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179"/>
  </p:notesMasterIdLst>
  <p:sldIdLst>
    <p:sldId id="592" r:id="rId2"/>
    <p:sldId id="599" r:id="rId3"/>
    <p:sldId id="601" r:id="rId4"/>
    <p:sldId id="602" r:id="rId5"/>
    <p:sldId id="603" r:id="rId6"/>
    <p:sldId id="531" r:id="rId7"/>
    <p:sldId id="532" r:id="rId8"/>
    <p:sldId id="533" r:id="rId9"/>
    <p:sldId id="615" r:id="rId10"/>
    <p:sldId id="535" r:id="rId11"/>
    <p:sldId id="536" r:id="rId12"/>
    <p:sldId id="607" r:id="rId13"/>
    <p:sldId id="608" r:id="rId14"/>
    <p:sldId id="609" r:id="rId15"/>
    <p:sldId id="610" r:id="rId16"/>
    <p:sldId id="537" r:id="rId17"/>
    <p:sldId id="587" r:id="rId18"/>
    <p:sldId id="588" r:id="rId19"/>
    <p:sldId id="604" r:id="rId20"/>
    <p:sldId id="590" r:id="rId21"/>
    <p:sldId id="605" r:id="rId22"/>
    <p:sldId id="591" r:id="rId23"/>
    <p:sldId id="580" r:id="rId24"/>
    <p:sldId id="414" r:id="rId25"/>
    <p:sldId id="616" r:id="rId26"/>
    <p:sldId id="593" r:id="rId27"/>
    <p:sldId id="265" r:id="rId28"/>
    <p:sldId id="522" r:id="rId29"/>
    <p:sldId id="524" r:id="rId30"/>
    <p:sldId id="526" r:id="rId31"/>
    <p:sldId id="527" r:id="rId32"/>
    <p:sldId id="294" r:id="rId33"/>
    <p:sldId id="416" r:id="rId34"/>
    <p:sldId id="461" r:id="rId35"/>
    <p:sldId id="288" r:id="rId36"/>
    <p:sldId id="362" r:id="rId37"/>
    <p:sldId id="435" r:id="rId38"/>
    <p:sldId id="417" r:id="rId39"/>
    <p:sldId id="298" r:id="rId40"/>
    <p:sldId id="501" r:id="rId41"/>
    <p:sldId id="419" r:id="rId42"/>
    <p:sldId id="421" r:id="rId43"/>
    <p:sldId id="510" r:id="rId44"/>
    <p:sldId id="420" r:id="rId45"/>
    <p:sldId id="363" r:id="rId46"/>
    <p:sldId id="313" r:id="rId47"/>
    <p:sldId id="369" r:id="rId48"/>
    <p:sldId id="371" r:id="rId49"/>
    <p:sldId id="428" r:id="rId50"/>
    <p:sldId id="597" r:id="rId51"/>
    <p:sldId id="422" r:id="rId52"/>
    <p:sldId id="442" r:id="rId53"/>
    <p:sldId id="443" r:id="rId54"/>
    <p:sldId id="444" r:id="rId55"/>
    <p:sldId id="445" r:id="rId56"/>
    <p:sldId id="446" r:id="rId57"/>
    <p:sldId id="448" r:id="rId58"/>
    <p:sldId id="430" r:id="rId59"/>
    <p:sldId id="612" r:id="rId60"/>
    <p:sldId id="502" r:id="rId61"/>
    <p:sldId id="503" r:id="rId62"/>
    <p:sldId id="584" r:id="rId63"/>
    <p:sldId id="583" r:id="rId64"/>
    <p:sldId id="600" r:id="rId65"/>
    <p:sldId id="633" r:id="rId66"/>
    <p:sldId id="654" r:id="rId67"/>
    <p:sldId id="655" r:id="rId68"/>
    <p:sldId id="656" r:id="rId69"/>
    <p:sldId id="657" r:id="rId70"/>
    <p:sldId id="653" r:id="rId71"/>
    <p:sldId id="658" r:id="rId72"/>
    <p:sldId id="506" r:id="rId73"/>
    <p:sldId id="556" r:id="rId74"/>
    <p:sldId id="507" r:id="rId75"/>
    <p:sldId id="508" r:id="rId76"/>
    <p:sldId id="511" r:id="rId77"/>
    <p:sldId id="585" r:id="rId78"/>
    <p:sldId id="586" r:id="rId79"/>
    <p:sldId id="513" r:id="rId80"/>
    <p:sldId id="521" r:id="rId81"/>
    <p:sldId id="523" r:id="rId82"/>
    <p:sldId id="544" r:id="rId83"/>
    <p:sldId id="542" r:id="rId84"/>
    <p:sldId id="543" r:id="rId85"/>
    <p:sldId id="560" r:id="rId86"/>
    <p:sldId id="562" r:id="rId87"/>
    <p:sldId id="564" r:id="rId88"/>
    <p:sldId id="563" r:id="rId89"/>
    <p:sldId id="565" r:id="rId90"/>
    <p:sldId id="566" r:id="rId91"/>
    <p:sldId id="568" r:id="rId92"/>
    <p:sldId id="569" r:id="rId93"/>
    <p:sldId id="570" r:id="rId94"/>
    <p:sldId id="571" r:id="rId95"/>
    <p:sldId id="574" r:id="rId96"/>
    <p:sldId id="659" r:id="rId97"/>
    <p:sldId id="660" r:id="rId98"/>
    <p:sldId id="661" r:id="rId99"/>
    <p:sldId id="515" r:id="rId100"/>
    <p:sldId id="722" r:id="rId101"/>
    <p:sldId id="723" r:id="rId102"/>
    <p:sldId id="724" r:id="rId103"/>
    <p:sldId id="725" r:id="rId104"/>
    <p:sldId id="726" r:id="rId105"/>
    <p:sldId id="727" r:id="rId106"/>
    <p:sldId id="728" r:id="rId107"/>
    <p:sldId id="729" r:id="rId108"/>
    <p:sldId id="730" r:id="rId109"/>
    <p:sldId id="731" r:id="rId110"/>
    <p:sldId id="732" r:id="rId111"/>
    <p:sldId id="733" r:id="rId112"/>
    <p:sldId id="734" r:id="rId113"/>
    <p:sldId id="735" r:id="rId114"/>
    <p:sldId id="736" r:id="rId115"/>
    <p:sldId id="737" r:id="rId116"/>
    <p:sldId id="738" r:id="rId117"/>
    <p:sldId id="739" r:id="rId118"/>
    <p:sldId id="740" r:id="rId119"/>
    <p:sldId id="741" r:id="rId120"/>
    <p:sldId id="742" r:id="rId121"/>
    <p:sldId id="743" r:id="rId122"/>
    <p:sldId id="744" r:id="rId123"/>
    <p:sldId id="745" r:id="rId124"/>
    <p:sldId id="746" r:id="rId125"/>
    <p:sldId id="747" r:id="rId126"/>
    <p:sldId id="748" r:id="rId127"/>
    <p:sldId id="749" r:id="rId128"/>
    <p:sldId id="750" r:id="rId129"/>
    <p:sldId id="751" r:id="rId130"/>
    <p:sldId id="752" r:id="rId131"/>
    <p:sldId id="753" r:id="rId132"/>
    <p:sldId id="754" r:id="rId133"/>
    <p:sldId id="755" r:id="rId134"/>
    <p:sldId id="756" r:id="rId135"/>
    <p:sldId id="757" r:id="rId136"/>
    <p:sldId id="758" r:id="rId137"/>
    <p:sldId id="759" r:id="rId138"/>
    <p:sldId id="760" r:id="rId139"/>
    <p:sldId id="761" r:id="rId140"/>
    <p:sldId id="762" r:id="rId141"/>
    <p:sldId id="763" r:id="rId142"/>
    <p:sldId id="764" r:id="rId143"/>
    <p:sldId id="765" r:id="rId144"/>
    <p:sldId id="766" r:id="rId145"/>
    <p:sldId id="767" r:id="rId146"/>
    <p:sldId id="768" r:id="rId147"/>
    <p:sldId id="769" r:id="rId148"/>
    <p:sldId id="770" r:id="rId149"/>
    <p:sldId id="771" r:id="rId150"/>
    <p:sldId id="772" r:id="rId151"/>
    <p:sldId id="773" r:id="rId152"/>
    <p:sldId id="774" r:id="rId153"/>
    <p:sldId id="775" r:id="rId154"/>
    <p:sldId id="776" r:id="rId155"/>
    <p:sldId id="777" r:id="rId156"/>
    <p:sldId id="778" r:id="rId157"/>
    <p:sldId id="779" r:id="rId158"/>
    <p:sldId id="780" r:id="rId159"/>
    <p:sldId id="781" r:id="rId160"/>
    <p:sldId id="782" r:id="rId161"/>
    <p:sldId id="783" r:id="rId162"/>
    <p:sldId id="784" r:id="rId163"/>
    <p:sldId id="785" r:id="rId164"/>
    <p:sldId id="786" r:id="rId165"/>
    <p:sldId id="787" r:id="rId166"/>
    <p:sldId id="788" r:id="rId167"/>
    <p:sldId id="789" r:id="rId168"/>
    <p:sldId id="790" r:id="rId169"/>
    <p:sldId id="463" r:id="rId170"/>
    <p:sldId id="467" r:id="rId171"/>
    <p:sldId id="611" r:id="rId172"/>
    <p:sldId id="464" r:id="rId173"/>
    <p:sldId id="614" r:id="rId174"/>
    <p:sldId id="613" r:id="rId175"/>
    <p:sldId id="466" r:id="rId176"/>
    <p:sldId id="465" r:id="rId177"/>
    <p:sldId id="468" r:id="rId1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F39"/>
    <a:srgbClr val="F4ECD2"/>
    <a:srgbClr val="FEF5DE"/>
    <a:srgbClr val="B8943E"/>
    <a:srgbClr val="3E6848"/>
    <a:srgbClr val="233B5A"/>
    <a:srgbClr val="C78B00"/>
    <a:srgbClr val="FFE7BC"/>
    <a:srgbClr val="ECB338"/>
    <a:srgbClr val="8A6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9"/>
    <p:restoredTop sz="66575"/>
  </p:normalViewPr>
  <p:slideViewPr>
    <p:cSldViewPr snapToGrid="0">
      <p:cViewPr>
        <p:scale>
          <a:sx n="81" d="100"/>
          <a:sy n="81" d="100"/>
        </p:scale>
        <p:origin x="109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494B7-10C6-4EE7-ADD2-F76090B9E5BA}" type="datetimeFigureOut">
              <a:t>7/5/26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6AC24-6D57-4E6F-970F-F84A8298C622}" type="slidenum">
              <a:t>‹#›</a:t>
            </a:fld>
            <a:endParaRPr lang="en-US"/>
          </a:p>
        </p:txBody>
      </p:sp>
    </p:spTree>
    <p:extLst>
      <p:ext uri="{BB962C8B-B14F-4D97-AF65-F5344CB8AC3E}">
        <p14:creationId xmlns:p14="http://schemas.microsoft.com/office/powerpoint/2010/main" val="1360085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B6AC24-6D57-4E6F-970F-F84A8298C622}" type="slidenum">
              <a:rPr lang="en-US" smtClean="0"/>
              <a:t>1</a:t>
            </a:fld>
            <a:endParaRPr lang="en-US"/>
          </a:p>
        </p:txBody>
      </p:sp>
    </p:spTree>
    <p:extLst>
      <p:ext uri="{BB962C8B-B14F-4D97-AF65-F5344CB8AC3E}">
        <p14:creationId xmlns:p14="http://schemas.microsoft.com/office/powerpoint/2010/main" val="2997152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C83FA-432A-B22E-346D-8EF605A78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B00CBD-D9F3-4D07-D283-71E2074C34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54984-24F2-4DF5-E59E-4D54827643F1}"/>
              </a:ext>
            </a:extLst>
          </p:cNvPr>
          <p:cNvSpPr>
            <a:spLocks noGrp="1"/>
          </p:cNvSpPr>
          <p:nvPr>
            <p:ph type="body" idx="1"/>
          </p:nvPr>
        </p:nvSpPr>
        <p:spPr/>
        <p:txBody>
          <a:bodyPr/>
          <a:lstStyle/>
          <a:p>
            <a:endParaRPr lang="en-US" i="0" dirty="0"/>
          </a:p>
          <a:p>
            <a:endParaRPr lang="en-US" i="0" dirty="0"/>
          </a:p>
        </p:txBody>
      </p:sp>
      <p:sp>
        <p:nvSpPr>
          <p:cNvPr id="4" name="Slide Number Placeholder 3">
            <a:extLst>
              <a:ext uri="{FF2B5EF4-FFF2-40B4-BE49-F238E27FC236}">
                <a16:creationId xmlns:a16="http://schemas.microsoft.com/office/drawing/2014/main" id="{F37974D9-0D21-1F1D-9D8C-157F8B0D8BAE}"/>
              </a:ext>
            </a:extLst>
          </p:cNvPr>
          <p:cNvSpPr>
            <a:spLocks noGrp="1"/>
          </p:cNvSpPr>
          <p:nvPr>
            <p:ph type="sldNum" sz="quarter" idx="5"/>
          </p:nvPr>
        </p:nvSpPr>
        <p:spPr/>
        <p:txBody>
          <a:bodyPr/>
          <a:lstStyle/>
          <a:p>
            <a:fld id="{64B6AC24-6D57-4E6F-970F-F84A8298C622}" type="slidenum">
              <a:rPr lang="en-US" smtClean="0"/>
              <a:t>12</a:t>
            </a:fld>
            <a:endParaRPr lang="en-US"/>
          </a:p>
        </p:txBody>
      </p:sp>
    </p:spTree>
    <p:extLst>
      <p:ext uri="{BB962C8B-B14F-4D97-AF65-F5344CB8AC3E}">
        <p14:creationId xmlns:p14="http://schemas.microsoft.com/office/powerpoint/2010/main" val="1613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3352D-80C8-18B9-9ACA-6DAF3D1FB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2EA7C3-29E1-9D09-5C92-ABBA276D48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A615F-637D-F721-3111-D7140149B05F}"/>
              </a:ext>
            </a:extLst>
          </p:cNvPr>
          <p:cNvSpPr>
            <a:spLocks noGrp="1"/>
          </p:cNvSpPr>
          <p:nvPr>
            <p:ph type="body" idx="1"/>
          </p:nvPr>
        </p:nvSpPr>
        <p:spPr/>
        <p:txBody>
          <a:bodyPr/>
          <a:lstStyle/>
          <a:p>
            <a:endParaRPr lang="en-US" i="0" dirty="0"/>
          </a:p>
          <a:p>
            <a:endParaRPr lang="en-US" i="0" dirty="0"/>
          </a:p>
        </p:txBody>
      </p:sp>
      <p:sp>
        <p:nvSpPr>
          <p:cNvPr id="4" name="Slide Number Placeholder 3">
            <a:extLst>
              <a:ext uri="{FF2B5EF4-FFF2-40B4-BE49-F238E27FC236}">
                <a16:creationId xmlns:a16="http://schemas.microsoft.com/office/drawing/2014/main" id="{33369982-4DAD-8DB9-305B-F3B9FF3B9E11}"/>
              </a:ext>
            </a:extLst>
          </p:cNvPr>
          <p:cNvSpPr>
            <a:spLocks noGrp="1"/>
          </p:cNvSpPr>
          <p:nvPr>
            <p:ph type="sldNum" sz="quarter" idx="5"/>
          </p:nvPr>
        </p:nvSpPr>
        <p:spPr/>
        <p:txBody>
          <a:bodyPr/>
          <a:lstStyle/>
          <a:p>
            <a:fld id="{64B6AC24-6D57-4E6F-970F-F84A8298C622}" type="slidenum">
              <a:rPr lang="en-US" smtClean="0"/>
              <a:t>13</a:t>
            </a:fld>
            <a:endParaRPr lang="en-US"/>
          </a:p>
        </p:txBody>
      </p:sp>
    </p:spTree>
    <p:extLst>
      <p:ext uri="{BB962C8B-B14F-4D97-AF65-F5344CB8AC3E}">
        <p14:creationId xmlns:p14="http://schemas.microsoft.com/office/powerpoint/2010/main" val="1717172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45FD1-6B1F-F51A-49F5-9C90944C3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3C059-9D43-54DA-084D-AD2C51BF65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E0312-8E0B-5788-9702-7016C1AB9EDF}"/>
              </a:ext>
            </a:extLst>
          </p:cNvPr>
          <p:cNvSpPr>
            <a:spLocks noGrp="1"/>
          </p:cNvSpPr>
          <p:nvPr>
            <p:ph type="body" idx="1"/>
          </p:nvPr>
        </p:nvSpPr>
        <p:spPr/>
        <p:txBody>
          <a:bodyPr/>
          <a:lstStyle/>
          <a:p>
            <a:endParaRPr lang="en-US" i="0" dirty="0"/>
          </a:p>
          <a:p>
            <a:endParaRPr lang="en-US" i="0" dirty="0"/>
          </a:p>
          <a:p>
            <a:endParaRPr lang="en-US" i="0" dirty="0"/>
          </a:p>
        </p:txBody>
      </p:sp>
      <p:sp>
        <p:nvSpPr>
          <p:cNvPr id="4" name="Slide Number Placeholder 3">
            <a:extLst>
              <a:ext uri="{FF2B5EF4-FFF2-40B4-BE49-F238E27FC236}">
                <a16:creationId xmlns:a16="http://schemas.microsoft.com/office/drawing/2014/main" id="{FED119B9-CDDD-F673-EB5F-A23FBF49E587}"/>
              </a:ext>
            </a:extLst>
          </p:cNvPr>
          <p:cNvSpPr>
            <a:spLocks noGrp="1"/>
          </p:cNvSpPr>
          <p:nvPr>
            <p:ph type="sldNum" sz="quarter" idx="5"/>
          </p:nvPr>
        </p:nvSpPr>
        <p:spPr/>
        <p:txBody>
          <a:bodyPr/>
          <a:lstStyle/>
          <a:p>
            <a:fld id="{64B6AC24-6D57-4E6F-970F-F84A8298C622}" type="slidenum">
              <a:rPr lang="en-US" smtClean="0"/>
              <a:t>14</a:t>
            </a:fld>
            <a:endParaRPr lang="en-US"/>
          </a:p>
        </p:txBody>
      </p:sp>
    </p:spTree>
    <p:extLst>
      <p:ext uri="{BB962C8B-B14F-4D97-AF65-F5344CB8AC3E}">
        <p14:creationId xmlns:p14="http://schemas.microsoft.com/office/powerpoint/2010/main" val="3648035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E92B0-32C0-FBB2-042D-66AC50165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E4F19C-A5C8-83CC-AB52-0E4CBD703F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C57AC-DD35-9F30-A098-F15F06FE89DD}"/>
              </a:ext>
            </a:extLst>
          </p:cNvPr>
          <p:cNvSpPr>
            <a:spLocks noGrp="1"/>
          </p:cNvSpPr>
          <p:nvPr>
            <p:ph type="body" idx="1"/>
          </p:nvPr>
        </p:nvSpPr>
        <p:spPr/>
        <p:txBody>
          <a:bodyPr/>
          <a:lstStyle/>
          <a:p>
            <a:endParaRPr lang="en-US" i="0" dirty="0"/>
          </a:p>
        </p:txBody>
      </p:sp>
      <p:sp>
        <p:nvSpPr>
          <p:cNvPr id="4" name="Slide Number Placeholder 3">
            <a:extLst>
              <a:ext uri="{FF2B5EF4-FFF2-40B4-BE49-F238E27FC236}">
                <a16:creationId xmlns:a16="http://schemas.microsoft.com/office/drawing/2014/main" id="{920EB02A-3449-5551-8D9B-43D522A0AB9D}"/>
              </a:ext>
            </a:extLst>
          </p:cNvPr>
          <p:cNvSpPr>
            <a:spLocks noGrp="1"/>
          </p:cNvSpPr>
          <p:nvPr>
            <p:ph type="sldNum" sz="quarter" idx="5"/>
          </p:nvPr>
        </p:nvSpPr>
        <p:spPr/>
        <p:txBody>
          <a:bodyPr/>
          <a:lstStyle/>
          <a:p>
            <a:fld id="{64B6AC24-6D57-4E6F-970F-F84A8298C622}" type="slidenum">
              <a:rPr lang="en-US" smtClean="0"/>
              <a:t>15</a:t>
            </a:fld>
            <a:endParaRPr lang="en-US"/>
          </a:p>
        </p:txBody>
      </p:sp>
    </p:spTree>
    <p:extLst>
      <p:ext uri="{BB962C8B-B14F-4D97-AF65-F5344CB8AC3E}">
        <p14:creationId xmlns:p14="http://schemas.microsoft.com/office/powerpoint/2010/main" val="2751911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B6AC24-6D57-4E6F-970F-F84A8298C622}" type="slidenum">
              <a:rPr lang="en-US" smtClean="0"/>
              <a:t>16</a:t>
            </a:fld>
            <a:endParaRPr lang="en-US"/>
          </a:p>
        </p:txBody>
      </p:sp>
    </p:spTree>
    <p:extLst>
      <p:ext uri="{BB962C8B-B14F-4D97-AF65-F5344CB8AC3E}">
        <p14:creationId xmlns:p14="http://schemas.microsoft.com/office/powerpoint/2010/main" val="3820367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AA57F-3B0F-BE04-3613-935135C41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1F526-0A1C-D368-5644-AAD4B0D15C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CD81B-EE87-4D23-3981-CE140ACDDE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BA437A-3465-6276-5B81-AA8E702E1282}"/>
              </a:ext>
            </a:extLst>
          </p:cNvPr>
          <p:cNvSpPr>
            <a:spLocks noGrp="1"/>
          </p:cNvSpPr>
          <p:nvPr>
            <p:ph type="sldNum" sz="quarter" idx="5"/>
          </p:nvPr>
        </p:nvSpPr>
        <p:spPr/>
        <p:txBody>
          <a:bodyPr/>
          <a:lstStyle/>
          <a:p>
            <a:fld id="{64B6AC24-6D57-4E6F-970F-F84A8298C622}" type="slidenum">
              <a:rPr lang="en-US" smtClean="0"/>
              <a:t>17</a:t>
            </a:fld>
            <a:endParaRPr lang="en-US"/>
          </a:p>
        </p:txBody>
      </p:sp>
    </p:spTree>
    <p:extLst>
      <p:ext uri="{BB962C8B-B14F-4D97-AF65-F5344CB8AC3E}">
        <p14:creationId xmlns:p14="http://schemas.microsoft.com/office/powerpoint/2010/main" val="2401199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77CBB-3852-DC21-AA02-C6079D8E4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B3587-B3F5-752C-094D-03AD38674B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DC862-CAC5-26F3-2D9E-98808405FB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601FB2-A433-7564-1160-2ECB3D1EC14E}"/>
              </a:ext>
            </a:extLst>
          </p:cNvPr>
          <p:cNvSpPr>
            <a:spLocks noGrp="1"/>
          </p:cNvSpPr>
          <p:nvPr>
            <p:ph type="sldNum" sz="quarter" idx="5"/>
          </p:nvPr>
        </p:nvSpPr>
        <p:spPr/>
        <p:txBody>
          <a:bodyPr/>
          <a:lstStyle/>
          <a:p>
            <a:fld id="{64B6AC24-6D57-4E6F-970F-F84A8298C622}" type="slidenum">
              <a:rPr lang="en-US" smtClean="0"/>
              <a:t>18</a:t>
            </a:fld>
            <a:endParaRPr lang="en-US"/>
          </a:p>
        </p:txBody>
      </p:sp>
    </p:spTree>
    <p:extLst>
      <p:ext uri="{BB962C8B-B14F-4D97-AF65-F5344CB8AC3E}">
        <p14:creationId xmlns:p14="http://schemas.microsoft.com/office/powerpoint/2010/main" val="3017234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4F8FC-0693-1E93-DF45-DFE692290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49289-ED23-8B92-C250-C2712DBBA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6C828-6490-6E01-8953-0F541C60F6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FAE80E-07F6-D8BB-5596-175E8DB88F68}"/>
              </a:ext>
            </a:extLst>
          </p:cNvPr>
          <p:cNvSpPr>
            <a:spLocks noGrp="1"/>
          </p:cNvSpPr>
          <p:nvPr>
            <p:ph type="sldNum" sz="quarter" idx="5"/>
          </p:nvPr>
        </p:nvSpPr>
        <p:spPr/>
        <p:txBody>
          <a:bodyPr/>
          <a:lstStyle/>
          <a:p>
            <a:fld id="{64B6AC24-6D57-4E6F-970F-F84A8298C622}" type="slidenum">
              <a:rPr lang="en-US" smtClean="0"/>
              <a:t>19</a:t>
            </a:fld>
            <a:endParaRPr lang="en-US"/>
          </a:p>
        </p:txBody>
      </p:sp>
    </p:spTree>
    <p:extLst>
      <p:ext uri="{BB962C8B-B14F-4D97-AF65-F5344CB8AC3E}">
        <p14:creationId xmlns:p14="http://schemas.microsoft.com/office/powerpoint/2010/main" val="4265664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3078D-D789-FA28-BC1C-B5EEC7B84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22383-2852-D903-D1E2-354E93DAC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388C3-F0EB-A576-4439-6472C86328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97F42A-7B62-00A8-6EAC-B3BB34698B03}"/>
              </a:ext>
            </a:extLst>
          </p:cNvPr>
          <p:cNvSpPr>
            <a:spLocks noGrp="1"/>
          </p:cNvSpPr>
          <p:nvPr>
            <p:ph type="sldNum" sz="quarter" idx="5"/>
          </p:nvPr>
        </p:nvSpPr>
        <p:spPr/>
        <p:txBody>
          <a:bodyPr/>
          <a:lstStyle/>
          <a:p>
            <a:fld id="{64B6AC24-6D57-4E6F-970F-F84A8298C622}" type="slidenum">
              <a:rPr lang="en-US" smtClean="0"/>
              <a:t>20</a:t>
            </a:fld>
            <a:endParaRPr lang="en-US"/>
          </a:p>
        </p:txBody>
      </p:sp>
    </p:spTree>
    <p:extLst>
      <p:ext uri="{BB962C8B-B14F-4D97-AF65-F5344CB8AC3E}">
        <p14:creationId xmlns:p14="http://schemas.microsoft.com/office/powerpoint/2010/main" val="417964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2DF29-AE35-EB81-E88A-A1EADDCD9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30522-5385-C3E9-9272-C517F5E5D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1B194-566F-7412-93FE-9BE97EB920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E7EF82-0D07-C914-C1EF-D8C169DD33C9}"/>
              </a:ext>
            </a:extLst>
          </p:cNvPr>
          <p:cNvSpPr>
            <a:spLocks noGrp="1"/>
          </p:cNvSpPr>
          <p:nvPr>
            <p:ph type="sldNum" sz="quarter" idx="5"/>
          </p:nvPr>
        </p:nvSpPr>
        <p:spPr/>
        <p:txBody>
          <a:bodyPr/>
          <a:lstStyle/>
          <a:p>
            <a:fld id="{64B6AC24-6D57-4E6F-970F-F84A8298C622}" type="slidenum">
              <a:rPr lang="en-US" smtClean="0"/>
              <a:t>21</a:t>
            </a:fld>
            <a:endParaRPr lang="en-US"/>
          </a:p>
        </p:txBody>
      </p:sp>
    </p:spTree>
    <p:extLst>
      <p:ext uri="{BB962C8B-B14F-4D97-AF65-F5344CB8AC3E}">
        <p14:creationId xmlns:p14="http://schemas.microsoft.com/office/powerpoint/2010/main" val="403464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1495C-D1C3-0EE3-B0F0-1165C2376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EAD65-675E-04E4-01E7-46C2F6E00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1170D-F56E-FA50-074A-9743A84E72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300C84-4EB7-8A9D-0747-043997F44E80}"/>
              </a:ext>
            </a:extLst>
          </p:cNvPr>
          <p:cNvSpPr>
            <a:spLocks noGrp="1"/>
          </p:cNvSpPr>
          <p:nvPr>
            <p:ph type="sldNum" sz="quarter" idx="5"/>
          </p:nvPr>
        </p:nvSpPr>
        <p:spPr/>
        <p:txBody>
          <a:bodyPr/>
          <a:lstStyle/>
          <a:p>
            <a:fld id="{64B6AC24-6D57-4E6F-970F-F84A8298C622}" type="slidenum">
              <a:rPr lang="en-US" smtClean="0"/>
              <a:t>2</a:t>
            </a:fld>
            <a:endParaRPr lang="en-US"/>
          </a:p>
        </p:txBody>
      </p:sp>
    </p:spTree>
    <p:extLst>
      <p:ext uri="{BB962C8B-B14F-4D97-AF65-F5344CB8AC3E}">
        <p14:creationId xmlns:p14="http://schemas.microsoft.com/office/powerpoint/2010/main" val="1996488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62C84-B9C9-A7C6-4BFD-31888FBB2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65CD7-C81D-C5D0-0207-7CB32C7164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A3B21-32FD-B816-E6B1-7D8819DEC4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532691-52C3-FF56-1113-D5C4C8355DA1}"/>
              </a:ext>
            </a:extLst>
          </p:cNvPr>
          <p:cNvSpPr>
            <a:spLocks noGrp="1"/>
          </p:cNvSpPr>
          <p:nvPr>
            <p:ph type="sldNum" sz="quarter" idx="5"/>
          </p:nvPr>
        </p:nvSpPr>
        <p:spPr/>
        <p:txBody>
          <a:bodyPr/>
          <a:lstStyle/>
          <a:p>
            <a:fld id="{64B6AC24-6D57-4E6F-970F-F84A8298C622}" type="slidenum">
              <a:rPr lang="en-US" smtClean="0"/>
              <a:t>22</a:t>
            </a:fld>
            <a:endParaRPr lang="en-US"/>
          </a:p>
        </p:txBody>
      </p:sp>
    </p:spTree>
    <p:extLst>
      <p:ext uri="{BB962C8B-B14F-4D97-AF65-F5344CB8AC3E}">
        <p14:creationId xmlns:p14="http://schemas.microsoft.com/office/powerpoint/2010/main" val="3860707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3BD9C-59E9-8D88-5F5C-3FD03DE14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54E5C-C194-A6FF-5899-5752A4A30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2EA47-476D-0A80-4EBD-05EB0101B8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9F192F-9119-8D3B-5826-7585A56757DC}"/>
              </a:ext>
            </a:extLst>
          </p:cNvPr>
          <p:cNvSpPr>
            <a:spLocks noGrp="1"/>
          </p:cNvSpPr>
          <p:nvPr>
            <p:ph type="sldNum" sz="quarter" idx="5"/>
          </p:nvPr>
        </p:nvSpPr>
        <p:spPr/>
        <p:txBody>
          <a:bodyPr/>
          <a:lstStyle/>
          <a:p>
            <a:fld id="{64B6AC24-6D57-4E6F-970F-F84A8298C622}" type="slidenum">
              <a:rPr lang="en-US" smtClean="0"/>
              <a:t>23</a:t>
            </a:fld>
            <a:endParaRPr lang="en-US"/>
          </a:p>
        </p:txBody>
      </p:sp>
    </p:spTree>
    <p:extLst>
      <p:ext uri="{BB962C8B-B14F-4D97-AF65-F5344CB8AC3E}">
        <p14:creationId xmlns:p14="http://schemas.microsoft.com/office/powerpoint/2010/main" val="3931169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1629bd9feb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1629bd9feb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a:extLst>
            <a:ext uri="{FF2B5EF4-FFF2-40B4-BE49-F238E27FC236}">
              <a16:creationId xmlns:a16="http://schemas.microsoft.com/office/drawing/2014/main" id="{83D68090-B439-37C6-9ADF-29D19B1EE408}"/>
            </a:ext>
          </a:extLst>
        </p:cNvPr>
        <p:cNvGrpSpPr/>
        <p:nvPr/>
      </p:nvGrpSpPr>
      <p:grpSpPr>
        <a:xfrm>
          <a:off x="0" y="0"/>
          <a:ext cx="0" cy="0"/>
          <a:chOff x="0" y="0"/>
          <a:chExt cx="0" cy="0"/>
        </a:xfrm>
      </p:grpSpPr>
      <p:sp>
        <p:nvSpPr>
          <p:cNvPr id="172" name="Google Shape;172;g31629bd9feb_0_100:notes">
            <a:extLst>
              <a:ext uri="{FF2B5EF4-FFF2-40B4-BE49-F238E27FC236}">
                <a16:creationId xmlns:a16="http://schemas.microsoft.com/office/drawing/2014/main" id="{53434108-AE3F-13F5-5DC1-30E1DC7A8A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1629bd9feb_0_100:notes">
            <a:extLst>
              <a:ext uri="{FF2B5EF4-FFF2-40B4-BE49-F238E27FC236}">
                <a16:creationId xmlns:a16="http://schemas.microsoft.com/office/drawing/2014/main" id="{2E86B88F-0CD6-FF54-A30B-D59748F604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576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a:extLst>
            <a:ext uri="{FF2B5EF4-FFF2-40B4-BE49-F238E27FC236}">
              <a16:creationId xmlns:a16="http://schemas.microsoft.com/office/drawing/2014/main" id="{443DBE1C-3FD8-F34C-0568-39A28EBD451B}"/>
            </a:ext>
          </a:extLst>
        </p:cNvPr>
        <p:cNvGrpSpPr/>
        <p:nvPr/>
      </p:nvGrpSpPr>
      <p:grpSpPr>
        <a:xfrm>
          <a:off x="0" y="0"/>
          <a:ext cx="0" cy="0"/>
          <a:chOff x="0" y="0"/>
          <a:chExt cx="0" cy="0"/>
        </a:xfrm>
      </p:grpSpPr>
      <p:sp>
        <p:nvSpPr>
          <p:cNvPr id="172" name="Google Shape;172;g31629bd9feb_0_100:notes">
            <a:extLst>
              <a:ext uri="{FF2B5EF4-FFF2-40B4-BE49-F238E27FC236}">
                <a16:creationId xmlns:a16="http://schemas.microsoft.com/office/drawing/2014/main" id="{5AE60BCA-AF98-F238-8C63-92F08FA764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1629bd9feb_0_100:notes">
            <a:extLst>
              <a:ext uri="{FF2B5EF4-FFF2-40B4-BE49-F238E27FC236}">
                <a16:creationId xmlns:a16="http://schemas.microsoft.com/office/drawing/2014/main" id="{6618E4BE-9E61-C499-DFCF-256B872121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421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a:extLst>
            <a:ext uri="{FF2B5EF4-FFF2-40B4-BE49-F238E27FC236}">
              <a16:creationId xmlns:a16="http://schemas.microsoft.com/office/drawing/2014/main" id="{37533404-79D9-C259-592A-509E8967B20C}"/>
            </a:ext>
          </a:extLst>
        </p:cNvPr>
        <p:cNvGrpSpPr/>
        <p:nvPr/>
      </p:nvGrpSpPr>
      <p:grpSpPr>
        <a:xfrm>
          <a:off x="0" y="0"/>
          <a:ext cx="0" cy="0"/>
          <a:chOff x="0" y="0"/>
          <a:chExt cx="0" cy="0"/>
        </a:xfrm>
      </p:grpSpPr>
      <p:sp>
        <p:nvSpPr>
          <p:cNvPr id="172" name="Google Shape;172;g31629bd9feb_0_100:notes">
            <a:extLst>
              <a:ext uri="{FF2B5EF4-FFF2-40B4-BE49-F238E27FC236}">
                <a16:creationId xmlns:a16="http://schemas.microsoft.com/office/drawing/2014/main" id="{05040E3E-F573-8902-E033-8F11894234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1629bd9feb_0_100:notes">
            <a:extLst>
              <a:ext uri="{FF2B5EF4-FFF2-40B4-BE49-F238E27FC236}">
                <a16:creationId xmlns:a16="http://schemas.microsoft.com/office/drawing/2014/main" id="{92E59367-D35E-4A2D-E7D1-DF9CAF3A10A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6413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a:extLst>
            <a:ext uri="{FF2B5EF4-FFF2-40B4-BE49-F238E27FC236}">
              <a16:creationId xmlns:a16="http://schemas.microsoft.com/office/drawing/2014/main" id="{D734535B-9131-E99A-5A86-B8E56FFF8B35}"/>
            </a:ext>
          </a:extLst>
        </p:cNvPr>
        <p:cNvGrpSpPr/>
        <p:nvPr/>
      </p:nvGrpSpPr>
      <p:grpSpPr>
        <a:xfrm>
          <a:off x="0" y="0"/>
          <a:ext cx="0" cy="0"/>
          <a:chOff x="0" y="0"/>
          <a:chExt cx="0" cy="0"/>
        </a:xfrm>
      </p:grpSpPr>
      <p:sp>
        <p:nvSpPr>
          <p:cNvPr id="172" name="Google Shape;172;g31629bd9feb_0_100:notes">
            <a:extLst>
              <a:ext uri="{FF2B5EF4-FFF2-40B4-BE49-F238E27FC236}">
                <a16:creationId xmlns:a16="http://schemas.microsoft.com/office/drawing/2014/main" id="{835E60E6-ECCE-AC84-657A-E996AC2DA0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1629bd9feb_0_100:notes">
            <a:extLst>
              <a:ext uri="{FF2B5EF4-FFF2-40B4-BE49-F238E27FC236}">
                <a16:creationId xmlns:a16="http://schemas.microsoft.com/office/drawing/2014/main" id="{B3543AFE-8914-FA2F-C6AC-FCBAEC3AAB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018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B301B-0B1C-46E9-6B02-D967707AD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D4F4A-6B22-F78A-59D8-CCD60E05C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76A34-32D8-E9C3-51A8-0671762294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DB0A34-B59A-1A36-8DE3-CAFF67BBF22A}"/>
              </a:ext>
            </a:extLst>
          </p:cNvPr>
          <p:cNvSpPr>
            <a:spLocks noGrp="1"/>
          </p:cNvSpPr>
          <p:nvPr>
            <p:ph type="sldNum" sz="quarter" idx="5"/>
          </p:nvPr>
        </p:nvSpPr>
        <p:spPr/>
        <p:txBody>
          <a:bodyPr/>
          <a:lstStyle/>
          <a:p>
            <a:fld id="{64B6AC24-6D57-4E6F-970F-F84A8298C622}" type="slidenum">
              <a:rPr lang="en-US" smtClean="0"/>
              <a:t>50</a:t>
            </a:fld>
            <a:endParaRPr lang="en-US"/>
          </a:p>
        </p:txBody>
      </p:sp>
    </p:spTree>
    <p:extLst>
      <p:ext uri="{BB962C8B-B14F-4D97-AF65-F5344CB8AC3E}">
        <p14:creationId xmlns:p14="http://schemas.microsoft.com/office/powerpoint/2010/main" val="970171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01CE9-FA5E-62AF-F9E6-3D444B37C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0887E-B145-19B8-4DC3-42984F71E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FDB34-916E-5ACF-702B-D9F1AE8B20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D0B351-3CDA-5A79-795A-0C6F539A983C}"/>
              </a:ext>
            </a:extLst>
          </p:cNvPr>
          <p:cNvSpPr>
            <a:spLocks noGrp="1"/>
          </p:cNvSpPr>
          <p:nvPr>
            <p:ph type="sldNum" sz="quarter" idx="5"/>
          </p:nvPr>
        </p:nvSpPr>
        <p:spPr/>
        <p:txBody>
          <a:bodyPr/>
          <a:lstStyle/>
          <a:p>
            <a:fld id="{64B6AC24-6D57-4E6F-970F-F84A8298C622}" type="slidenum">
              <a:rPr lang="en-US" smtClean="0"/>
              <a:t>62</a:t>
            </a:fld>
            <a:endParaRPr lang="en-US"/>
          </a:p>
        </p:txBody>
      </p:sp>
    </p:spTree>
    <p:extLst>
      <p:ext uri="{BB962C8B-B14F-4D97-AF65-F5344CB8AC3E}">
        <p14:creationId xmlns:p14="http://schemas.microsoft.com/office/powerpoint/2010/main" val="1927531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FF359-E36F-F99C-11E3-1F9D5880D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8E2B7-08F7-773D-23F7-12D1267137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A4F02-1C96-0A40-3E76-FF398BB6BD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5A699C-A3B2-6E44-CD19-F301F50FD6C9}"/>
              </a:ext>
            </a:extLst>
          </p:cNvPr>
          <p:cNvSpPr>
            <a:spLocks noGrp="1"/>
          </p:cNvSpPr>
          <p:nvPr>
            <p:ph type="sldNum" sz="quarter" idx="5"/>
          </p:nvPr>
        </p:nvSpPr>
        <p:spPr/>
        <p:txBody>
          <a:bodyPr/>
          <a:lstStyle/>
          <a:p>
            <a:fld id="{64B6AC24-6D57-4E6F-970F-F84A8298C622}" type="slidenum">
              <a:rPr lang="en-US" smtClean="0"/>
              <a:t>63</a:t>
            </a:fld>
            <a:endParaRPr lang="en-US"/>
          </a:p>
        </p:txBody>
      </p:sp>
    </p:spTree>
    <p:extLst>
      <p:ext uri="{BB962C8B-B14F-4D97-AF65-F5344CB8AC3E}">
        <p14:creationId xmlns:p14="http://schemas.microsoft.com/office/powerpoint/2010/main" val="1393625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3CFDE-8E37-1770-4DC6-BD9A7E74D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47BE0-07D7-5094-3507-EA9BC2B01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9DB316-10CB-0199-7BD0-8996825633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B8314E-890B-18A0-DDDB-94376A2EE56D}"/>
              </a:ext>
            </a:extLst>
          </p:cNvPr>
          <p:cNvSpPr>
            <a:spLocks noGrp="1"/>
          </p:cNvSpPr>
          <p:nvPr>
            <p:ph type="sldNum" sz="quarter" idx="5"/>
          </p:nvPr>
        </p:nvSpPr>
        <p:spPr/>
        <p:txBody>
          <a:bodyPr/>
          <a:lstStyle/>
          <a:p>
            <a:fld id="{64B6AC24-6D57-4E6F-970F-F84A8298C622}" type="slidenum">
              <a:rPr lang="en-US" smtClean="0"/>
              <a:t>3</a:t>
            </a:fld>
            <a:endParaRPr lang="en-US"/>
          </a:p>
        </p:txBody>
      </p:sp>
    </p:spTree>
    <p:extLst>
      <p:ext uri="{BB962C8B-B14F-4D97-AF65-F5344CB8AC3E}">
        <p14:creationId xmlns:p14="http://schemas.microsoft.com/office/powerpoint/2010/main" val="4043099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C31D6-32C8-1AB5-18F3-C2072B699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CC641-C989-356A-8915-6B41B1030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88EB8-E5B7-7E72-96CE-865717747C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0EEFDB-DF37-86D7-4DAD-892CD5D51B49}"/>
              </a:ext>
            </a:extLst>
          </p:cNvPr>
          <p:cNvSpPr>
            <a:spLocks noGrp="1"/>
          </p:cNvSpPr>
          <p:nvPr>
            <p:ph type="sldNum" sz="quarter" idx="5"/>
          </p:nvPr>
        </p:nvSpPr>
        <p:spPr/>
        <p:txBody>
          <a:bodyPr/>
          <a:lstStyle/>
          <a:p>
            <a:fld id="{64B6AC24-6D57-4E6F-970F-F84A8298C622}" type="slidenum">
              <a:rPr lang="en-US" smtClean="0"/>
              <a:t>77</a:t>
            </a:fld>
            <a:endParaRPr lang="en-US"/>
          </a:p>
        </p:txBody>
      </p:sp>
    </p:spTree>
    <p:extLst>
      <p:ext uri="{BB962C8B-B14F-4D97-AF65-F5344CB8AC3E}">
        <p14:creationId xmlns:p14="http://schemas.microsoft.com/office/powerpoint/2010/main" val="255456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3D726-975D-6B96-3028-1EA7F6E5F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A4625-7E45-B82A-075D-D09D06986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50C8E-28A2-94F4-E259-DA37A04B09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E1EC91-3E03-9B3F-4E32-BC9BF6360FBF}"/>
              </a:ext>
            </a:extLst>
          </p:cNvPr>
          <p:cNvSpPr>
            <a:spLocks noGrp="1"/>
          </p:cNvSpPr>
          <p:nvPr>
            <p:ph type="sldNum" sz="quarter" idx="5"/>
          </p:nvPr>
        </p:nvSpPr>
        <p:spPr/>
        <p:txBody>
          <a:bodyPr/>
          <a:lstStyle/>
          <a:p>
            <a:fld id="{64B6AC24-6D57-4E6F-970F-F84A8298C622}" type="slidenum">
              <a:rPr lang="en-US" smtClean="0"/>
              <a:t>78</a:t>
            </a:fld>
            <a:endParaRPr lang="en-US"/>
          </a:p>
        </p:txBody>
      </p:sp>
    </p:spTree>
    <p:extLst>
      <p:ext uri="{BB962C8B-B14F-4D97-AF65-F5344CB8AC3E}">
        <p14:creationId xmlns:p14="http://schemas.microsoft.com/office/powerpoint/2010/main" val="2799303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9A275-423A-0779-1282-9D4B6A714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1671E-EA6B-1EAB-2E88-12C0FACEB9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B34E67-CA46-7AB1-89CE-50DECB5A5F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6ED997-5E88-CCFF-4A00-0969F9B2914F}"/>
              </a:ext>
            </a:extLst>
          </p:cNvPr>
          <p:cNvSpPr>
            <a:spLocks noGrp="1"/>
          </p:cNvSpPr>
          <p:nvPr>
            <p:ph type="sldNum" sz="quarter" idx="5"/>
          </p:nvPr>
        </p:nvSpPr>
        <p:spPr/>
        <p:txBody>
          <a:bodyPr/>
          <a:lstStyle/>
          <a:p>
            <a:fld id="{64B6AC24-6D57-4E6F-970F-F84A8298C622}" type="slidenum">
              <a:rPr lang="en-US" smtClean="0"/>
              <a:t>100</a:t>
            </a:fld>
            <a:endParaRPr lang="en-US"/>
          </a:p>
        </p:txBody>
      </p:sp>
    </p:spTree>
    <p:extLst>
      <p:ext uri="{BB962C8B-B14F-4D97-AF65-F5344CB8AC3E}">
        <p14:creationId xmlns:p14="http://schemas.microsoft.com/office/powerpoint/2010/main" val="724386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14AE1-4D88-39B0-5430-15DC45549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A72BD-BF36-4753-F3B8-265747CAA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A8D15-4D12-DAAB-C830-A375FCF407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EA172B-BD6F-6BB0-1204-79F7AC51F68E}"/>
              </a:ext>
            </a:extLst>
          </p:cNvPr>
          <p:cNvSpPr>
            <a:spLocks noGrp="1"/>
          </p:cNvSpPr>
          <p:nvPr>
            <p:ph type="sldNum" sz="quarter" idx="5"/>
          </p:nvPr>
        </p:nvSpPr>
        <p:spPr/>
        <p:txBody>
          <a:bodyPr/>
          <a:lstStyle/>
          <a:p>
            <a:fld id="{64B6AC24-6D57-4E6F-970F-F84A8298C622}" type="slidenum">
              <a:rPr lang="en-US" smtClean="0"/>
              <a:t>101</a:t>
            </a:fld>
            <a:endParaRPr lang="en-US"/>
          </a:p>
        </p:txBody>
      </p:sp>
    </p:spTree>
    <p:extLst>
      <p:ext uri="{BB962C8B-B14F-4D97-AF65-F5344CB8AC3E}">
        <p14:creationId xmlns:p14="http://schemas.microsoft.com/office/powerpoint/2010/main" val="2046473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CF10D-FE77-1C34-4B37-AC6B63F8A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1D854-DF3C-EFD7-8462-572EEFA01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E42902-4EE4-26D0-E7BF-5A8E70E26D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1B1CBE-18D0-53A6-5155-BCB3DA054F19}"/>
              </a:ext>
            </a:extLst>
          </p:cNvPr>
          <p:cNvSpPr>
            <a:spLocks noGrp="1"/>
          </p:cNvSpPr>
          <p:nvPr>
            <p:ph type="sldNum" sz="quarter" idx="5"/>
          </p:nvPr>
        </p:nvSpPr>
        <p:spPr/>
        <p:txBody>
          <a:bodyPr/>
          <a:lstStyle/>
          <a:p>
            <a:fld id="{64B6AC24-6D57-4E6F-970F-F84A8298C622}" type="slidenum">
              <a:rPr lang="en-US" smtClean="0"/>
              <a:t>102</a:t>
            </a:fld>
            <a:endParaRPr lang="en-US"/>
          </a:p>
        </p:txBody>
      </p:sp>
    </p:spTree>
    <p:extLst>
      <p:ext uri="{BB962C8B-B14F-4D97-AF65-F5344CB8AC3E}">
        <p14:creationId xmlns:p14="http://schemas.microsoft.com/office/powerpoint/2010/main" val="826720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D064B-51AB-9686-B70E-B9AC2E573F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A1AA5-D8AD-21C4-CF79-4FD1BE049A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81687D-2690-F5DD-A9FC-956CDFEC9F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013416-39C0-77F6-3ABB-F475A32500B1}"/>
              </a:ext>
            </a:extLst>
          </p:cNvPr>
          <p:cNvSpPr>
            <a:spLocks noGrp="1"/>
          </p:cNvSpPr>
          <p:nvPr>
            <p:ph type="sldNum" sz="quarter" idx="5"/>
          </p:nvPr>
        </p:nvSpPr>
        <p:spPr/>
        <p:txBody>
          <a:bodyPr/>
          <a:lstStyle/>
          <a:p>
            <a:fld id="{64B6AC24-6D57-4E6F-970F-F84A8298C622}" type="slidenum">
              <a:rPr lang="en-US" smtClean="0"/>
              <a:t>103</a:t>
            </a:fld>
            <a:endParaRPr lang="en-US"/>
          </a:p>
        </p:txBody>
      </p:sp>
    </p:spTree>
    <p:extLst>
      <p:ext uri="{BB962C8B-B14F-4D97-AF65-F5344CB8AC3E}">
        <p14:creationId xmlns:p14="http://schemas.microsoft.com/office/powerpoint/2010/main" val="2851451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FE4A0-60B8-783E-CD33-3400EB05D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C7E68-A619-4D1D-0941-B6EFA7A4D6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97D9B0-7D4C-F20A-3502-F2C3A4A9BC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CF700F-13CF-04C5-F225-71655DC482D5}"/>
              </a:ext>
            </a:extLst>
          </p:cNvPr>
          <p:cNvSpPr>
            <a:spLocks noGrp="1"/>
          </p:cNvSpPr>
          <p:nvPr>
            <p:ph type="sldNum" sz="quarter" idx="5"/>
          </p:nvPr>
        </p:nvSpPr>
        <p:spPr/>
        <p:txBody>
          <a:bodyPr/>
          <a:lstStyle/>
          <a:p>
            <a:fld id="{64B6AC24-6D57-4E6F-970F-F84A8298C622}" type="slidenum">
              <a:rPr lang="en-US" smtClean="0"/>
              <a:t>104</a:t>
            </a:fld>
            <a:endParaRPr lang="en-US"/>
          </a:p>
        </p:txBody>
      </p:sp>
    </p:spTree>
    <p:extLst>
      <p:ext uri="{BB962C8B-B14F-4D97-AF65-F5344CB8AC3E}">
        <p14:creationId xmlns:p14="http://schemas.microsoft.com/office/powerpoint/2010/main" val="1413399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BAF10-1016-626B-092C-27336F07F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1EBFF-CBD3-7B79-84A7-96B2B1611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57B37-A3C5-91CE-C5F1-522E2F57BC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0BD3EB-C976-93FC-B214-CEE42E262BC9}"/>
              </a:ext>
            </a:extLst>
          </p:cNvPr>
          <p:cNvSpPr>
            <a:spLocks noGrp="1"/>
          </p:cNvSpPr>
          <p:nvPr>
            <p:ph type="sldNum" sz="quarter" idx="5"/>
          </p:nvPr>
        </p:nvSpPr>
        <p:spPr/>
        <p:txBody>
          <a:bodyPr/>
          <a:lstStyle/>
          <a:p>
            <a:fld id="{64B6AC24-6D57-4E6F-970F-F84A8298C622}" type="slidenum">
              <a:rPr lang="en-US" smtClean="0"/>
              <a:t>105</a:t>
            </a:fld>
            <a:endParaRPr lang="en-US"/>
          </a:p>
        </p:txBody>
      </p:sp>
    </p:spTree>
    <p:extLst>
      <p:ext uri="{BB962C8B-B14F-4D97-AF65-F5344CB8AC3E}">
        <p14:creationId xmlns:p14="http://schemas.microsoft.com/office/powerpoint/2010/main" val="1470114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3166A-DB43-2A33-2065-45A22908C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496ED-EE9C-BCB9-31BB-C1D700D2E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0A5F2-2CFC-960B-11F0-A862F8D1B8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93CE61-7201-4F51-450C-E84167313BEA}"/>
              </a:ext>
            </a:extLst>
          </p:cNvPr>
          <p:cNvSpPr>
            <a:spLocks noGrp="1"/>
          </p:cNvSpPr>
          <p:nvPr>
            <p:ph type="sldNum" sz="quarter" idx="5"/>
          </p:nvPr>
        </p:nvSpPr>
        <p:spPr/>
        <p:txBody>
          <a:bodyPr/>
          <a:lstStyle/>
          <a:p>
            <a:fld id="{64B6AC24-6D57-4E6F-970F-F84A8298C622}" type="slidenum">
              <a:rPr lang="en-US" smtClean="0"/>
              <a:t>106</a:t>
            </a:fld>
            <a:endParaRPr lang="en-US"/>
          </a:p>
        </p:txBody>
      </p:sp>
    </p:spTree>
    <p:extLst>
      <p:ext uri="{BB962C8B-B14F-4D97-AF65-F5344CB8AC3E}">
        <p14:creationId xmlns:p14="http://schemas.microsoft.com/office/powerpoint/2010/main" val="4012660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D4F27-0C37-2F96-FEE4-7DF3658F35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51D58-5336-9E9C-30AC-FCF35AC498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159B3-44DF-A6E8-EAF2-15F3A3C62C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722B6F-6C4A-50BB-D2A9-AE1DB67F7C8B}"/>
              </a:ext>
            </a:extLst>
          </p:cNvPr>
          <p:cNvSpPr>
            <a:spLocks noGrp="1"/>
          </p:cNvSpPr>
          <p:nvPr>
            <p:ph type="sldNum" sz="quarter" idx="5"/>
          </p:nvPr>
        </p:nvSpPr>
        <p:spPr/>
        <p:txBody>
          <a:bodyPr/>
          <a:lstStyle/>
          <a:p>
            <a:fld id="{64B6AC24-6D57-4E6F-970F-F84A8298C622}" type="slidenum">
              <a:rPr lang="en-US" smtClean="0"/>
              <a:t>107</a:t>
            </a:fld>
            <a:endParaRPr lang="en-US"/>
          </a:p>
        </p:txBody>
      </p:sp>
    </p:spTree>
    <p:extLst>
      <p:ext uri="{BB962C8B-B14F-4D97-AF65-F5344CB8AC3E}">
        <p14:creationId xmlns:p14="http://schemas.microsoft.com/office/powerpoint/2010/main" val="3537845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C8F81-AF6D-3D1E-5867-33D68D520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963CF-466C-208A-0562-761183BB38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18D78-4322-A76F-18DE-316829449C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35AFF6-0FD4-AD28-788C-D24128768B32}"/>
              </a:ext>
            </a:extLst>
          </p:cNvPr>
          <p:cNvSpPr>
            <a:spLocks noGrp="1"/>
          </p:cNvSpPr>
          <p:nvPr>
            <p:ph type="sldNum" sz="quarter" idx="5"/>
          </p:nvPr>
        </p:nvSpPr>
        <p:spPr/>
        <p:txBody>
          <a:bodyPr/>
          <a:lstStyle/>
          <a:p>
            <a:fld id="{64B6AC24-6D57-4E6F-970F-F84A8298C622}" type="slidenum">
              <a:rPr lang="en-US" smtClean="0"/>
              <a:t>4</a:t>
            </a:fld>
            <a:endParaRPr lang="en-US"/>
          </a:p>
        </p:txBody>
      </p:sp>
    </p:spTree>
    <p:extLst>
      <p:ext uri="{BB962C8B-B14F-4D97-AF65-F5344CB8AC3E}">
        <p14:creationId xmlns:p14="http://schemas.microsoft.com/office/powerpoint/2010/main" val="1891696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4BD2E-7E9E-CB5A-F92B-6F43DD05C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D38A1-C730-3FB2-8889-DB04D58D7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A0D87-BFCD-EF1A-B9E6-0DEEFA8C7A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70CBB5-053F-9AC4-4C65-90A12569AC7C}"/>
              </a:ext>
            </a:extLst>
          </p:cNvPr>
          <p:cNvSpPr>
            <a:spLocks noGrp="1"/>
          </p:cNvSpPr>
          <p:nvPr>
            <p:ph type="sldNum" sz="quarter" idx="5"/>
          </p:nvPr>
        </p:nvSpPr>
        <p:spPr/>
        <p:txBody>
          <a:bodyPr/>
          <a:lstStyle/>
          <a:p>
            <a:fld id="{64B6AC24-6D57-4E6F-970F-F84A8298C622}" type="slidenum">
              <a:rPr lang="en-US" smtClean="0"/>
              <a:t>108</a:t>
            </a:fld>
            <a:endParaRPr lang="en-US"/>
          </a:p>
        </p:txBody>
      </p:sp>
    </p:spTree>
    <p:extLst>
      <p:ext uri="{BB962C8B-B14F-4D97-AF65-F5344CB8AC3E}">
        <p14:creationId xmlns:p14="http://schemas.microsoft.com/office/powerpoint/2010/main" val="3013567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732BE-8203-1E7E-9A6E-E5AE9BC374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7A7AE-A68D-067B-85BC-DC7548AC2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73280F-4B55-C956-8EE1-8BB3DBBD90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949844-CBFD-5460-14EC-55208B3B9A95}"/>
              </a:ext>
            </a:extLst>
          </p:cNvPr>
          <p:cNvSpPr>
            <a:spLocks noGrp="1"/>
          </p:cNvSpPr>
          <p:nvPr>
            <p:ph type="sldNum" sz="quarter" idx="5"/>
          </p:nvPr>
        </p:nvSpPr>
        <p:spPr/>
        <p:txBody>
          <a:bodyPr/>
          <a:lstStyle/>
          <a:p>
            <a:fld id="{64B6AC24-6D57-4E6F-970F-F84A8298C622}" type="slidenum">
              <a:rPr lang="en-US" smtClean="0"/>
              <a:t>109</a:t>
            </a:fld>
            <a:endParaRPr lang="en-US"/>
          </a:p>
        </p:txBody>
      </p:sp>
    </p:spTree>
    <p:extLst>
      <p:ext uri="{BB962C8B-B14F-4D97-AF65-F5344CB8AC3E}">
        <p14:creationId xmlns:p14="http://schemas.microsoft.com/office/powerpoint/2010/main" val="21391388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5DE2E-A7B9-7829-F7C6-0D0E9E6186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4A724-73B1-20C1-BCB7-B216CC720C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C7C189-0B08-13EA-5A03-5C1B29575E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F632C8-D9D2-A38E-765A-57922F6A04AC}"/>
              </a:ext>
            </a:extLst>
          </p:cNvPr>
          <p:cNvSpPr>
            <a:spLocks noGrp="1"/>
          </p:cNvSpPr>
          <p:nvPr>
            <p:ph type="sldNum" sz="quarter" idx="5"/>
          </p:nvPr>
        </p:nvSpPr>
        <p:spPr/>
        <p:txBody>
          <a:bodyPr/>
          <a:lstStyle/>
          <a:p>
            <a:fld id="{64B6AC24-6D57-4E6F-970F-F84A8298C622}" type="slidenum">
              <a:rPr lang="en-US" smtClean="0"/>
              <a:t>110</a:t>
            </a:fld>
            <a:endParaRPr lang="en-US"/>
          </a:p>
        </p:txBody>
      </p:sp>
    </p:spTree>
    <p:extLst>
      <p:ext uri="{BB962C8B-B14F-4D97-AF65-F5344CB8AC3E}">
        <p14:creationId xmlns:p14="http://schemas.microsoft.com/office/powerpoint/2010/main" val="509219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CF5CA-954F-25AA-A386-DDE636571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376AC-D616-51CE-5DCC-CC4F66EC6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899AC-DFDD-D47E-BAF0-2E15001444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E6545B-8392-368B-1C7D-EEA6CE805D3A}"/>
              </a:ext>
            </a:extLst>
          </p:cNvPr>
          <p:cNvSpPr>
            <a:spLocks noGrp="1"/>
          </p:cNvSpPr>
          <p:nvPr>
            <p:ph type="sldNum" sz="quarter" idx="5"/>
          </p:nvPr>
        </p:nvSpPr>
        <p:spPr/>
        <p:txBody>
          <a:bodyPr/>
          <a:lstStyle/>
          <a:p>
            <a:fld id="{64B6AC24-6D57-4E6F-970F-F84A8298C622}" type="slidenum">
              <a:rPr lang="en-US" smtClean="0"/>
              <a:t>111</a:t>
            </a:fld>
            <a:endParaRPr lang="en-US"/>
          </a:p>
        </p:txBody>
      </p:sp>
    </p:spTree>
    <p:extLst>
      <p:ext uri="{BB962C8B-B14F-4D97-AF65-F5344CB8AC3E}">
        <p14:creationId xmlns:p14="http://schemas.microsoft.com/office/powerpoint/2010/main" val="1534308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73BA9-3E01-D3B8-74B7-6C0FC3AEC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8991A-0073-7E36-05AB-0F5377C08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10806-CA7C-C4EA-864B-872F6E222B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9F6C25-91CD-3864-F704-105EFA63A638}"/>
              </a:ext>
            </a:extLst>
          </p:cNvPr>
          <p:cNvSpPr>
            <a:spLocks noGrp="1"/>
          </p:cNvSpPr>
          <p:nvPr>
            <p:ph type="sldNum" sz="quarter" idx="5"/>
          </p:nvPr>
        </p:nvSpPr>
        <p:spPr/>
        <p:txBody>
          <a:bodyPr/>
          <a:lstStyle/>
          <a:p>
            <a:fld id="{64B6AC24-6D57-4E6F-970F-F84A8298C622}" type="slidenum">
              <a:rPr lang="en-US" smtClean="0"/>
              <a:t>112</a:t>
            </a:fld>
            <a:endParaRPr lang="en-US"/>
          </a:p>
        </p:txBody>
      </p:sp>
    </p:spTree>
    <p:extLst>
      <p:ext uri="{BB962C8B-B14F-4D97-AF65-F5344CB8AC3E}">
        <p14:creationId xmlns:p14="http://schemas.microsoft.com/office/powerpoint/2010/main" val="4064245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1D53-1CC1-EEAF-D375-63E661B82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B2797-305B-C49A-F5FF-30822CE16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E19687-B9C1-BE73-6B51-714EE05F38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B7A3ED-7D74-81CF-537C-63E06A265BC3}"/>
              </a:ext>
            </a:extLst>
          </p:cNvPr>
          <p:cNvSpPr>
            <a:spLocks noGrp="1"/>
          </p:cNvSpPr>
          <p:nvPr>
            <p:ph type="sldNum" sz="quarter" idx="5"/>
          </p:nvPr>
        </p:nvSpPr>
        <p:spPr/>
        <p:txBody>
          <a:bodyPr/>
          <a:lstStyle/>
          <a:p>
            <a:fld id="{64B6AC24-6D57-4E6F-970F-F84A8298C622}" type="slidenum">
              <a:rPr lang="en-US" smtClean="0"/>
              <a:t>113</a:t>
            </a:fld>
            <a:endParaRPr lang="en-US"/>
          </a:p>
        </p:txBody>
      </p:sp>
    </p:spTree>
    <p:extLst>
      <p:ext uri="{BB962C8B-B14F-4D97-AF65-F5344CB8AC3E}">
        <p14:creationId xmlns:p14="http://schemas.microsoft.com/office/powerpoint/2010/main" val="2193582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E5243-D3F5-B972-CFFE-2C0A90B4B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CA534-FA8D-C765-CCF6-0BBBDE423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50906-45EC-1055-5D56-D9CE5932DB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D0B710-3039-D208-F35B-A93A3A50414A}"/>
              </a:ext>
            </a:extLst>
          </p:cNvPr>
          <p:cNvSpPr>
            <a:spLocks noGrp="1"/>
          </p:cNvSpPr>
          <p:nvPr>
            <p:ph type="sldNum" sz="quarter" idx="5"/>
          </p:nvPr>
        </p:nvSpPr>
        <p:spPr/>
        <p:txBody>
          <a:bodyPr/>
          <a:lstStyle/>
          <a:p>
            <a:fld id="{64B6AC24-6D57-4E6F-970F-F84A8298C622}" type="slidenum">
              <a:rPr lang="en-US" smtClean="0"/>
              <a:t>114</a:t>
            </a:fld>
            <a:endParaRPr lang="en-US"/>
          </a:p>
        </p:txBody>
      </p:sp>
    </p:spTree>
    <p:extLst>
      <p:ext uri="{BB962C8B-B14F-4D97-AF65-F5344CB8AC3E}">
        <p14:creationId xmlns:p14="http://schemas.microsoft.com/office/powerpoint/2010/main" val="21256700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5A400-6D47-9696-6138-1C3DFE52F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14729-36DB-D273-7403-9DD10AE3A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79717A-1E01-2FA7-0762-448670B129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4EFA84-FA9C-FA59-EC5E-C9A19AAE3C66}"/>
              </a:ext>
            </a:extLst>
          </p:cNvPr>
          <p:cNvSpPr>
            <a:spLocks noGrp="1"/>
          </p:cNvSpPr>
          <p:nvPr>
            <p:ph type="sldNum" sz="quarter" idx="5"/>
          </p:nvPr>
        </p:nvSpPr>
        <p:spPr/>
        <p:txBody>
          <a:bodyPr/>
          <a:lstStyle/>
          <a:p>
            <a:fld id="{64B6AC24-6D57-4E6F-970F-F84A8298C622}" type="slidenum">
              <a:rPr lang="en-US" smtClean="0"/>
              <a:t>115</a:t>
            </a:fld>
            <a:endParaRPr lang="en-US"/>
          </a:p>
        </p:txBody>
      </p:sp>
    </p:spTree>
    <p:extLst>
      <p:ext uri="{BB962C8B-B14F-4D97-AF65-F5344CB8AC3E}">
        <p14:creationId xmlns:p14="http://schemas.microsoft.com/office/powerpoint/2010/main" val="7622312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02125-8128-4778-0E33-058456F34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8FA5E-CE0F-1D38-6E4F-1066D75E1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0CD0F-C574-4E14-65B1-AB626F75B7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FBEA9B-943A-4E40-44EE-E15CF84A6BF9}"/>
              </a:ext>
            </a:extLst>
          </p:cNvPr>
          <p:cNvSpPr>
            <a:spLocks noGrp="1"/>
          </p:cNvSpPr>
          <p:nvPr>
            <p:ph type="sldNum" sz="quarter" idx="5"/>
          </p:nvPr>
        </p:nvSpPr>
        <p:spPr/>
        <p:txBody>
          <a:bodyPr/>
          <a:lstStyle/>
          <a:p>
            <a:fld id="{64B6AC24-6D57-4E6F-970F-F84A8298C622}" type="slidenum">
              <a:rPr lang="en-US" smtClean="0"/>
              <a:t>116</a:t>
            </a:fld>
            <a:endParaRPr lang="en-US"/>
          </a:p>
        </p:txBody>
      </p:sp>
    </p:spTree>
    <p:extLst>
      <p:ext uri="{BB962C8B-B14F-4D97-AF65-F5344CB8AC3E}">
        <p14:creationId xmlns:p14="http://schemas.microsoft.com/office/powerpoint/2010/main" val="8195041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9BF56-DE35-9B78-F3EB-0B9C1E36C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19D85-4BFC-4105-6968-F13E59B675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9A68D-B6CF-E50C-509D-411A09B63E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177ED9-F901-2054-B3A8-55206272062D}"/>
              </a:ext>
            </a:extLst>
          </p:cNvPr>
          <p:cNvSpPr>
            <a:spLocks noGrp="1"/>
          </p:cNvSpPr>
          <p:nvPr>
            <p:ph type="sldNum" sz="quarter" idx="5"/>
          </p:nvPr>
        </p:nvSpPr>
        <p:spPr/>
        <p:txBody>
          <a:bodyPr/>
          <a:lstStyle/>
          <a:p>
            <a:fld id="{64B6AC24-6D57-4E6F-970F-F84A8298C622}" type="slidenum">
              <a:rPr lang="en-US" smtClean="0"/>
              <a:t>117</a:t>
            </a:fld>
            <a:endParaRPr lang="en-US"/>
          </a:p>
        </p:txBody>
      </p:sp>
    </p:spTree>
    <p:extLst>
      <p:ext uri="{BB962C8B-B14F-4D97-AF65-F5344CB8AC3E}">
        <p14:creationId xmlns:p14="http://schemas.microsoft.com/office/powerpoint/2010/main" val="1064381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EBF32-021E-E393-3E36-7CC1FDFBC9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1CBD5-A36A-FA1A-5CD9-6F330791E4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073D4-6E67-0F71-F824-822EB876B1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E9482A-6B62-B17E-1178-1FE78AD81D70}"/>
              </a:ext>
            </a:extLst>
          </p:cNvPr>
          <p:cNvSpPr>
            <a:spLocks noGrp="1"/>
          </p:cNvSpPr>
          <p:nvPr>
            <p:ph type="sldNum" sz="quarter" idx="5"/>
          </p:nvPr>
        </p:nvSpPr>
        <p:spPr/>
        <p:txBody>
          <a:bodyPr/>
          <a:lstStyle/>
          <a:p>
            <a:fld id="{64B6AC24-6D57-4E6F-970F-F84A8298C622}" type="slidenum">
              <a:rPr lang="en-US" smtClean="0"/>
              <a:t>5</a:t>
            </a:fld>
            <a:endParaRPr lang="en-US"/>
          </a:p>
        </p:txBody>
      </p:sp>
    </p:spTree>
    <p:extLst>
      <p:ext uri="{BB962C8B-B14F-4D97-AF65-F5344CB8AC3E}">
        <p14:creationId xmlns:p14="http://schemas.microsoft.com/office/powerpoint/2010/main" val="32640258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4193C-3751-1A2C-3341-B484A87BF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203A2D-EEDE-B4D1-B131-49EE7F897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59DB4D-8007-F780-C4AC-7EBE3BEFD9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1C189F-8215-7467-DA19-DA6A2025F2D2}"/>
              </a:ext>
            </a:extLst>
          </p:cNvPr>
          <p:cNvSpPr>
            <a:spLocks noGrp="1"/>
          </p:cNvSpPr>
          <p:nvPr>
            <p:ph type="sldNum" sz="quarter" idx="5"/>
          </p:nvPr>
        </p:nvSpPr>
        <p:spPr/>
        <p:txBody>
          <a:bodyPr/>
          <a:lstStyle/>
          <a:p>
            <a:fld id="{64B6AC24-6D57-4E6F-970F-F84A8298C622}" type="slidenum">
              <a:rPr lang="en-US" smtClean="0"/>
              <a:t>118</a:t>
            </a:fld>
            <a:endParaRPr lang="en-US"/>
          </a:p>
        </p:txBody>
      </p:sp>
    </p:spTree>
    <p:extLst>
      <p:ext uri="{BB962C8B-B14F-4D97-AF65-F5344CB8AC3E}">
        <p14:creationId xmlns:p14="http://schemas.microsoft.com/office/powerpoint/2010/main" val="35436730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1A1C0-0A0B-A53E-3E2E-1D94FAB8C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340FE-0985-1C73-26DD-A0655443CF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F3946-9B5F-52D4-5FD5-9E7E3DD4B3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4990FF-DB67-DA4C-1EE1-F5A58185B6CB}"/>
              </a:ext>
            </a:extLst>
          </p:cNvPr>
          <p:cNvSpPr>
            <a:spLocks noGrp="1"/>
          </p:cNvSpPr>
          <p:nvPr>
            <p:ph type="sldNum" sz="quarter" idx="5"/>
          </p:nvPr>
        </p:nvSpPr>
        <p:spPr/>
        <p:txBody>
          <a:bodyPr/>
          <a:lstStyle/>
          <a:p>
            <a:fld id="{64B6AC24-6D57-4E6F-970F-F84A8298C622}" type="slidenum">
              <a:rPr lang="en-US" smtClean="0"/>
              <a:t>119</a:t>
            </a:fld>
            <a:endParaRPr lang="en-US"/>
          </a:p>
        </p:txBody>
      </p:sp>
    </p:spTree>
    <p:extLst>
      <p:ext uri="{BB962C8B-B14F-4D97-AF65-F5344CB8AC3E}">
        <p14:creationId xmlns:p14="http://schemas.microsoft.com/office/powerpoint/2010/main" val="25614080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86D0-BBE8-895C-6046-9742FF137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C976C-E833-C9A5-7E6B-5C3DA790B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A5E9C7-7F24-EB95-EA3B-3C756C92B8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9846A4-C65F-8B49-CA68-0BCD6B4D02C2}"/>
              </a:ext>
            </a:extLst>
          </p:cNvPr>
          <p:cNvSpPr>
            <a:spLocks noGrp="1"/>
          </p:cNvSpPr>
          <p:nvPr>
            <p:ph type="sldNum" sz="quarter" idx="5"/>
          </p:nvPr>
        </p:nvSpPr>
        <p:spPr/>
        <p:txBody>
          <a:bodyPr/>
          <a:lstStyle/>
          <a:p>
            <a:fld id="{64B6AC24-6D57-4E6F-970F-F84A8298C622}" type="slidenum">
              <a:rPr lang="en-US" smtClean="0"/>
              <a:t>120</a:t>
            </a:fld>
            <a:endParaRPr lang="en-US"/>
          </a:p>
        </p:txBody>
      </p:sp>
    </p:spTree>
    <p:extLst>
      <p:ext uri="{BB962C8B-B14F-4D97-AF65-F5344CB8AC3E}">
        <p14:creationId xmlns:p14="http://schemas.microsoft.com/office/powerpoint/2010/main" val="506834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C1F9B-2065-D06D-74B9-85772C75E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D8644-FAE5-A8A9-3664-262F746BD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3EE1FE-F93D-10C7-8E9D-7563438152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40D1BE-5D73-4F5B-486D-69EA4E4911F5}"/>
              </a:ext>
            </a:extLst>
          </p:cNvPr>
          <p:cNvSpPr>
            <a:spLocks noGrp="1"/>
          </p:cNvSpPr>
          <p:nvPr>
            <p:ph type="sldNum" sz="quarter" idx="5"/>
          </p:nvPr>
        </p:nvSpPr>
        <p:spPr/>
        <p:txBody>
          <a:bodyPr/>
          <a:lstStyle/>
          <a:p>
            <a:fld id="{64B6AC24-6D57-4E6F-970F-F84A8298C622}" type="slidenum">
              <a:rPr lang="en-US" smtClean="0"/>
              <a:t>121</a:t>
            </a:fld>
            <a:endParaRPr lang="en-US"/>
          </a:p>
        </p:txBody>
      </p:sp>
    </p:spTree>
    <p:extLst>
      <p:ext uri="{BB962C8B-B14F-4D97-AF65-F5344CB8AC3E}">
        <p14:creationId xmlns:p14="http://schemas.microsoft.com/office/powerpoint/2010/main" val="19779555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2DD42-ED70-FDBA-66F6-EF3B876AA8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BC450-E71A-3BBA-CC34-3593FC285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BDB919-8185-30EA-34A4-2F95C1BB35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38E7B0-31A5-F05E-C2F7-6E1B301502E2}"/>
              </a:ext>
            </a:extLst>
          </p:cNvPr>
          <p:cNvSpPr>
            <a:spLocks noGrp="1"/>
          </p:cNvSpPr>
          <p:nvPr>
            <p:ph type="sldNum" sz="quarter" idx="5"/>
          </p:nvPr>
        </p:nvSpPr>
        <p:spPr/>
        <p:txBody>
          <a:bodyPr/>
          <a:lstStyle/>
          <a:p>
            <a:fld id="{64B6AC24-6D57-4E6F-970F-F84A8298C622}" type="slidenum">
              <a:rPr lang="en-US" smtClean="0"/>
              <a:t>122</a:t>
            </a:fld>
            <a:endParaRPr lang="en-US"/>
          </a:p>
        </p:txBody>
      </p:sp>
    </p:spTree>
    <p:extLst>
      <p:ext uri="{BB962C8B-B14F-4D97-AF65-F5344CB8AC3E}">
        <p14:creationId xmlns:p14="http://schemas.microsoft.com/office/powerpoint/2010/main" val="117944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E64C8-8B3D-E978-20A6-C864F78CE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45DF3-2A59-334F-AFEB-41503EA33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BC501-6244-FE49-9CBA-1D1958C8AC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508307-E578-793E-BC8B-2AF3757A538C}"/>
              </a:ext>
            </a:extLst>
          </p:cNvPr>
          <p:cNvSpPr>
            <a:spLocks noGrp="1"/>
          </p:cNvSpPr>
          <p:nvPr>
            <p:ph type="sldNum" sz="quarter" idx="5"/>
          </p:nvPr>
        </p:nvSpPr>
        <p:spPr/>
        <p:txBody>
          <a:bodyPr/>
          <a:lstStyle/>
          <a:p>
            <a:fld id="{64B6AC24-6D57-4E6F-970F-F84A8298C622}" type="slidenum">
              <a:rPr lang="en-US" smtClean="0"/>
              <a:t>123</a:t>
            </a:fld>
            <a:endParaRPr lang="en-US"/>
          </a:p>
        </p:txBody>
      </p:sp>
    </p:spTree>
    <p:extLst>
      <p:ext uri="{BB962C8B-B14F-4D97-AF65-F5344CB8AC3E}">
        <p14:creationId xmlns:p14="http://schemas.microsoft.com/office/powerpoint/2010/main" val="3675087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65D6D-7DA1-998E-9B7E-5332C6772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E747-A32E-1599-5121-5AC6019E04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E4728-A9CE-CD33-F8D5-D2F3E5B40E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AA126B-EC9F-6D3F-20BF-6EDB9D38E676}"/>
              </a:ext>
            </a:extLst>
          </p:cNvPr>
          <p:cNvSpPr>
            <a:spLocks noGrp="1"/>
          </p:cNvSpPr>
          <p:nvPr>
            <p:ph type="sldNum" sz="quarter" idx="5"/>
          </p:nvPr>
        </p:nvSpPr>
        <p:spPr/>
        <p:txBody>
          <a:bodyPr/>
          <a:lstStyle/>
          <a:p>
            <a:fld id="{64B6AC24-6D57-4E6F-970F-F84A8298C622}" type="slidenum">
              <a:rPr lang="en-US" smtClean="0"/>
              <a:t>124</a:t>
            </a:fld>
            <a:endParaRPr lang="en-US"/>
          </a:p>
        </p:txBody>
      </p:sp>
    </p:spTree>
    <p:extLst>
      <p:ext uri="{BB962C8B-B14F-4D97-AF65-F5344CB8AC3E}">
        <p14:creationId xmlns:p14="http://schemas.microsoft.com/office/powerpoint/2010/main" val="27987258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013CE-B214-D536-93CD-45A530A8E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92B16-737E-E0A9-DAA3-77CB55C39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B20856-7044-C826-8480-D64524415D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158F80-D10C-EADA-155F-E9DAB09515DB}"/>
              </a:ext>
            </a:extLst>
          </p:cNvPr>
          <p:cNvSpPr>
            <a:spLocks noGrp="1"/>
          </p:cNvSpPr>
          <p:nvPr>
            <p:ph type="sldNum" sz="quarter" idx="5"/>
          </p:nvPr>
        </p:nvSpPr>
        <p:spPr/>
        <p:txBody>
          <a:bodyPr/>
          <a:lstStyle/>
          <a:p>
            <a:fld id="{64B6AC24-6D57-4E6F-970F-F84A8298C622}" type="slidenum">
              <a:rPr lang="en-US" smtClean="0"/>
              <a:t>125</a:t>
            </a:fld>
            <a:endParaRPr lang="en-US"/>
          </a:p>
        </p:txBody>
      </p:sp>
    </p:spTree>
    <p:extLst>
      <p:ext uri="{BB962C8B-B14F-4D97-AF65-F5344CB8AC3E}">
        <p14:creationId xmlns:p14="http://schemas.microsoft.com/office/powerpoint/2010/main" val="2224544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2D254-8883-D1BB-80F3-C0B0C93E1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FF6DE-7D6D-4F1B-031A-3B1F8A89A2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3363D-1F0D-280A-28EF-D7C2FCD11C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780813-CC52-7459-FAE4-550B972F37A1}"/>
              </a:ext>
            </a:extLst>
          </p:cNvPr>
          <p:cNvSpPr>
            <a:spLocks noGrp="1"/>
          </p:cNvSpPr>
          <p:nvPr>
            <p:ph type="sldNum" sz="quarter" idx="5"/>
          </p:nvPr>
        </p:nvSpPr>
        <p:spPr/>
        <p:txBody>
          <a:bodyPr/>
          <a:lstStyle/>
          <a:p>
            <a:fld id="{64B6AC24-6D57-4E6F-970F-F84A8298C622}" type="slidenum">
              <a:rPr lang="en-US" smtClean="0"/>
              <a:t>126</a:t>
            </a:fld>
            <a:endParaRPr lang="en-US"/>
          </a:p>
        </p:txBody>
      </p:sp>
    </p:spTree>
    <p:extLst>
      <p:ext uri="{BB962C8B-B14F-4D97-AF65-F5344CB8AC3E}">
        <p14:creationId xmlns:p14="http://schemas.microsoft.com/office/powerpoint/2010/main" val="30215552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762B1-65B1-E8ED-F7EF-DB41A2AB0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799B6-FD56-9C41-7AF5-485CEEFCE2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439500-4964-28FE-4937-5F923098C4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219E7E-8860-8947-7F53-87E0B45A023B}"/>
              </a:ext>
            </a:extLst>
          </p:cNvPr>
          <p:cNvSpPr>
            <a:spLocks noGrp="1"/>
          </p:cNvSpPr>
          <p:nvPr>
            <p:ph type="sldNum" sz="quarter" idx="5"/>
          </p:nvPr>
        </p:nvSpPr>
        <p:spPr/>
        <p:txBody>
          <a:bodyPr/>
          <a:lstStyle/>
          <a:p>
            <a:fld id="{64B6AC24-6D57-4E6F-970F-F84A8298C622}" type="slidenum">
              <a:rPr lang="en-US" smtClean="0"/>
              <a:t>127</a:t>
            </a:fld>
            <a:endParaRPr lang="en-US"/>
          </a:p>
        </p:txBody>
      </p:sp>
    </p:spTree>
    <p:extLst>
      <p:ext uri="{BB962C8B-B14F-4D97-AF65-F5344CB8AC3E}">
        <p14:creationId xmlns:p14="http://schemas.microsoft.com/office/powerpoint/2010/main" val="312919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B6AC24-6D57-4E6F-970F-F84A8298C622}" type="slidenum">
              <a:rPr lang="en-US" smtClean="0"/>
              <a:t>6</a:t>
            </a:fld>
            <a:endParaRPr lang="en-US"/>
          </a:p>
        </p:txBody>
      </p:sp>
    </p:spTree>
    <p:extLst>
      <p:ext uri="{BB962C8B-B14F-4D97-AF65-F5344CB8AC3E}">
        <p14:creationId xmlns:p14="http://schemas.microsoft.com/office/powerpoint/2010/main" val="866170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23605-5F7C-217D-DD1B-722A0E3C2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E0878-1947-8213-959E-717B64E48F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AB5AD-81F3-5C61-4959-A85C3DA53F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91A9C2-1823-ACFE-1755-B1A5069FFC11}"/>
              </a:ext>
            </a:extLst>
          </p:cNvPr>
          <p:cNvSpPr>
            <a:spLocks noGrp="1"/>
          </p:cNvSpPr>
          <p:nvPr>
            <p:ph type="sldNum" sz="quarter" idx="5"/>
          </p:nvPr>
        </p:nvSpPr>
        <p:spPr/>
        <p:txBody>
          <a:bodyPr/>
          <a:lstStyle/>
          <a:p>
            <a:fld id="{64B6AC24-6D57-4E6F-970F-F84A8298C622}" type="slidenum">
              <a:rPr lang="en-US" smtClean="0"/>
              <a:t>128</a:t>
            </a:fld>
            <a:endParaRPr lang="en-US"/>
          </a:p>
        </p:txBody>
      </p:sp>
    </p:spTree>
    <p:extLst>
      <p:ext uri="{BB962C8B-B14F-4D97-AF65-F5344CB8AC3E}">
        <p14:creationId xmlns:p14="http://schemas.microsoft.com/office/powerpoint/2010/main" val="27704036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47011-2ECE-3C7B-D30F-735B53D114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25DB7B-7F4A-6D97-AF8F-3049797B8A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0550B-0E07-CE4D-BDAB-8BB7FF216D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885657-F656-8C17-90B1-C941CA59FF9E}"/>
              </a:ext>
            </a:extLst>
          </p:cNvPr>
          <p:cNvSpPr>
            <a:spLocks noGrp="1"/>
          </p:cNvSpPr>
          <p:nvPr>
            <p:ph type="sldNum" sz="quarter" idx="5"/>
          </p:nvPr>
        </p:nvSpPr>
        <p:spPr/>
        <p:txBody>
          <a:bodyPr/>
          <a:lstStyle/>
          <a:p>
            <a:fld id="{64B6AC24-6D57-4E6F-970F-F84A8298C622}" type="slidenum">
              <a:rPr lang="en-US" smtClean="0"/>
              <a:t>140</a:t>
            </a:fld>
            <a:endParaRPr lang="en-US"/>
          </a:p>
        </p:txBody>
      </p:sp>
    </p:spTree>
    <p:extLst>
      <p:ext uri="{BB962C8B-B14F-4D97-AF65-F5344CB8AC3E}">
        <p14:creationId xmlns:p14="http://schemas.microsoft.com/office/powerpoint/2010/main" val="2094849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A819B-0204-ECAA-483C-C5E18D0E0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1F654-994F-2D5D-AB67-1C071A961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C789D-A95E-783E-88C8-69378E643F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F007B1-BF54-75EC-5605-09C1A4E3ED15}"/>
              </a:ext>
            </a:extLst>
          </p:cNvPr>
          <p:cNvSpPr>
            <a:spLocks noGrp="1"/>
          </p:cNvSpPr>
          <p:nvPr>
            <p:ph type="sldNum" sz="quarter" idx="5"/>
          </p:nvPr>
        </p:nvSpPr>
        <p:spPr/>
        <p:txBody>
          <a:bodyPr/>
          <a:lstStyle/>
          <a:p>
            <a:fld id="{64B6AC24-6D57-4E6F-970F-F84A8298C622}" type="slidenum">
              <a:rPr lang="en-US" smtClean="0"/>
              <a:t>141</a:t>
            </a:fld>
            <a:endParaRPr lang="en-US"/>
          </a:p>
        </p:txBody>
      </p:sp>
    </p:spTree>
    <p:extLst>
      <p:ext uri="{BB962C8B-B14F-4D97-AF65-F5344CB8AC3E}">
        <p14:creationId xmlns:p14="http://schemas.microsoft.com/office/powerpoint/2010/main" val="18405079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55E67-BDC9-B291-474A-CA1A252B66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1FF28-F1F1-EF66-B318-09CC6C6F24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F52B3D-9186-899B-FBA8-AED82AD81B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E75C9F-4614-E291-4B8C-4E2F76514BCF}"/>
              </a:ext>
            </a:extLst>
          </p:cNvPr>
          <p:cNvSpPr>
            <a:spLocks noGrp="1"/>
          </p:cNvSpPr>
          <p:nvPr>
            <p:ph type="sldNum" sz="quarter" idx="5"/>
          </p:nvPr>
        </p:nvSpPr>
        <p:spPr/>
        <p:txBody>
          <a:bodyPr/>
          <a:lstStyle/>
          <a:p>
            <a:fld id="{64B6AC24-6D57-4E6F-970F-F84A8298C622}" type="slidenum">
              <a:rPr lang="en-US" smtClean="0"/>
              <a:t>146</a:t>
            </a:fld>
            <a:endParaRPr lang="en-US"/>
          </a:p>
        </p:txBody>
      </p:sp>
    </p:spTree>
    <p:extLst>
      <p:ext uri="{BB962C8B-B14F-4D97-AF65-F5344CB8AC3E}">
        <p14:creationId xmlns:p14="http://schemas.microsoft.com/office/powerpoint/2010/main" val="24284467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F89C5-D704-1186-3BA7-41B85420A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D8284-4FBE-95ED-435E-2076A93D5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22B29-E5CA-A6C1-79EA-69B29281ED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1FCEC0-1FF3-A2CE-35CD-35653CB6C641}"/>
              </a:ext>
            </a:extLst>
          </p:cNvPr>
          <p:cNvSpPr>
            <a:spLocks noGrp="1"/>
          </p:cNvSpPr>
          <p:nvPr>
            <p:ph type="sldNum" sz="quarter" idx="5"/>
          </p:nvPr>
        </p:nvSpPr>
        <p:spPr/>
        <p:txBody>
          <a:bodyPr/>
          <a:lstStyle/>
          <a:p>
            <a:fld id="{64B6AC24-6D57-4E6F-970F-F84A8298C622}" type="slidenum">
              <a:rPr lang="en-US" smtClean="0"/>
              <a:t>147</a:t>
            </a:fld>
            <a:endParaRPr lang="en-US"/>
          </a:p>
        </p:txBody>
      </p:sp>
    </p:spTree>
    <p:extLst>
      <p:ext uri="{BB962C8B-B14F-4D97-AF65-F5344CB8AC3E}">
        <p14:creationId xmlns:p14="http://schemas.microsoft.com/office/powerpoint/2010/main" val="19778745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7907B-10C9-9E86-59B0-F3F2602C3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ED68C-C2AF-8BFD-A9E8-A5BD92BC3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26EA1-8369-EB1B-C600-5BED045B2E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A1A335-37C6-02BE-6A74-006880DF20D2}"/>
              </a:ext>
            </a:extLst>
          </p:cNvPr>
          <p:cNvSpPr>
            <a:spLocks noGrp="1"/>
          </p:cNvSpPr>
          <p:nvPr>
            <p:ph type="sldNum" sz="quarter" idx="5"/>
          </p:nvPr>
        </p:nvSpPr>
        <p:spPr/>
        <p:txBody>
          <a:bodyPr/>
          <a:lstStyle/>
          <a:p>
            <a:fld id="{64B6AC24-6D57-4E6F-970F-F84A8298C622}" type="slidenum">
              <a:rPr lang="en-US" smtClean="0"/>
              <a:t>148</a:t>
            </a:fld>
            <a:endParaRPr lang="en-US"/>
          </a:p>
        </p:txBody>
      </p:sp>
    </p:spTree>
    <p:extLst>
      <p:ext uri="{BB962C8B-B14F-4D97-AF65-F5344CB8AC3E}">
        <p14:creationId xmlns:p14="http://schemas.microsoft.com/office/powerpoint/2010/main" val="41779768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23F29-AF80-861B-3D54-BFD687AE0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E7B8D-40DA-0CFC-5B2E-DC6678EAC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2E26A-8EC3-2183-02C1-9360677843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28DF99-50EC-5774-49A7-E60FD1D64F1A}"/>
              </a:ext>
            </a:extLst>
          </p:cNvPr>
          <p:cNvSpPr>
            <a:spLocks noGrp="1"/>
          </p:cNvSpPr>
          <p:nvPr>
            <p:ph type="sldNum" sz="quarter" idx="5"/>
          </p:nvPr>
        </p:nvSpPr>
        <p:spPr/>
        <p:txBody>
          <a:bodyPr/>
          <a:lstStyle/>
          <a:p>
            <a:fld id="{64B6AC24-6D57-4E6F-970F-F84A8298C622}" type="slidenum">
              <a:rPr lang="en-US" smtClean="0"/>
              <a:t>149</a:t>
            </a:fld>
            <a:endParaRPr lang="en-US"/>
          </a:p>
        </p:txBody>
      </p:sp>
    </p:spTree>
    <p:extLst>
      <p:ext uri="{BB962C8B-B14F-4D97-AF65-F5344CB8AC3E}">
        <p14:creationId xmlns:p14="http://schemas.microsoft.com/office/powerpoint/2010/main" val="38182180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614D1-38BF-E0C3-2DA3-CD4B8A9D3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B0CA8-70F2-E57D-CEF6-783E95137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01BFB-738D-786C-7E78-F32B54ACB0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43B8E1-EC02-3CB3-ED02-140B849C5F01}"/>
              </a:ext>
            </a:extLst>
          </p:cNvPr>
          <p:cNvSpPr>
            <a:spLocks noGrp="1"/>
          </p:cNvSpPr>
          <p:nvPr>
            <p:ph type="sldNum" sz="quarter" idx="5"/>
          </p:nvPr>
        </p:nvSpPr>
        <p:spPr/>
        <p:txBody>
          <a:bodyPr/>
          <a:lstStyle/>
          <a:p>
            <a:fld id="{64B6AC24-6D57-4E6F-970F-F84A8298C622}" type="slidenum">
              <a:rPr lang="en-US" smtClean="0"/>
              <a:t>164</a:t>
            </a:fld>
            <a:endParaRPr lang="en-US"/>
          </a:p>
        </p:txBody>
      </p:sp>
    </p:spTree>
    <p:extLst>
      <p:ext uri="{BB962C8B-B14F-4D97-AF65-F5344CB8AC3E}">
        <p14:creationId xmlns:p14="http://schemas.microsoft.com/office/powerpoint/2010/main" val="35017544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44717-A5E3-D0FA-02BD-4879BBE3E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3204C-1E0E-64F2-3AFF-664421176A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B9344-D419-0392-3868-5FF7C758FF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374197-5D1E-3740-CFCD-0195504F3528}"/>
              </a:ext>
            </a:extLst>
          </p:cNvPr>
          <p:cNvSpPr>
            <a:spLocks noGrp="1"/>
          </p:cNvSpPr>
          <p:nvPr>
            <p:ph type="sldNum" sz="quarter" idx="5"/>
          </p:nvPr>
        </p:nvSpPr>
        <p:spPr/>
        <p:txBody>
          <a:bodyPr/>
          <a:lstStyle/>
          <a:p>
            <a:fld id="{64B6AC24-6D57-4E6F-970F-F84A8298C622}" type="slidenum">
              <a:rPr lang="en-US" smtClean="0"/>
              <a:t>167</a:t>
            </a:fld>
            <a:endParaRPr lang="en-US"/>
          </a:p>
        </p:txBody>
      </p:sp>
    </p:spTree>
    <p:extLst>
      <p:ext uri="{BB962C8B-B14F-4D97-AF65-F5344CB8AC3E}">
        <p14:creationId xmlns:p14="http://schemas.microsoft.com/office/powerpoint/2010/main" val="11003556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4568A-D304-5CAB-70DD-B4F0B56E7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BD6E5-5115-CDC8-00A8-220081032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D899DF-6C8E-19B7-BDBC-1BF0B15012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320774-C23A-6B13-8BA3-E50BEFDCF5C9}"/>
              </a:ext>
            </a:extLst>
          </p:cNvPr>
          <p:cNvSpPr>
            <a:spLocks noGrp="1"/>
          </p:cNvSpPr>
          <p:nvPr>
            <p:ph type="sldNum" sz="quarter" idx="5"/>
          </p:nvPr>
        </p:nvSpPr>
        <p:spPr/>
        <p:txBody>
          <a:bodyPr/>
          <a:lstStyle/>
          <a:p>
            <a:fld id="{64B6AC24-6D57-4E6F-970F-F84A8298C622}" type="slidenum">
              <a:rPr lang="en-US" smtClean="0"/>
              <a:t>168</a:t>
            </a:fld>
            <a:endParaRPr lang="en-US"/>
          </a:p>
        </p:txBody>
      </p:sp>
    </p:spTree>
    <p:extLst>
      <p:ext uri="{BB962C8B-B14F-4D97-AF65-F5344CB8AC3E}">
        <p14:creationId xmlns:p14="http://schemas.microsoft.com/office/powerpoint/2010/main" val="1604307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B6AC24-6D57-4E6F-970F-F84A8298C622}" type="slidenum">
              <a:rPr lang="en-US" smtClean="0"/>
              <a:t>7</a:t>
            </a:fld>
            <a:endParaRPr lang="en-US"/>
          </a:p>
        </p:txBody>
      </p:sp>
    </p:spTree>
    <p:extLst>
      <p:ext uri="{BB962C8B-B14F-4D97-AF65-F5344CB8AC3E}">
        <p14:creationId xmlns:p14="http://schemas.microsoft.com/office/powerpoint/2010/main" val="1232978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B6AC24-6D57-4E6F-970F-F84A8298C622}" type="slidenum">
              <a:rPr lang="en-US" smtClean="0"/>
              <a:t>8</a:t>
            </a:fld>
            <a:endParaRPr lang="en-US"/>
          </a:p>
        </p:txBody>
      </p:sp>
    </p:spTree>
    <p:extLst>
      <p:ext uri="{BB962C8B-B14F-4D97-AF65-F5344CB8AC3E}">
        <p14:creationId xmlns:p14="http://schemas.microsoft.com/office/powerpoint/2010/main" val="3323678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a:p>
            <a:endParaRPr lang="en-US" i="0" dirty="0"/>
          </a:p>
        </p:txBody>
      </p:sp>
      <p:sp>
        <p:nvSpPr>
          <p:cNvPr id="4" name="Slide Number Placeholder 3"/>
          <p:cNvSpPr>
            <a:spLocks noGrp="1"/>
          </p:cNvSpPr>
          <p:nvPr>
            <p:ph type="sldNum" sz="quarter" idx="5"/>
          </p:nvPr>
        </p:nvSpPr>
        <p:spPr/>
        <p:txBody>
          <a:bodyPr/>
          <a:lstStyle/>
          <a:p>
            <a:fld id="{64B6AC24-6D57-4E6F-970F-F84A8298C622}" type="slidenum">
              <a:rPr lang="en-US" smtClean="0"/>
              <a:t>11</a:t>
            </a:fld>
            <a:endParaRPr lang="en-US"/>
          </a:p>
        </p:txBody>
      </p:sp>
    </p:spTree>
    <p:extLst>
      <p:ext uri="{BB962C8B-B14F-4D97-AF65-F5344CB8AC3E}">
        <p14:creationId xmlns:p14="http://schemas.microsoft.com/office/powerpoint/2010/main" val="166743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95857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8912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03082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5791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50400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9171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98527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73348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1110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4217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707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6753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7/5/26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38985843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alibration-tutorial.github.io/"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0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0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0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0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05.xml.rels><?xml version="1.0" encoding="UTF-8" standalone="yes"?>
<Relationships xmlns="http://schemas.openxmlformats.org/package/2006/relationships"><Relationship Id="rId8" Type="http://schemas.openxmlformats.org/officeDocument/2006/relationships/image" Target="../media/image1390.png"/><Relationship Id="rId3" Type="http://schemas.openxmlformats.org/officeDocument/2006/relationships/image" Target="../media/image158.png"/><Relationship Id="rId7" Type="http://schemas.openxmlformats.org/officeDocument/2006/relationships/image" Target="../media/image138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70.pn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400.png"/></Relationships>
</file>

<file path=ppt/slides/_rels/slide106.xml.rels><?xml version="1.0" encoding="UTF-8" standalone="yes"?>
<Relationships xmlns="http://schemas.openxmlformats.org/package/2006/relationships"><Relationship Id="rId8" Type="http://schemas.openxmlformats.org/officeDocument/2006/relationships/image" Target="../media/image1370.png"/><Relationship Id="rId3" Type="http://schemas.openxmlformats.org/officeDocument/2006/relationships/image" Target="../media/image158.png"/><Relationship Id="rId7" Type="http://schemas.openxmlformats.org/officeDocument/2006/relationships/image" Target="../media/image142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10.pn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380.png"/></Relationships>
</file>

<file path=ppt/slides/_rels/slide107.xml.rels><?xml version="1.0" encoding="UTF-8" standalone="yes"?>
<Relationships xmlns="http://schemas.openxmlformats.org/package/2006/relationships"><Relationship Id="rId8" Type="http://schemas.openxmlformats.org/officeDocument/2006/relationships/image" Target="../media/image1430.png"/><Relationship Id="rId3" Type="http://schemas.openxmlformats.org/officeDocument/2006/relationships/image" Target="../media/image158.png"/><Relationship Id="rId7" Type="http://schemas.openxmlformats.org/officeDocument/2006/relationships/image" Target="../media/image138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370.png"/><Relationship Id="rId5" Type="http://schemas.openxmlformats.org/officeDocument/2006/relationships/image" Target="../media/image160.png"/><Relationship Id="rId4" Type="http://schemas.openxmlformats.org/officeDocument/2006/relationships/image" Target="../media/image159.png"/></Relationships>
</file>

<file path=ppt/slides/_rels/slide108.xml.rels><?xml version="1.0" encoding="UTF-8" standalone="yes"?>
<Relationships xmlns="http://schemas.openxmlformats.org/package/2006/relationships"><Relationship Id="rId8" Type="http://schemas.openxmlformats.org/officeDocument/2006/relationships/image" Target="../media/image1380.png"/><Relationship Id="rId3" Type="http://schemas.openxmlformats.org/officeDocument/2006/relationships/image" Target="../media/image158.png"/><Relationship Id="rId7" Type="http://schemas.openxmlformats.org/officeDocument/2006/relationships/image" Target="../media/image137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430.png"/><Relationship Id="rId5" Type="http://schemas.openxmlformats.org/officeDocument/2006/relationships/image" Target="../media/image160.png"/><Relationship Id="rId4" Type="http://schemas.openxmlformats.org/officeDocument/2006/relationships/image" Target="../media/image159.png"/></Relationships>
</file>

<file path=ppt/slides/_rels/slide109.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38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70.png"/><Relationship Id="rId5" Type="http://schemas.openxmlformats.org/officeDocument/2006/relationships/image" Target="../media/image160.png"/><Relationship Id="rId4" Type="http://schemas.openxmlformats.org/officeDocument/2006/relationships/image" Target="../media/image15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38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70.png"/><Relationship Id="rId5" Type="http://schemas.openxmlformats.org/officeDocument/2006/relationships/image" Target="../media/image160.png"/><Relationship Id="rId4" Type="http://schemas.openxmlformats.org/officeDocument/2006/relationships/image" Target="../media/image159.png"/></Relationships>
</file>

<file path=ppt/slides/_rels/slide111.xml.rels><?xml version="1.0" encoding="UTF-8" standalone="yes"?>
<Relationships xmlns="http://schemas.openxmlformats.org/package/2006/relationships"><Relationship Id="rId8" Type="http://schemas.openxmlformats.org/officeDocument/2006/relationships/image" Target="../media/image1370.png"/><Relationship Id="rId3" Type="http://schemas.openxmlformats.org/officeDocument/2006/relationships/image" Target="../media/image158.png"/><Relationship Id="rId7" Type="http://schemas.openxmlformats.org/officeDocument/2006/relationships/image" Target="../media/image1450.png"/><Relationship Id="rId12" Type="http://schemas.openxmlformats.org/officeDocument/2006/relationships/image" Target="../media/image148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440.png"/><Relationship Id="rId11" Type="http://schemas.openxmlformats.org/officeDocument/2006/relationships/image" Target="../media/image1470.png"/><Relationship Id="rId5" Type="http://schemas.openxmlformats.org/officeDocument/2006/relationships/image" Target="../media/image160.png"/><Relationship Id="rId10" Type="http://schemas.openxmlformats.org/officeDocument/2006/relationships/image" Target="../media/image1460.png"/><Relationship Id="rId4" Type="http://schemas.openxmlformats.org/officeDocument/2006/relationships/image" Target="../media/image159.png"/><Relationship Id="rId9" Type="http://schemas.openxmlformats.org/officeDocument/2006/relationships/image" Target="../media/image1380.png"/></Relationships>
</file>

<file path=ppt/slides/_rels/slide112.xml.rels><?xml version="1.0" encoding="UTF-8" standalone="yes"?>
<Relationships xmlns="http://schemas.openxmlformats.org/package/2006/relationships"><Relationship Id="rId8" Type="http://schemas.openxmlformats.org/officeDocument/2006/relationships/image" Target="../media/image1510.png"/><Relationship Id="rId3" Type="http://schemas.openxmlformats.org/officeDocument/2006/relationships/image" Target="../media/image158.png"/><Relationship Id="rId7" Type="http://schemas.openxmlformats.org/officeDocument/2006/relationships/image" Target="../media/image150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490.png"/><Relationship Id="rId5" Type="http://schemas.openxmlformats.org/officeDocument/2006/relationships/image" Target="../media/image160.png"/><Relationship Id="rId10" Type="http://schemas.openxmlformats.org/officeDocument/2006/relationships/image" Target="../media/image1530.png"/><Relationship Id="rId4" Type="http://schemas.openxmlformats.org/officeDocument/2006/relationships/image" Target="../media/image159.png"/><Relationship Id="rId9" Type="http://schemas.openxmlformats.org/officeDocument/2006/relationships/image" Target="../media/image1520.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38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70.png"/><Relationship Id="rId5" Type="http://schemas.openxmlformats.org/officeDocument/2006/relationships/image" Target="../media/image160.png"/><Relationship Id="rId4" Type="http://schemas.openxmlformats.org/officeDocument/2006/relationships/image" Target="../media/image159.png"/></Relationships>
</file>

<file path=ppt/slides/_rels/slide115.xml.rels><?xml version="1.0" encoding="UTF-8" standalone="yes"?>
<Relationships xmlns="http://schemas.openxmlformats.org/package/2006/relationships"><Relationship Id="rId8" Type="http://schemas.openxmlformats.org/officeDocument/2006/relationships/image" Target="../media/image1540.png"/><Relationship Id="rId3" Type="http://schemas.openxmlformats.org/officeDocument/2006/relationships/image" Target="../media/image158.png"/><Relationship Id="rId7" Type="http://schemas.openxmlformats.org/officeDocument/2006/relationships/image" Target="../media/image138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70.png"/><Relationship Id="rId5" Type="http://schemas.openxmlformats.org/officeDocument/2006/relationships/image" Target="../media/image160.png"/><Relationship Id="rId4" Type="http://schemas.openxmlformats.org/officeDocument/2006/relationships/image" Target="../media/image159.png"/></Relationships>
</file>

<file path=ppt/slides/_rels/slide11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64.png"/><Relationship Id="rId4" Type="http://schemas.openxmlformats.org/officeDocument/2006/relationships/image" Target="../media/image160.png"/></Relationships>
</file>

<file path=ppt/slides/_rels/slide11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64.png"/><Relationship Id="rId4" Type="http://schemas.openxmlformats.org/officeDocument/2006/relationships/image" Target="../media/image160.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1580.png"/><Relationship Id="rId3" Type="http://schemas.openxmlformats.org/officeDocument/2006/relationships/image" Target="../media/image159.png"/><Relationship Id="rId7" Type="http://schemas.openxmlformats.org/officeDocument/2006/relationships/image" Target="../media/image157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64.png"/><Relationship Id="rId4" Type="http://schemas.openxmlformats.org/officeDocument/2006/relationships/image" Target="../media/image160.png"/><Relationship Id="rId9" Type="http://schemas.openxmlformats.org/officeDocument/2006/relationships/image" Target="../media/image1560.png"/></Relationships>
</file>

<file path=ppt/slides/_rels/slide121.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59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64.png"/><Relationship Id="rId4" Type="http://schemas.openxmlformats.org/officeDocument/2006/relationships/image" Target="../media/image160.png"/></Relationships>
</file>

<file path=ppt/slides/_rels/slide122.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59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64.png"/><Relationship Id="rId4" Type="http://schemas.openxmlformats.org/officeDocument/2006/relationships/image" Target="../media/image160.png"/></Relationships>
</file>

<file path=ppt/slides/_rels/slide123.xml.rels><?xml version="1.0" encoding="UTF-8" standalone="yes"?>
<Relationships xmlns="http://schemas.openxmlformats.org/package/2006/relationships"><Relationship Id="rId3" Type="http://schemas.openxmlformats.org/officeDocument/2006/relationships/image" Target="../media/image1600.png"/><Relationship Id="rId7" Type="http://schemas.openxmlformats.org/officeDocument/2006/relationships/image" Target="../media/image16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610.png"/><Relationship Id="rId5" Type="http://schemas.openxmlformats.org/officeDocument/2006/relationships/image" Target="../media/image160.png"/><Relationship Id="rId4" Type="http://schemas.openxmlformats.org/officeDocument/2006/relationships/image" Target="../media/image165.png"/></Relationships>
</file>

<file path=ppt/slides/_rels/slide124.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00.png"/><Relationship Id="rId7" Type="http://schemas.openxmlformats.org/officeDocument/2006/relationships/image" Target="../media/image16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610.png"/><Relationship Id="rId5" Type="http://schemas.openxmlformats.org/officeDocument/2006/relationships/image" Target="../media/image160.png"/><Relationship Id="rId10" Type="http://schemas.openxmlformats.org/officeDocument/2006/relationships/image" Target="../media/image169.png"/><Relationship Id="rId4" Type="http://schemas.openxmlformats.org/officeDocument/2006/relationships/image" Target="../media/image165.png"/><Relationship Id="rId9" Type="http://schemas.openxmlformats.org/officeDocument/2006/relationships/image" Target="../media/image168.png"/></Relationships>
</file>

<file path=ppt/slides/_rels/slide1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630.png"/></Relationships>
</file>

<file path=ppt/slides/_rels/slide126.xml.rels><?xml version="1.0" encoding="UTF-8" standalone="yes"?>
<Relationships xmlns="http://schemas.openxmlformats.org/package/2006/relationships"><Relationship Id="rId8" Type="http://schemas.openxmlformats.org/officeDocument/2006/relationships/image" Target="../media/image1660.png"/><Relationship Id="rId3" Type="http://schemas.openxmlformats.org/officeDocument/2006/relationships/image" Target="../media/image59.png"/><Relationship Id="rId7" Type="http://schemas.openxmlformats.org/officeDocument/2006/relationships/image" Target="../media/image160.png"/><Relationship Id="rId12" Type="http://schemas.openxmlformats.org/officeDocument/2006/relationships/image" Target="../media/image16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65.png"/><Relationship Id="rId11" Type="http://schemas.openxmlformats.org/officeDocument/2006/relationships/image" Target="../media/image1690.png"/><Relationship Id="rId5" Type="http://schemas.openxmlformats.org/officeDocument/2006/relationships/image" Target="../media/image1650.png"/><Relationship Id="rId10" Type="http://schemas.openxmlformats.org/officeDocument/2006/relationships/image" Target="../media/image1680.png"/><Relationship Id="rId4" Type="http://schemas.openxmlformats.org/officeDocument/2006/relationships/image" Target="../media/image1640.png"/><Relationship Id="rId9" Type="http://schemas.openxmlformats.org/officeDocument/2006/relationships/image" Target="../media/image1670.png"/></Relationships>
</file>

<file path=ppt/slides/_rels/slide127.xml.rels><?xml version="1.0" encoding="UTF-8" standalone="yes"?>
<Relationships xmlns="http://schemas.openxmlformats.org/package/2006/relationships"><Relationship Id="rId8" Type="http://schemas.openxmlformats.org/officeDocument/2006/relationships/image" Target="../media/image1660.png"/><Relationship Id="rId13" Type="http://schemas.openxmlformats.org/officeDocument/2006/relationships/image" Target="../media/image171.png"/><Relationship Id="rId3" Type="http://schemas.openxmlformats.org/officeDocument/2006/relationships/image" Target="../media/image59.png"/><Relationship Id="rId7" Type="http://schemas.openxmlformats.org/officeDocument/2006/relationships/image" Target="../media/image160.png"/><Relationship Id="rId12" Type="http://schemas.openxmlformats.org/officeDocument/2006/relationships/image" Target="../media/image1690.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65.png"/><Relationship Id="rId11" Type="http://schemas.openxmlformats.org/officeDocument/2006/relationships/image" Target="../media/image171.png"/><Relationship Id="rId5" Type="http://schemas.openxmlformats.org/officeDocument/2006/relationships/image" Target="../media/image1650.png"/><Relationship Id="rId15" Type="http://schemas.openxmlformats.org/officeDocument/2006/relationships/image" Target="../media/image1720.png"/><Relationship Id="rId10" Type="http://schemas.openxmlformats.org/officeDocument/2006/relationships/image" Target="../media/image1680.png"/><Relationship Id="rId4" Type="http://schemas.openxmlformats.org/officeDocument/2006/relationships/image" Target="../media/image1640.png"/><Relationship Id="rId9" Type="http://schemas.openxmlformats.org/officeDocument/2006/relationships/image" Target="../media/image1670.png"/><Relationship Id="rId14" Type="http://schemas.openxmlformats.org/officeDocument/2006/relationships/image" Target="../media/image1710.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30.png"/><Relationship Id="rId7" Type="http://schemas.openxmlformats.org/officeDocument/2006/relationships/image" Target="../media/image1740.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760.png"/><Relationship Id="rId5" Type="http://schemas.openxmlformats.org/officeDocument/2006/relationships/image" Target="../media/image174.png"/><Relationship Id="rId10" Type="http://schemas.openxmlformats.org/officeDocument/2006/relationships/image" Target="../media/image1750.png"/><Relationship Id="rId4" Type="http://schemas.openxmlformats.org/officeDocument/2006/relationships/image" Target="../media/image173.png"/><Relationship Id="rId9" Type="http://schemas.openxmlformats.org/officeDocument/2006/relationships/image" Target="../media/image17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30.png"/><Relationship Id="rId7" Type="http://schemas.openxmlformats.org/officeDocument/2006/relationships/image" Target="../media/image1740.png"/><Relationship Id="rId12" Type="http://schemas.openxmlformats.org/officeDocument/2006/relationships/image" Target="../media/image178.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760.png"/><Relationship Id="rId5" Type="http://schemas.openxmlformats.org/officeDocument/2006/relationships/image" Target="../media/image174.png"/><Relationship Id="rId10" Type="http://schemas.openxmlformats.org/officeDocument/2006/relationships/image" Target="../media/image1750.png"/><Relationship Id="rId4" Type="http://schemas.openxmlformats.org/officeDocument/2006/relationships/image" Target="../media/image173.png"/><Relationship Id="rId9" Type="http://schemas.openxmlformats.org/officeDocument/2006/relationships/image" Target="../media/image177.png"/></Relationships>
</file>

<file path=ppt/slides/_rels/slide132.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30.png"/><Relationship Id="rId7" Type="http://schemas.openxmlformats.org/officeDocument/2006/relationships/image" Target="../media/image1740.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760.png"/><Relationship Id="rId5" Type="http://schemas.openxmlformats.org/officeDocument/2006/relationships/image" Target="../media/image174.png"/><Relationship Id="rId10" Type="http://schemas.openxmlformats.org/officeDocument/2006/relationships/image" Target="../media/image1750.png"/><Relationship Id="rId4" Type="http://schemas.openxmlformats.org/officeDocument/2006/relationships/image" Target="../media/image173.png"/><Relationship Id="rId9" Type="http://schemas.openxmlformats.org/officeDocument/2006/relationships/image" Target="../media/image177.png"/></Relationships>
</file>

<file path=ppt/slides/_rels/slide133.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30.png"/><Relationship Id="rId7" Type="http://schemas.openxmlformats.org/officeDocument/2006/relationships/image" Target="../media/image1740.png"/><Relationship Id="rId12" Type="http://schemas.openxmlformats.org/officeDocument/2006/relationships/image" Target="../media/image15.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760.png"/><Relationship Id="rId5" Type="http://schemas.openxmlformats.org/officeDocument/2006/relationships/image" Target="../media/image174.png"/><Relationship Id="rId10" Type="http://schemas.openxmlformats.org/officeDocument/2006/relationships/image" Target="../media/image1750.png"/><Relationship Id="rId4" Type="http://schemas.openxmlformats.org/officeDocument/2006/relationships/image" Target="../media/image173.png"/><Relationship Id="rId9" Type="http://schemas.openxmlformats.org/officeDocument/2006/relationships/image" Target="../media/image177.png"/></Relationships>
</file>

<file path=ppt/slides/_rels/slide134.xml.rels><?xml version="1.0" encoding="UTF-8" standalone="yes"?>
<Relationships xmlns="http://schemas.openxmlformats.org/package/2006/relationships"><Relationship Id="rId2" Type="http://schemas.openxmlformats.org/officeDocument/2006/relationships/image" Target="../media/image177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77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77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77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90.png"/><Relationship Id="rId2" Type="http://schemas.openxmlformats.org/officeDocument/2006/relationships/image" Target="../media/image178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80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600.png"/><Relationship Id="rId7" Type="http://schemas.openxmlformats.org/officeDocument/2006/relationships/image" Target="../media/image166.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610.png"/><Relationship Id="rId5" Type="http://schemas.openxmlformats.org/officeDocument/2006/relationships/image" Target="../media/image160.png"/><Relationship Id="rId4" Type="http://schemas.openxmlformats.org/officeDocument/2006/relationships/image" Target="../media/image165.png"/></Relationships>
</file>

<file path=ppt/slides/_rels/slide14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00.png"/><Relationship Id="rId7" Type="http://schemas.openxmlformats.org/officeDocument/2006/relationships/image" Target="../media/image166.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610.png"/><Relationship Id="rId5" Type="http://schemas.openxmlformats.org/officeDocument/2006/relationships/image" Target="../media/image160.png"/><Relationship Id="rId10" Type="http://schemas.openxmlformats.org/officeDocument/2006/relationships/image" Target="../media/image169.png"/><Relationship Id="rId4" Type="http://schemas.openxmlformats.org/officeDocument/2006/relationships/image" Target="../media/image165.png"/><Relationship Id="rId9" Type="http://schemas.openxmlformats.org/officeDocument/2006/relationships/image" Target="../media/image168.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0.png"/><Relationship Id="rId7" Type="http://schemas.openxmlformats.org/officeDocument/2006/relationships/image" Target="../media/image183.pn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820.png"/><Relationship Id="rId5" Type="http://schemas.openxmlformats.org/officeDocument/2006/relationships/image" Target="../media/image1810.png"/><Relationship Id="rId10" Type="http://schemas.openxmlformats.org/officeDocument/2006/relationships/image" Target="../media/image186.png"/><Relationship Id="rId4" Type="http://schemas.openxmlformats.org/officeDocument/2006/relationships/image" Target="../media/image160.png"/><Relationship Id="rId9" Type="http://schemas.openxmlformats.org/officeDocument/2006/relationships/image" Target="../media/image185.png"/></Relationships>
</file>

<file path=ppt/slides/_rels/slide144.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png"/><Relationship Id="rId3" Type="http://schemas.openxmlformats.org/officeDocument/2006/relationships/image" Target="../media/image180.png"/><Relationship Id="rId7" Type="http://schemas.openxmlformats.org/officeDocument/2006/relationships/image" Target="../media/image183.png"/><Relationship Id="rId12" Type="http://schemas.openxmlformats.org/officeDocument/2006/relationships/image" Target="../media/image188.pn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820.png"/><Relationship Id="rId11" Type="http://schemas.openxmlformats.org/officeDocument/2006/relationships/image" Target="../media/image187.png"/><Relationship Id="rId5" Type="http://schemas.openxmlformats.org/officeDocument/2006/relationships/image" Target="../media/image1810.png"/><Relationship Id="rId10" Type="http://schemas.openxmlformats.org/officeDocument/2006/relationships/image" Target="../media/image186.png"/><Relationship Id="rId4" Type="http://schemas.openxmlformats.org/officeDocument/2006/relationships/image" Target="../media/image160.png"/><Relationship Id="rId9" Type="http://schemas.openxmlformats.org/officeDocument/2006/relationships/image" Target="../media/image185.png"/><Relationship Id="rId14" Type="http://schemas.openxmlformats.org/officeDocument/2006/relationships/image" Target="../media/image190.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98.png"/><Relationship Id="rId3" Type="http://schemas.openxmlformats.org/officeDocument/2006/relationships/image" Target="../media/image179.png"/><Relationship Id="rId7" Type="http://schemas.openxmlformats.org/officeDocument/2006/relationships/image" Target="../media/image194.png"/><Relationship Id="rId12" Type="http://schemas.openxmlformats.org/officeDocument/2006/relationships/image" Target="../media/image197.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93.png"/><Relationship Id="rId11" Type="http://schemas.openxmlformats.org/officeDocument/2006/relationships/image" Target="../media/image196.png"/><Relationship Id="rId5" Type="http://schemas.openxmlformats.org/officeDocument/2006/relationships/image" Target="../media/image192.png"/><Relationship Id="rId10" Type="http://schemas.openxmlformats.org/officeDocument/2006/relationships/image" Target="../media/image195.png"/><Relationship Id="rId4" Type="http://schemas.openxmlformats.org/officeDocument/2006/relationships/image" Target="../media/image191.png"/><Relationship Id="rId9" Type="http://schemas.openxmlformats.org/officeDocument/2006/relationships/image" Target="../media/image160.png"/></Relationships>
</file>

<file path=ppt/slides/_rels/slide147.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06.png"/><Relationship Id="rId18" Type="http://schemas.openxmlformats.org/officeDocument/2006/relationships/image" Target="../media/image210.png"/><Relationship Id="rId3" Type="http://schemas.openxmlformats.org/officeDocument/2006/relationships/image" Target="../media/image199.png"/><Relationship Id="rId7" Type="http://schemas.openxmlformats.org/officeDocument/2006/relationships/image" Target="../media/image218.png"/><Relationship Id="rId12" Type="http://schemas.openxmlformats.org/officeDocument/2006/relationships/image" Target="../media/image205.png"/><Relationship Id="rId17" Type="http://schemas.openxmlformats.org/officeDocument/2006/relationships/image" Target="../media/image2090.png"/><Relationship Id="rId2" Type="http://schemas.openxmlformats.org/officeDocument/2006/relationships/notesSlide" Target="../notesSlides/notesSlide64.xml"/><Relationship Id="rId16" Type="http://schemas.openxmlformats.org/officeDocument/2006/relationships/image" Target="../media/image201.png"/><Relationship Id="rId20"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00.png"/><Relationship Id="rId11" Type="http://schemas.openxmlformats.org/officeDocument/2006/relationships/image" Target="../media/image204.png"/><Relationship Id="rId5" Type="http://schemas.openxmlformats.org/officeDocument/2006/relationships/image" Target="../media/image182.png"/><Relationship Id="rId15" Type="http://schemas.openxmlformats.org/officeDocument/2006/relationships/image" Target="../media/image208.png"/><Relationship Id="rId10" Type="http://schemas.openxmlformats.org/officeDocument/2006/relationships/image" Target="../media/image203.png"/><Relationship Id="rId19" Type="http://schemas.openxmlformats.org/officeDocument/2006/relationships/image" Target="../media/image211.png"/><Relationship Id="rId4" Type="http://schemas.openxmlformats.org/officeDocument/2006/relationships/image" Target="../media/image181.png"/><Relationship Id="rId9" Type="http://schemas.openxmlformats.org/officeDocument/2006/relationships/image" Target="../media/image2020.png"/><Relationship Id="rId14" Type="http://schemas.openxmlformats.org/officeDocument/2006/relationships/image" Target="../media/image207.png"/></Relationships>
</file>

<file path=ppt/slides/_rels/slide148.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160.png"/><Relationship Id="rId3" Type="http://schemas.openxmlformats.org/officeDocument/2006/relationships/image" Target="../media/image213.png"/><Relationship Id="rId7" Type="http://schemas.openxmlformats.org/officeDocument/2006/relationships/image" Target="../media/image200.png"/><Relationship Id="rId12" Type="http://schemas.openxmlformats.org/officeDocument/2006/relationships/image" Target="../media/image219.png"/><Relationship Id="rId2" Type="http://schemas.openxmlformats.org/officeDocument/2006/relationships/notesSlide" Target="../notesSlides/notesSlide65.xml"/><Relationship Id="rId16"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182.png"/><Relationship Id="rId11" Type="http://schemas.openxmlformats.org/officeDocument/2006/relationships/image" Target="../media/image218.png"/><Relationship Id="rId5" Type="http://schemas.openxmlformats.org/officeDocument/2006/relationships/image" Target="../media/image215.png"/><Relationship Id="rId15" Type="http://schemas.openxmlformats.org/officeDocument/2006/relationships/image" Target="../media/image218.png"/><Relationship Id="rId10" Type="http://schemas.openxmlformats.org/officeDocument/2006/relationships/image" Target="../media/image166.png"/><Relationship Id="rId4" Type="http://schemas.openxmlformats.org/officeDocument/2006/relationships/image" Target="../media/image214.png"/><Relationship Id="rId9" Type="http://schemas.openxmlformats.org/officeDocument/2006/relationships/image" Target="../media/image217.png"/><Relationship Id="rId14" Type="http://schemas.openxmlformats.org/officeDocument/2006/relationships/image" Target="../media/image2170.png"/></Relationships>
</file>

<file path=ppt/slides/_rels/slide149.xml.rels><?xml version="1.0" encoding="UTF-8" standalone="yes"?>
<Relationships xmlns="http://schemas.openxmlformats.org/package/2006/relationships"><Relationship Id="rId3" Type="http://schemas.openxmlformats.org/officeDocument/2006/relationships/image" Target="../media/image218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4.png"/><Relationship Id="rId3" Type="http://schemas.openxmlformats.org/officeDocument/2006/relationships/image" Target="../media/image111.png"/><Relationship Id="rId7" Type="http://schemas.openxmlformats.org/officeDocument/2006/relationships/image" Target="../media/image117.png"/><Relationship Id="rId12" Type="http://schemas.openxmlformats.org/officeDocument/2006/relationships/image" Target="../media/image123.png"/><Relationship Id="rId2" Type="http://schemas.openxmlformats.org/officeDocument/2006/relationships/image" Target="../media/image120.png"/><Relationship Id="rId1" Type="http://schemas.openxmlformats.org/officeDocument/2006/relationships/slideLayout" Target="../slideLayouts/slideLayout12.xml"/><Relationship Id="rId6" Type="http://schemas.openxmlformats.org/officeDocument/2006/relationships/image" Target="../media/image116.png"/><Relationship Id="rId11" Type="http://schemas.openxmlformats.org/officeDocument/2006/relationships/image" Target="../media/image122.png"/><Relationship Id="rId5" Type="http://schemas.openxmlformats.org/officeDocument/2006/relationships/image" Target="../media/image115.png"/><Relationship Id="rId10" Type="http://schemas.openxmlformats.org/officeDocument/2006/relationships/image" Target="../media/image121.png"/><Relationship Id="rId4" Type="http://schemas.openxmlformats.org/officeDocument/2006/relationships/image" Target="../media/image114.png"/><Relationship Id="rId9" Type="http://schemas.openxmlformats.org/officeDocument/2006/relationships/image" Target="../media/image119.png"/></Relationships>
</file>

<file path=ppt/slides/_rels/slide1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12.xml"/><Relationship Id="rId5" Type="http://schemas.openxmlformats.org/officeDocument/2006/relationships/image" Target="../media/image124.png"/><Relationship Id="rId4" Type="http://schemas.openxmlformats.org/officeDocument/2006/relationships/image" Target="../media/image119.png"/></Relationships>
</file>

<file path=ppt/slides/_rels/slide15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2190.png"/><Relationship Id="rId1" Type="http://schemas.openxmlformats.org/officeDocument/2006/relationships/slideLayout" Target="../slideLayouts/slideLayout1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1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2.xml"/><Relationship Id="rId4" Type="http://schemas.openxmlformats.org/officeDocument/2006/relationships/image" Target="../media/image124.png"/></Relationships>
</file>

<file path=ppt/slides/_rels/slide154.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119.png"/><Relationship Id="rId7" Type="http://schemas.openxmlformats.org/officeDocument/2006/relationships/image" Target="../media/image222.png"/><Relationship Id="rId12" Type="http://schemas.openxmlformats.org/officeDocument/2006/relationships/image" Target="../media/image15.png"/><Relationship Id="rId2" Type="http://schemas.openxmlformats.org/officeDocument/2006/relationships/image" Target="../media/image118.png"/><Relationship Id="rId1" Type="http://schemas.openxmlformats.org/officeDocument/2006/relationships/slideLayout" Target="../slideLayouts/slideLayout12.xml"/><Relationship Id="rId6" Type="http://schemas.openxmlformats.org/officeDocument/2006/relationships/image" Target="../media/image221.png"/><Relationship Id="rId11" Type="http://schemas.openxmlformats.org/officeDocument/2006/relationships/image" Target="../media/image226.png"/><Relationship Id="rId5" Type="http://schemas.openxmlformats.org/officeDocument/2006/relationships/image" Target="../media/image220.png"/><Relationship Id="rId10" Type="http://schemas.openxmlformats.org/officeDocument/2006/relationships/image" Target="../media/image225.png"/><Relationship Id="rId4" Type="http://schemas.openxmlformats.org/officeDocument/2006/relationships/image" Target="../media/image124.png"/><Relationship Id="rId9" Type="http://schemas.openxmlformats.org/officeDocument/2006/relationships/image" Target="../media/image224.png"/></Relationships>
</file>

<file path=ppt/slides/_rels/slide15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image" Target="../media/image227.png"/><Relationship Id="rId1" Type="http://schemas.openxmlformats.org/officeDocument/2006/relationships/slideLayout" Target="../slideLayouts/slideLayout12.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15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27.png"/><Relationship Id="rId1" Type="http://schemas.openxmlformats.org/officeDocument/2006/relationships/slideLayout" Target="../slideLayouts/slideLayout12.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159.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0.xml.rels><?xml version="1.0" encoding="UTF-8" standalone="yes"?>
<Relationships xmlns="http://schemas.openxmlformats.org/package/2006/relationships"><Relationship Id="rId2" Type="http://schemas.openxmlformats.org/officeDocument/2006/relationships/image" Target="../media/image2380.pn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8" Type="http://schemas.openxmlformats.org/officeDocument/2006/relationships/image" Target="../media/image1680.png"/><Relationship Id="rId3" Type="http://schemas.openxmlformats.org/officeDocument/2006/relationships/image" Target="../media/image240.png"/><Relationship Id="rId7" Type="http://schemas.openxmlformats.org/officeDocument/2006/relationships/image" Target="../media/image242.png"/><Relationship Id="rId2" Type="http://schemas.openxmlformats.org/officeDocument/2006/relationships/image" Target="../media/image239.png"/><Relationship Id="rId1" Type="http://schemas.openxmlformats.org/officeDocument/2006/relationships/slideLayout" Target="../slideLayouts/slideLayout12.xml"/><Relationship Id="rId6" Type="http://schemas.openxmlformats.org/officeDocument/2006/relationships/image" Target="../media/image2410.png"/><Relationship Id="rId5" Type="http://schemas.openxmlformats.org/officeDocument/2006/relationships/image" Target="../media/image160.png"/><Relationship Id="rId4" Type="http://schemas.openxmlformats.org/officeDocument/2006/relationships/image" Target="../media/image241.png"/></Relationships>
</file>

<file path=ppt/slides/_rels/slide162.xml.rels><?xml version="1.0" encoding="UTF-8" standalone="yes"?>
<Relationships xmlns="http://schemas.openxmlformats.org/package/2006/relationships"><Relationship Id="rId8" Type="http://schemas.openxmlformats.org/officeDocument/2006/relationships/image" Target="../media/image2430.png"/><Relationship Id="rId3" Type="http://schemas.openxmlformats.org/officeDocument/2006/relationships/image" Target="../media/image160.png"/><Relationship Id="rId7" Type="http://schemas.openxmlformats.org/officeDocument/2006/relationships/image" Target="../media/image243.png"/><Relationship Id="rId2" Type="http://schemas.openxmlformats.org/officeDocument/2006/relationships/image" Target="../media/image241.png"/><Relationship Id="rId1" Type="http://schemas.openxmlformats.org/officeDocument/2006/relationships/slideLayout" Target="../slideLayouts/slideLayout12.xml"/><Relationship Id="rId6" Type="http://schemas.openxmlformats.org/officeDocument/2006/relationships/image" Target="../media/image1680.png"/><Relationship Id="rId5" Type="http://schemas.openxmlformats.org/officeDocument/2006/relationships/image" Target="../media/image242.png"/><Relationship Id="rId4" Type="http://schemas.openxmlformats.org/officeDocument/2006/relationships/image" Target="../media/image2410.png"/></Relationships>
</file>

<file path=ppt/slides/_rels/slide1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30.png"/><Relationship Id="rId1" Type="http://schemas.openxmlformats.org/officeDocument/2006/relationships/slideLayout" Target="../slideLayouts/slideLayout12.xml"/><Relationship Id="rId4" Type="http://schemas.openxmlformats.org/officeDocument/2006/relationships/image" Target="../media/image244.png"/></Relationships>
</file>

<file path=ppt/slides/_rels/slide164.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5.png"/><Relationship Id="rId7" Type="http://schemas.openxmlformats.org/officeDocument/2006/relationships/image" Target="../media/image2470.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247.png"/><Relationship Id="rId4" Type="http://schemas.openxmlformats.org/officeDocument/2006/relationships/image" Target="../media/image246.png"/></Relationships>
</file>

<file path=ppt/slides/_rels/slide16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12.xml"/><Relationship Id="rId5" Type="http://schemas.openxmlformats.org/officeDocument/2006/relationships/image" Target="../media/image252.png"/><Relationship Id="rId4" Type="http://schemas.openxmlformats.org/officeDocument/2006/relationships/image" Target="../media/image251.png"/></Relationships>
</file>

<file path=ppt/slides/_rels/slide16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254.png"/><Relationship Id="rId7" Type="http://schemas.openxmlformats.org/officeDocument/2006/relationships/image" Target="../media/image258.png"/><Relationship Id="rId2" Type="http://schemas.openxmlformats.org/officeDocument/2006/relationships/image" Target="../media/image253.png"/><Relationship Id="rId1" Type="http://schemas.openxmlformats.org/officeDocument/2006/relationships/slideLayout" Target="../slideLayouts/slideLayout12.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17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12.xml"/><Relationship Id="rId5" Type="http://schemas.openxmlformats.org/officeDocument/2006/relationships/image" Target="../media/image263.png"/><Relationship Id="rId4" Type="http://schemas.openxmlformats.org/officeDocument/2006/relationships/image" Target="../media/image262.png"/></Relationships>
</file>

<file path=ppt/slides/_rels/slide17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12.xml"/><Relationship Id="rId4" Type="http://schemas.openxmlformats.org/officeDocument/2006/relationships/image" Target="../media/image266.png"/></Relationships>
</file>

<file path=ppt/slides/_rels/slide173.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12.xml"/><Relationship Id="rId4" Type="http://schemas.openxmlformats.org/officeDocument/2006/relationships/image" Target="../media/image269.png"/></Relationships>
</file>

<file path=ppt/slides/_rels/slide17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12.xml"/><Relationship Id="rId5" Type="http://schemas.openxmlformats.org/officeDocument/2006/relationships/image" Target="../media/image273.png"/><Relationship Id="rId4" Type="http://schemas.openxmlformats.org/officeDocument/2006/relationships/image" Target="../media/image272.png"/></Relationships>
</file>

<file path=ppt/slides/_rels/slide17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12.xml"/><Relationship Id="rId5" Type="http://schemas.openxmlformats.org/officeDocument/2006/relationships/image" Target="../media/image277.png"/><Relationship Id="rId4" Type="http://schemas.openxmlformats.org/officeDocument/2006/relationships/image" Target="../media/image276.png"/></Relationships>
</file>

<file path=ppt/slides/_rels/slide17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12.xml"/><Relationship Id="rId6" Type="http://schemas.openxmlformats.org/officeDocument/2006/relationships/image" Target="../media/image282.png"/><Relationship Id="rId5" Type="http://schemas.openxmlformats.org/officeDocument/2006/relationships/image" Target="../media/image281.png"/><Relationship Id="rId4" Type="http://schemas.openxmlformats.org/officeDocument/2006/relationships/image" Target="../media/image280.png"/></Relationships>
</file>

<file path=ppt/slides/_rels/slide17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12.xml"/><Relationship Id="rId4" Type="http://schemas.openxmlformats.org/officeDocument/2006/relationships/hyperlink" Target="https://calibration-tutorial.github.i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76.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27.pn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27.png"/><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27.pn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2.xml"/><Relationship Id="rId5" Type="http://schemas.openxmlformats.org/officeDocument/2006/relationships/image" Target="../media/image110.png"/><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image" Target="../media/image111.png"/><Relationship Id="rId1" Type="http://schemas.openxmlformats.org/officeDocument/2006/relationships/slideLayout" Target="../slideLayouts/slideLayout1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66.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image" Target="../media/image111.png"/><Relationship Id="rId1" Type="http://schemas.openxmlformats.org/officeDocument/2006/relationships/slideLayout" Target="../slideLayouts/slideLayout1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12.xml"/><Relationship Id="rId5" Type="http://schemas.openxmlformats.org/officeDocument/2006/relationships/image" Target="../media/image124.png"/><Relationship Id="rId4" Type="http://schemas.openxmlformats.org/officeDocument/2006/relationships/image" Target="../media/image119.png"/></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2.xml"/><Relationship Id="rId5" Type="http://schemas.openxmlformats.org/officeDocument/2006/relationships/image" Target="../media/image111.png"/><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2.xml"/><Relationship Id="rId5" Type="http://schemas.openxmlformats.org/officeDocument/2006/relationships/image" Target="../media/image114.png"/><Relationship Id="rId4"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4.png"/><Relationship Id="rId1" Type="http://schemas.openxmlformats.org/officeDocument/2006/relationships/slideLayout" Target="../slideLayouts/slideLayout12.xml"/><Relationship Id="rId5" Type="http://schemas.openxmlformats.org/officeDocument/2006/relationships/image" Target="../media/image121.png"/><Relationship Id="rId4" Type="http://schemas.openxmlformats.org/officeDocument/2006/relationships/image" Target="../media/image117.png"/></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1.png"/><Relationship Id="rId1" Type="http://schemas.openxmlformats.org/officeDocument/2006/relationships/slideLayout" Target="../slideLayouts/slideLayout12.xml"/><Relationship Id="rId5" Type="http://schemas.openxmlformats.org/officeDocument/2006/relationships/image" Target="../media/image123.png"/><Relationship Id="rId4" Type="http://schemas.openxmlformats.org/officeDocument/2006/relationships/image" Target="../media/image122.png"/></Relationships>
</file>

<file path=ppt/slides/_rels/slide7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31.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30.png"/><Relationship Id="rId4" Type="http://schemas.openxmlformats.org/officeDocument/2006/relationships/image" Target="../media/image129.png"/></Relationships>
</file>

<file path=ppt/slides/_rels/slide7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21.jpeg"/><Relationship Id="rId7" Type="http://schemas.openxmlformats.org/officeDocument/2006/relationships/image" Target="../media/image129.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39.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36.png"/></Relationships>
</file>

<file path=ppt/slides/_rels/slide7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27.png"/><Relationship Id="rId4" Type="http://schemas.openxmlformats.org/officeDocument/2006/relationships/image" Target="../media/image26.png"/></Relationships>
</file>

<file path=ppt/slides/_rels/slide7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27.png"/><Relationship Id="rId4" Type="http://schemas.openxmlformats.org/officeDocument/2006/relationships/image" Target="../media/image26.png"/></Relationships>
</file>

<file path=ppt/slides/_rels/slide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8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8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84.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8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8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8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8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38.png"/><Relationship Id="rId7" Type="http://schemas.openxmlformats.org/officeDocument/2006/relationships/image" Target="../media/image144.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92.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38.png"/><Relationship Id="rId7" Type="http://schemas.openxmlformats.org/officeDocument/2006/relationships/image" Target="../media/image144.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9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38.png"/><Relationship Id="rId7" Type="http://schemas.openxmlformats.org/officeDocument/2006/relationships/image" Target="../media/image144.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94.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38.png"/><Relationship Id="rId7" Type="http://schemas.openxmlformats.org/officeDocument/2006/relationships/image" Target="../media/image144.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9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9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98.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62.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22.png"/><Relationship Id="rId4" Type="http://schemas.openxmlformats.org/officeDocument/2006/relationships/image" Target="../media/image21.jpeg"/></Relationships>
</file>

<file path=ppt/slides/_rels/slide9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73EF8-2A0D-D6A0-FA4E-B23E039C853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1A81DB6-5EC9-7DA9-40F8-39C172AC140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846538" y="3328647"/>
            <a:ext cx="1345460" cy="1920407"/>
          </a:xfrm>
          <a:prstGeom prst="rect">
            <a:avLst/>
          </a:prstGeom>
        </p:spPr>
      </p:pic>
      <p:pic>
        <p:nvPicPr>
          <p:cNvPr id="6" name="Picture 5">
            <a:extLst>
              <a:ext uri="{FF2B5EF4-FFF2-40B4-BE49-F238E27FC236}">
                <a16:creationId xmlns:a16="http://schemas.microsoft.com/office/drawing/2014/main" id="{EE71A938-2448-F1FA-FF5C-8F32F6F72E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774" y="3208215"/>
            <a:ext cx="1524000" cy="2032000"/>
          </a:xfrm>
          <a:prstGeom prst="rect">
            <a:avLst/>
          </a:prstGeom>
        </p:spPr>
      </p:pic>
      <p:sp>
        <p:nvSpPr>
          <p:cNvPr id="2" name="Title 1">
            <a:extLst>
              <a:ext uri="{FF2B5EF4-FFF2-40B4-BE49-F238E27FC236}">
                <a16:creationId xmlns:a16="http://schemas.microsoft.com/office/drawing/2014/main" id="{F594BA52-8D98-3609-9343-4EF9DCDA8D40}"/>
              </a:ext>
            </a:extLst>
          </p:cNvPr>
          <p:cNvSpPr>
            <a:spLocks noGrp="1"/>
          </p:cNvSpPr>
          <p:nvPr>
            <p:ph type="ctrTitle"/>
          </p:nvPr>
        </p:nvSpPr>
        <p:spPr>
          <a:xfrm>
            <a:off x="1523406" y="1273202"/>
            <a:ext cx="9144000" cy="1940902"/>
          </a:xfrm>
        </p:spPr>
        <p:txBody>
          <a:bodyPr>
            <a:normAutofit/>
          </a:bodyPr>
          <a:lstStyle/>
          <a:p>
            <a:r>
              <a:rPr lang="en-US"/>
              <a:t>Calibration, Decisions, and Collaboration in Learning</a:t>
            </a:r>
          </a:p>
        </p:txBody>
      </p:sp>
      <p:sp>
        <p:nvSpPr>
          <p:cNvPr id="12" name="Rectangle 11">
            <a:extLst>
              <a:ext uri="{FF2B5EF4-FFF2-40B4-BE49-F238E27FC236}">
                <a16:creationId xmlns:a16="http://schemas.microsoft.com/office/drawing/2014/main" id="{366017BC-529F-C161-9DC3-2BE752C15BF9}"/>
              </a:ext>
            </a:extLst>
          </p:cNvPr>
          <p:cNvSpPr/>
          <p:nvPr/>
        </p:nvSpPr>
        <p:spPr>
          <a:xfrm>
            <a:off x="-1184" y="5240216"/>
            <a:ext cx="12193184" cy="1617783"/>
          </a:xfrm>
          <a:prstGeom prst="rect">
            <a:avLst/>
          </a:prstGeom>
          <a:solidFill>
            <a:schemeClr val="bg1">
              <a:lumMod val="95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grpSp>
        <p:nvGrpSpPr>
          <p:cNvPr id="14" name="Group 13">
            <a:extLst>
              <a:ext uri="{FF2B5EF4-FFF2-40B4-BE49-F238E27FC236}">
                <a16:creationId xmlns:a16="http://schemas.microsoft.com/office/drawing/2014/main" id="{2559B7B8-1E01-8190-9EDF-437180808A99}"/>
              </a:ext>
            </a:extLst>
          </p:cNvPr>
          <p:cNvGrpSpPr/>
          <p:nvPr/>
        </p:nvGrpSpPr>
        <p:grpSpPr>
          <a:xfrm>
            <a:off x="3357267" y="5534674"/>
            <a:ext cx="1142164" cy="1141890"/>
            <a:chOff x="5709139" y="5439509"/>
            <a:chExt cx="1006510" cy="978032"/>
          </a:xfrm>
        </p:grpSpPr>
        <p:sp>
          <p:nvSpPr>
            <p:cNvPr id="13" name="Rounded Rectangle 12">
              <a:extLst>
                <a:ext uri="{FF2B5EF4-FFF2-40B4-BE49-F238E27FC236}">
                  <a16:creationId xmlns:a16="http://schemas.microsoft.com/office/drawing/2014/main" id="{2AFDC9A3-EDB8-B1C7-46C0-72BD9ED8E492}"/>
                </a:ext>
              </a:extLst>
            </p:cNvPr>
            <p:cNvSpPr/>
            <p:nvPr/>
          </p:nvSpPr>
          <p:spPr>
            <a:xfrm>
              <a:off x="5709139" y="5439509"/>
              <a:ext cx="1006510" cy="978032"/>
            </a:xfrm>
            <a:prstGeom prst="roundRect">
              <a:avLst>
                <a:gd name="adj" fmla="val 6596"/>
              </a:avLst>
            </a:prstGeom>
            <a:solidFill>
              <a:schemeClr val="bg1"/>
            </a:solidFill>
            <a:ln w="15875">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pic>
          <p:nvPicPr>
            <p:cNvPr id="9" name="Picture 8">
              <a:extLst>
                <a:ext uri="{FF2B5EF4-FFF2-40B4-BE49-F238E27FC236}">
                  <a16:creationId xmlns:a16="http://schemas.microsoft.com/office/drawing/2014/main" id="{1903388A-6EBA-5FCD-A771-09E3829D50C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757704" y="5464968"/>
              <a:ext cx="914401" cy="914400"/>
            </a:xfrm>
            <a:prstGeom prst="rect">
              <a:avLst/>
            </a:prstGeom>
          </p:spPr>
        </p:pic>
      </p:grpSp>
      <p:sp>
        <p:nvSpPr>
          <p:cNvPr id="15" name="TextBox 14">
            <a:extLst>
              <a:ext uri="{FF2B5EF4-FFF2-40B4-BE49-F238E27FC236}">
                <a16:creationId xmlns:a16="http://schemas.microsoft.com/office/drawing/2014/main" id="{B503382A-5853-9EC6-76EC-71E8567198BA}"/>
              </a:ext>
            </a:extLst>
          </p:cNvPr>
          <p:cNvSpPr txBox="1"/>
          <p:nvPr/>
        </p:nvSpPr>
        <p:spPr>
          <a:xfrm>
            <a:off x="5310983" y="5893629"/>
            <a:ext cx="4339771" cy="369332"/>
          </a:xfrm>
          <a:prstGeom prst="rect">
            <a:avLst/>
          </a:prstGeom>
          <a:noFill/>
        </p:spPr>
        <p:txBody>
          <a:bodyPr wrap="square" rtlCol="0">
            <a:spAutoFit/>
          </a:bodyPr>
          <a:lstStyle/>
          <a:p>
            <a:r>
              <a:rPr lang="en-US">
                <a:hlinkClick r:id="rId6"/>
              </a:rPr>
              <a:t>https://calibration-tutorial.github.io/</a:t>
            </a:r>
            <a:endParaRPr lang="en-US"/>
          </a:p>
        </p:txBody>
      </p:sp>
      <p:cxnSp>
        <p:nvCxnSpPr>
          <p:cNvPr id="17" name="Straight Connector 16">
            <a:extLst>
              <a:ext uri="{FF2B5EF4-FFF2-40B4-BE49-F238E27FC236}">
                <a16:creationId xmlns:a16="http://schemas.microsoft.com/office/drawing/2014/main" id="{8A3F09F7-5879-B077-4D0E-4A7131EEA5A0}"/>
              </a:ext>
            </a:extLst>
          </p:cNvPr>
          <p:cNvCxnSpPr>
            <a:cxnSpLocks/>
          </p:cNvCxnSpPr>
          <p:nvPr/>
        </p:nvCxnSpPr>
        <p:spPr>
          <a:xfrm>
            <a:off x="4891314" y="5767365"/>
            <a:ext cx="0" cy="661662"/>
          </a:xfrm>
          <a:prstGeom prst="line">
            <a:avLst/>
          </a:prstGeom>
          <a:ln>
            <a:solidFill>
              <a:schemeClr val="tx1">
                <a:lumMod val="40000"/>
                <a:lumOff val="60000"/>
              </a:schemeClr>
            </a:solidFill>
          </a:ln>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A02423FF-D594-3AC0-13E2-6759710959D6}"/>
              </a:ext>
            </a:extLst>
          </p:cNvPr>
          <p:cNvGrpSpPr/>
          <p:nvPr/>
        </p:nvGrpSpPr>
        <p:grpSpPr>
          <a:xfrm>
            <a:off x="2319140" y="3963156"/>
            <a:ext cx="7552532" cy="872109"/>
            <a:chOff x="2290827" y="3834232"/>
            <a:chExt cx="7552532" cy="872109"/>
          </a:xfrm>
        </p:grpSpPr>
        <p:grpSp>
          <p:nvGrpSpPr>
            <p:cNvPr id="41" name="Group 40">
              <a:extLst>
                <a:ext uri="{FF2B5EF4-FFF2-40B4-BE49-F238E27FC236}">
                  <a16:creationId xmlns:a16="http://schemas.microsoft.com/office/drawing/2014/main" id="{9CCEAA3C-7E42-A23C-1418-BF81E5461D47}"/>
                </a:ext>
              </a:extLst>
            </p:cNvPr>
            <p:cNvGrpSpPr/>
            <p:nvPr/>
          </p:nvGrpSpPr>
          <p:grpSpPr>
            <a:xfrm>
              <a:off x="4616684" y="3930182"/>
              <a:ext cx="2883799" cy="680208"/>
              <a:chOff x="4616684" y="3903511"/>
              <a:chExt cx="2883799" cy="680208"/>
            </a:xfrm>
          </p:grpSpPr>
          <p:cxnSp>
            <p:nvCxnSpPr>
              <p:cNvPr id="20" name="Straight Connector 19">
                <a:extLst>
                  <a:ext uri="{FF2B5EF4-FFF2-40B4-BE49-F238E27FC236}">
                    <a16:creationId xmlns:a16="http://schemas.microsoft.com/office/drawing/2014/main" id="{B3848D58-AEF1-D6D1-EAFD-7D2098F2F249}"/>
                  </a:ext>
                </a:extLst>
              </p:cNvPr>
              <p:cNvCxnSpPr>
                <a:cxnSpLocks/>
              </p:cNvCxnSpPr>
              <p:nvPr/>
            </p:nvCxnSpPr>
            <p:spPr>
              <a:xfrm>
                <a:off x="4616684" y="3922057"/>
                <a:ext cx="0" cy="661662"/>
              </a:xfrm>
              <a:prstGeom prst="line">
                <a:avLst/>
              </a:prstGeom>
              <a:ln>
                <a:solidFill>
                  <a:schemeClr val="tx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B410DE-9483-CFEE-8E7B-7EB9D396D728}"/>
                  </a:ext>
                </a:extLst>
              </p:cNvPr>
              <p:cNvCxnSpPr>
                <a:cxnSpLocks/>
              </p:cNvCxnSpPr>
              <p:nvPr/>
            </p:nvCxnSpPr>
            <p:spPr>
              <a:xfrm>
                <a:off x="7500483" y="3903511"/>
                <a:ext cx="0" cy="661662"/>
              </a:xfrm>
              <a:prstGeom prst="line">
                <a:avLst/>
              </a:prstGeom>
              <a:ln>
                <a:solidFill>
                  <a:schemeClr val="tx1">
                    <a:lumMod val="40000"/>
                    <a:lumOff val="60000"/>
                  </a:schemeClr>
                </a:solidFill>
              </a:ln>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03616DC1-1D25-AD8F-3EB2-049F6669581E}"/>
                </a:ext>
              </a:extLst>
            </p:cNvPr>
            <p:cNvGrpSpPr/>
            <p:nvPr/>
          </p:nvGrpSpPr>
          <p:grpSpPr>
            <a:xfrm>
              <a:off x="2290827" y="3834232"/>
              <a:ext cx="7552532" cy="872109"/>
              <a:chOff x="2290827" y="3834232"/>
              <a:chExt cx="7552532" cy="872109"/>
            </a:xfrm>
          </p:grpSpPr>
          <p:grpSp>
            <p:nvGrpSpPr>
              <p:cNvPr id="40" name="Group 39">
                <a:extLst>
                  <a:ext uri="{FF2B5EF4-FFF2-40B4-BE49-F238E27FC236}">
                    <a16:creationId xmlns:a16="http://schemas.microsoft.com/office/drawing/2014/main" id="{05089E15-DF92-0661-7CAC-FF9F3E186DD4}"/>
                  </a:ext>
                </a:extLst>
              </p:cNvPr>
              <p:cNvGrpSpPr/>
              <p:nvPr/>
            </p:nvGrpSpPr>
            <p:grpSpPr>
              <a:xfrm>
                <a:off x="2290827" y="3834232"/>
                <a:ext cx="1980728" cy="872109"/>
                <a:chOff x="2290827" y="3834232"/>
                <a:chExt cx="1980728" cy="872109"/>
              </a:xfrm>
            </p:grpSpPr>
            <p:sp>
              <p:nvSpPr>
                <p:cNvPr id="4" name="TextBox 3">
                  <a:extLst>
                    <a:ext uri="{FF2B5EF4-FFF2-40B4-BE49-F238E27FC236}">
                      <a16:creationId xmlns:a16="http://schemas.microsoft.com/office/drawing/2014/main" id="{760E150D-6071-55FC-8DD9-478A340039BE}"/>
                    </a:ext>
                  </a:extLst>
                </p:cNvPr>
                <p:cNvSpPr txBox="1"/>
                <p:nvPr/>
              </p:nvSpPr>
              <p:spPr>
                <a:xfrm>
                  <a:off x="2290827" y="3834232"/>
                  <a:ext cx="1980728" cy="400110"/>
                </a:xfrm>
                <a:prstGeom prst="rect">
                  <a:avLst/>
                </a:prstGeom>
                <a:noFill/>
              </p:spPr>
              <p:txBody>
                <a:bodyPr wrap="square" rtlCol="0">
                  <a:spAutoFit/>
                </a:bodyPr>
                <a:lstStyle/>
                <a:p>
                  <a:pPr algn="ctr"/>
                  <a:r>
                    <a:rPr lang="en-US" sz="2000" b="1"/>
                    <a:t>Natalie Collina</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460FC4B-1C48-01F8-49AA-E0257C50F475}"/>
                        </a:ext>
                      </a:extLst>
                    </p:cNvPr>
                    <p:cNvSpPr txBox="1"/>
                    <p:nvPr/>
                  </p:nvSpPr>
                  <p:spPr>
                    <a:xfrm>
                      <a:off x="2290827" y="4152343"/>
                      <a:ext cx="1980728" cy="553998"/>
                    </a:xfrm>
                    <a:prstGeom prst="rect">
                      <a:avLst/>
                    </a:prstGeom>
                    <a:noFill/>
                  </p:spPr>
                  <p:txBody>
                    <a:bodyPr wrap="square" rtlCol="0">
                      <a:spAutoFit/>
                    </a:bodyPr>
                    <a:lstStyle/>
                    <a:p>
                      <a:pPr algn="ctr"/>
                      <a:r>
                        <a:rPr lang="en-US" sz="1500">
                          <a:solidFill>
                            <a:schemeClr val="tx1">
                              <a:lumMod val="60000"/>
                              <a:lumOff val="40000"/>
                            </a:schemeClr>
                          </a:solidFill>
                        </a:rPr>
                        <a:t>Penn </a:t>
                      </a:r>
                      <a14:m>
                        <m:oMath xmlns:m="http://schemas.openxmlformats.org/officeDocument/2006/math">
                          <m:r>
                            <a:rPr lang="en-US" sz="1500" b="0" i="1" smtClean="0">
                              <a:solidFill>
                                <a:schemeClr val="tx1">
                                  <a:lumMod val="60000"/>
                                  <a:lumOff val="40000"/>
                                </a:schemeClr>
                              </a:solidFill>
                              <a:latin typeface="Cambria Math" panose="02040503050406030204" pitchFamily="18" charset="0"/>
                            </a:rPr>
                            <m:t>→</m:t>
                          </m:r>
                        </m:oMath>
                      </a14:m>
                      <a:r>
                        <a:rPr lang="en-US" sz="1500">
                          <a:solidFill>
                            <a:schemeClr val="tx1">
                              <a:lumMod val="60000"/>
                              <a:lumOff val="40000"/>
                            </a:schemeClr>
                          </a:solidFill>
                        </a:rPr>
                        <a:t> MIT</a:t>
                      </a:r>
                      <a:endParaRPr lang="en-US" sz="1500" b="0">
                        <a:solidFill>
                          <a:schemeClr val="tx1">
                            <a:lumMod val="60000"/>
                            <a:lumOff val="40000"/>
                          </a:schemeClr>
                        </a:solidFill>
                      </a:endParaRPr>
                    </a:p>
                    <a:p>
                      <a:pPr algn="ctr"/>
                      <a:r>
                        <a:rPr lang="en-US" sz="1500">
                          <a:solidFill>
                            <a:schemeClr val="tx1">
                              <a:lumMod val="60000"/>
                              <a:lumOff val="40000"/>
                            </a:schemeClr>
                          </a:solidFill>
                        </a:rPr>
                        <a:t> </a:t>
                      </a:r>
                    </a:p>
                  </p:txBody>
                </p:sp>
              </mc:Choice>
              <mc:Fallback xmlns="">
                <p:sp>
                  <p:nvSpPr>
                    <p:cNvPr id="22" name="TextBox 21">
                      <a:extLst>
                        <a:ext uri="{FF2B5EF4-FFF2-40B4-BE49-F238E27FC236}">
                          <a16:creationId xmlns:a16="http://schemas.microsoft.com/office/drawing/2014/main" id="{B460FC4B-1C48-01F8-49AA-E0257C50F475}"/>
                        </a:ext>
                      </a:extLst>
                    </p:cNvPr>
                    <p:cNvSpPr txBox="1">
                      <a:spLocks noRot="1" noChangeAspect="1" noMove="1" noResize="1" noEditPoints="1" noAdjustHandles="1" noChangeArrowheads="1" noChangeShapeType="1" noTextEdit="1"/>
                    </p:cNvSpPr>
                    <p:nvPr/>
                  </p:nvSpPr>
                  <p:spPr>
                    <a:xfrm>
                      <a:off x="2290827" y="4152343"/>
                      <a:ext cx="1980728" cy="553998"/>
                    </a:xfrm>
                    <a:prstGeom prst="rect">
                      <a:avLst/>
                    </a:prstGeom>
                    <a:blipFill>
                      <a:blip r:embed="rId7"/>
                      <a:stretch>
                        <a:fillRect/>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315DCAAE-1295-C267-291D-3998AF5928C4}"/>
                  </a:ext>
                </a:extLst>
              </p:cNvPr>
              <p:cNvGrpSpPr/>
              <p:nvPr/>
            </p:nvGrpSpPr>
            <p:grpSpPr>
              <a:xfrm>
                <a:off x="4921004" y="3834232"/>
                <a:ext cx="2309018" cy="872109"/>
                <a:chOff x="4921004" y="3834232"/>
                <a:chExt cx="2309018" cy="872109"/>
              </a:xfrm>
            </p:grpSpPr>
            <p:sp>
              <p:nvSpPr>
                <p:cNvPr id="5" name="TextBox 4">
                  <a:extLst>
                    <a:ext uri="{FF2B5EF4-FFF2-40B4-BE49-F238E27FC236}">
                      <a16:creationId xmlns:a16="http://schemas.microsoft.com/office/drawing/2014/main" id="{F4354131-61F9-AB39-12FB-571401BEACF1}"/>
                    </a:ext>
                  </a:extLst>
                </p:cNvPr>
                <p:cNvSpPr txBox="1"/>
                <p:nvPr/>
              </p:nvSpPr>
              <p:spPr>
                <a:xfrm>
                  <a:off x="4921004" y="3834232"/>
                  <a:ext cx="2309018" cy="400110"/>
                </a:xfrm>
                <a:prstGeom prst="rect">
                  <a:avLst/>
                </a:prstGeom>
                <a:noFill/>
              </p:spPr>
              <p:txBody>
                <a:bodyPr wrap="square" rtlCol="0">
                  <a:spAutoFit/>
                </a:bodyPr>
                <a:lstStyle/>
                <a:p>
                  <a:pPr algn="ctr"/>
                  <a:r>
                    <a:rPr lang="en-US" sz="2000" b="1"/>
                    <a:t>Ira Globus-Harris</a:t>
                  </a:r>
                </a:p>
              </p:txBody>
            </p:sp>
            <p:sp>
              <p:nvSpPr>
                <p:cNvPr id="24" name="TextBox 23">
                  <a:extLst>
                    <a:ext uri="{FF2B5EF4-FFF2-40B4-BE49-F238E27FC236}">
                      <a16:creationId xmlns:a16="http://schemas.microsoft.com/office/drawing/2014/main" id="{ED00E762-42EE-896E-39B6-DF321231D975}"/>
                    </a:ext>
                  </a:extLst>
                </p:cNvPr>
                <p:cNvSpPr txBox="1"/>
                <p:nvPr/>
              </p:nvSpPr>
              <p:spPr>
                <a:xfrm>
                  <a:off x="5085149" y="4152343"/>
                  <a:ext cx="1980728" cy="553998"/>
                </a:xfrm>
                <a:prstGeom prst="rect">
                  <a:avLst/>
                </a:prstGeom>
                <a:noFill/>
              </p:spPr>
              <p:txBody>
                <a:bodyPr wrap="square" rtlCol="0">
                  <a:spAutoFit/>
                </a:bodyPr>
                <a:lstStyle/>
                <a:p>
                  <a:pPr algn="ctr"/>
                  <a:r>
                    <a:rPr lang="en-US" sz="1500">
                      <a:solidFill>
                        <a:schemeClr val="tx1">
                          <a:lumMod val="60000"/>
                          <a:lumOff val="40000"/>
                        </a:schemeClr>
                      </a:solidFill>
                    </a:rPr>
                    <a:t>Cornell</a:t>
                  </a:r>
                  <a:endParaRPr lang="en-US" sz="1500" b="0">
                    <a:solidFill>
                      <a:schemeClr val="tx1">
                        <a:lumMod val="60000"/>
                        <a:lumOff val="40000"/>
                      </a:schemeClr>
                    </a:solidFill>
                  </a:endParaRPr>
                </a:p>
                <a:p>
                  <a:pPr algn="ctr"/>
                  <a:r>
                    <a:rPr lang="en-US" sz="1500">
                      <a:solidFill>
                        <a:schemeClr val="tx1">
                          <a:lumMod val="60000"/>
                          <a:lumOff val="40000"/>
                        </a:schemeClr>
                      </a:solidFill>
                    </a:rPr>
                    <a:t> </a:t>
                  </a:r>
                </a:p>
              </p:txBody>
            </p:sp>
          </p:grpSp>
          <p:grpSp>
            <p:nvGrpSpPr>
              <p:cNvPr id="38" name="Group 37">
                <a:extLst>
                  <a:ext uri="{FF2B5EF4-FFF2-40B4-BE49-F238E27FC236}">
                    <a16:creationId xmlns:a16="http://schemas.microsoft.com/office/drawing/2014/main" id="{BF7C40D5-047C-819A-7F3A-06BCC758B2E0}"/>
                  </a:ext>
                </a:extLst>
              </p:cNvPr>
              <p:cNvGrpSpPr/>
              <p:nvPr/>
            </p:nvGrpSpPr>
            <p:grpSpPr>
              <a:xfrm>
                <a:off x="7534341" y="3834232"/>
                <a:ext cx="2309018" cy="872109"/>
                <a:chOff x="7534341" y="3834232"/>
                <a:chExt cx="2309018" cy="872109"/>
              </a:xfrm>
            </p:grpSpPr>
            <p:sp>
              <p:nvSpPr>
                <p:cNvPr id="7" name="TextBox 6">
                  <a:extLst>
                    <a:ext uri="{FF2B5EF4-FFF2-40B4-BE49-F238E27FC236}">
                      <a16:creationId xmlns:a16="http://schemas.microsoft.com/office/drawing/2014/main" id="{3B77C8CA-2B82-2674-36B1-3E2C30FE6E92}"/>
                    </a:ext>
                  </a:extLst>
                </p:cNvPr>
                <p:cNvSpPr txBox="1"/>
                <p:nvPr/>
              </p:nvSpPr>
              <p:spPr>
                <a:xfrm>
                  <a:off x="7534341" y="3834232"/>
                  <a:ext cx="2309018" cy="400110"/>
                </a:xfrm>
                <a:prstGeom prst="rect">
                  <a:avLst/>
                </a:prstGeom>
                <a:noFill/>
              </p:spPr>
              <p:txBody>
                <a:bodyPr wrap="square" rtlCol="0">
                  <a:spAutoFit/>
                </a:bodyPr>
                <a:lstStyle/>
                <a:p>
                  <a:pPr algn="ctr"/>
                  <a:r>
                    <a:rPr lang="en-US" sz="2000" b="1"/>
                    <a:t>Aaron Roth</a:t>
                  </a:r>
                </a:p>
              </p:txBody>
            </p:sp>
            <p:sp>
              <p:nvSpPr>
                <p:cNvPr id="25" name="TextBox 24">
                  <a:extLst>
                    <a:ext uri="{FF2B5EF4-FFF2-40B4-BE49-F238E27FC236}">
                      <a16:creationId xmlns:a16="http://schemas.microsoft.com/office/drawing/2014/main" id="{D1A137E8-9D9C-0B4D-979C-116324B8775F}"/>
                    </a:ext>
                  </a:extLst>
                </p:cNvPr>
                <p:cNvSpPr txBox="1"/>
                <p:nvPr/>
              </p:nvSpPr>
              <p:spPr>
                <a:xfrm>
                  <a:off x="7698486" y="4152343"/>
                  <a:ext cx="1980728" cy="553998"/>
                </a:xfrm>
                <a:prstGeom prst="rect">
                  <a:avLst/>
                </a:prstGeom>
                <a:noFill/>
              </p:spPr>
              <p:txBody>
                <a:bodyPr wrap="square" rtlCol="0">
                  <a:spAutoFit/>
                </a:bodyPr>
                <a:lstStyle/>
                <a:p>
                  <a:pPr algn="ctr"/>
                  <a:r>
                    <a:rPr lang="en-US" sz="1500">
                      <a:solidFill>
                        <a:schemeClr val="tx1">
                          <a:lumMod val="60000"/>
                          <a:lumOff val="40000"/>
                        </a:schemeClr>
                      </a:solidFill>
                    </a:rPr>
                    <a:t>Penn</a:t>
                  </a:r>
                  <a:endParaRPr lang="en-US" sz="1500" b="0">
                    <a:solidFill>
                      <a:schemeClr val="tx1">
                        <a:lumMod val="60000"/>
                        <a:lumOff val="40000"/>
                      </a:schemeClr>
                    </a:solidFill>
                  </a:endParaRPr>
                </a:p>
                <a:p>
                  <a:pPr algn="ctr"/>
                  <a:r>
                    <a:rPr lang="en-US" sz="1500">
                      <a:solidFill>
                        <a:schemeClr val="tx1">
                          <a:lumMod val="60000"/>
                          <a:lumOff val="40000"/>
                        </a:schemeClr>
                      </a:solidFill>
                    </a:rPr>
                    <a:t> </a:t>
                  </a:r>
                </a:p>
              </p:txBody>
            </p:sp>
          </p:grpSp>
        </p:grpSp>
      </p:grpSp>
      <p:sp>
        <p:nvSpPr>
          <p:cNvPr id="28" name="TextBox 27">
            <a:extLst>
              <a:ext uri="{FF2B5EF4-FFF2-40B4-BE49-F238E27FC236}">
                <a16:creationId xmlns:a16="http://schemas.microsoft.com/office/drawing/2014/main" id="{EEA54030-3265-B989-2A02-6684F8D04F25}"/>
              </a:ext>
            </a:extLst>
          </p:cNvPr>
          <p:cNvSpPr txBox="1"/>
          <p:nvPr/>
        </p:nvSpPr>
        <p:spPr>
          <a:xfrm>
            <a:off x="4602170" y="673994"/>
            <a:ext cx="2986475" cy="461665"/>
          </a:xfrm>
          <a:prstGeom prst="rect">
            <a:avLst/>
          </a:prstGeom>
          <a:noFill/>
        </p:spPr>
        <p:txBody>
          <a:bodyPr wrap="square" rtlCol="0">
            <a:spAutoFit/>
          </a:bodyPr>
          <a:lstStyle/>
          <a:p>
            <a:pPr algn="ctr"/>
            <a:r>
              <a:rPr lang="en-US" sz="2400">
                <a:solidFill>
                  <a:srgbClr val="F9BF39"/>
                </a:solidFill>
              </a:rPr>
              <a:t>ICML 2026 Tutorial</a:t>
            </a:r>
          </a:p>
        </p:txBody>
      </p:sp>
      <p:grpSp>
        <p:nvGrpSpPr>
          <p:cNvPr id="37" name="Group 36">
            <a:extLst>
              <a:ext uri="{FF2B5EF4-FFF2-40B4-BE49-F238E27FC236}">
                <a16:creationId xmlns:a16="http://schemas.microsoft.com/office/drawing/2014/main" id="{C23959AF-48EB-50F2-013A-5C15F031505C}"/>
              </a:ext>
            </a:extLst>
          </p:cNvPr>
          <p:cNvGrpSpPr/>
          <p:nvPr/>
        </p:nvGrpSpPr>
        <p:grpSpPr>
          <a:xfrm>
            <a:off x="3483055" y="3292661"/>
            <a:ext cx="5241542" cy="431799"/>
            <a:chOff x="3481282" y="2997201"/>
            <a:chExt cx="5241542" cy="431799"/>
          </a:xfrm>
        </p:grpSpPr>
        <p:cxnSp>
          <p:nvCxnSpPr>
            <p:cNvPr id="29" name="Straight Connector 28">
              <a:extLst>
                <a:ext uri="{FF2B5EF4-FFF2-40B4-BE49-F238E27FC236}">
                  <a16:creationId xmlns:a16="http://schemas.microsoft.com/office/drawing/2014/main" id="{B6A5A17B-6A64-14C9-1F00-81145EBC9D42}"/>
                </a:ext>
              </a:extLst>
            </p:cNvPr>
            <p:cNvCxnSpPr>
              <a:cxnSpLocks/>
            </p:cNvCxnSpPr>
            <p:nvPr/>
          </p:nvCxnSpPr>
          <p:spPr>
            <a:xfrm>
              <a:off x="3481282" y="3213100"/>
              <a:ext cx="2411518" cy="0"/>
            </a:xfrm>
            <a:prstGeom prst="line">
              <a:avLst/>
            </a:prstGeom>
            <a:ln w="12700">
              <a:solidFill>
                <a:srgbClr val="F9BF39"/>
              </a:solidFill>
            </a:ln>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ED2EA917-CFD1-ECFA-AEA9-910A1E861A0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79507" y="2997201"/>
              <a:ext cx="431799" cy="431799"/>
            </a:xfrm>
            <a:prstGeom prst="rect">
              <a:avLst/>
            </a:prstGeom>
          </p:spPr>
        </p:pic>
        <p:cxnSp>
          <p:nvCxnSpPr>
            <p:cNvPr id="36" name="Straight Connector 35">
              <a:extLst>
                <a:ext uri="{FF2B5EF4-FFF2-40B4-BE49-F238E27FC236}">
                  <a16:creationId xmlns:a16="http://schemas.microsoft.com/office/drawing/2014/main" id="{0966AD8F-E4D7-2F8B-6297-A60C3FE12EDF}"/>
                </a:ext>
              </a:extLst>
            </p:cNvPr>
            <p:cNvCxnSpPr>
              <a:cxnSpLocks/>
            </p:cNvCxnSpPr>
            <p:nvPr/>
          </p:nvCxnSpPr>
          <p:spPr>
            <a:xfrm>
              <a:off x="6311306" y="3213100"/>
              <a:ext cx="2411518" cy="0"/>
            </a:xfrm>
            <a:prstGeom prst="line">
              <a:avLst/>
            </a:prstGeom>
            <a:ln w="12700">
              <a:solidFill>
                <a:srgbClr val="F9BF39"/>
              </a:solidFill>
            </a:ln>
          </p:spPr>
          <p:style>
            <a:lnRef idx="2">
              <a:schemeClr val="accent1"/>
            </a:lnRef>
            <a:fillRef idx="0">
              <a:schemeClr val="accent1"/>
            </a:fillRef>
            <a:effectRef idx="1">
              <a:schemeClr val="accent1"/>
            </a:effectRef>
            <a:fontRef idx="minor">
              <a:schemeClr val="tx1"/>
            </a:fontRef>
          </p:style>
        </p:cxnSp>
      </p:grpSp>
      <p:cxnSp>
        <p:nvCxnSpPr>
          <p:cNvPr id="11" name="Straight Connector 10">
            <a:extLst>
              <a:ext uri="{FF2B5EF4-FFF2-40B4-BE49-F238E27FC236}">
                <a16:creationId xmlns:a16="http://schemas.microsoft.com/office/drawing/2014/main" id="{7BDF190E-12CA-820E-22B4-84AF49A44BE9}"/>
              </a:ext>
            </a:extLst>
          </p:cNvPr>
          <p:cNvCxnSpPr/>
          <p:nvPr/>
        </p:nvCxnSpPr>
        <p:spPr>
          <a:xfrm>
            <a:off x="0" y="5240216"/>
            <a:ext cx="12192000" cy="0"/>
          </a:xfrm>
          <a:prstGeom prst="line">
            <a:avLst/>
          </a:prstGeom>
          <a:ln w="15875">
            <a:solidFill>
              <a:srgbClr val="F9BF3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6732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52C92-F78D-43E9-FF26-23B0F8076E62}"/>
              </a:ext>
            </a:extLst>
          </p:cNvPr>
          <p:cNvSpPr>
            <a:spLocks noGrp="1"/>
          </p:cNvSpPr>
          <p:nvPr>
            <p:ph type="title"/>
          </p:nvPr>
        </p:nvSpPr>
        <p:spPr/>
        <p:txBody>
          <a:bodyPr/>
          <a:lstStyle/>
          <a:p>
            <a:pPr algn="ctr"/>
            <a:r>
              <a:rPr lang="en-US"/>
              <a:t>So we can’t be sure we’ve learned “true probabilities”…</a:t>
            </a:r>
          </a:p>
        </p:txBody>
      </p:sp>
      <p:sp>
        <p:nvSpPr>
          <p:cNvPr id="3" name="Content Placeholder 2">
            <a:extLst>
              <a:ext uri="{FF2B5EF4-FFF2-40B4-BE49-F238E27FC236}">
                <a16:creationId xmlns:a16="http://schemas.microsoft.com/office/drawing/2014/main" id="{148D583D-E57F-9B4B-2E3A-659EB2BB67C2}"/>
              </a:ext>
            </a:extLst>
          </p:cNvPr>
          <p:cNvSpPr>
            <a:spLocks noGrp="1"/>
          </p:cNvSpPr>
          <p:nvPr>
            <p:ph idx="1"/>
          </p:nvPr>
        </p:nvSpPr>
        <p:spPr/>
        <p:txBody>
          <a:bodyPr/>
          <a:lstStyle/>
          <a:p>
            <a:pPr marL="0" indent="0" algn="ctr">
              <a:buNone/>
            </a:pPr>
            <a:endParaRPr lang="en-US"/>
          </a:p>
          <a:p>
            <a:pPr marL="0" indent="0" algn="ctr">
              <a:buNone/>
            </a:pPr>
            <a:r>
              <a:rPr lang="en-US"/>
              <a:t>What are the properties of “true probabilities” that make them useful?</a:t>
            </a:r>
          </a:p>
          <a:p>
            <a:pPr marL="0" indent="0" algn="ctr">
              <a:buNone/>
            </a:pPr>
            <a:endParaRPr lang="en-US"/>
          </a:p>
          <a:p>
            <a:pPr marL="0" indent="0" algn="ctr">
              <a:buNone/>
            </a:pPr>
            <a:endParaRPr lang="en-US"/>
          </a:p>
          <a:p>
            <a:pPr marL="0" indent="0" algn="ctr">
              <a:buNone/>
            </a:pPr>
            <a:endParaRPr lang="en-US"/>
          </a:p>
          <a:p>
            <a:pPr marL="0" indent="0" algn="ctr">
              <a:buNone/>
            </a:pPr>
            <a:r>
              <a:rPr lang="en-US"/>
              <a:t>Maybe we can learn those.</a:t>
            </a:r>
          </a:p>
        </p:txBody>
      </p:sp>
    </p:spTree>
    <p:extLst>
      <p:ext uri="{BB962C8B-B14F-4D97-AF65-F5344CB8AC3E}">
        <p14:creationId xmlns:p14="http://schemas.microsoft.com/office/powerpoint/2010/main" val="3592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DA0FC-7E96-E00F-265A-A0C3853D7BB4}"/>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091A1679-1D35-2AD1-757A-AC8093A747C8}"/>
              </a:ext>
            </a:extLst>
          </p:cNvPr>
          <p:cNvSpPr/>
          <p:nvPr/>
        </p:nvSpPr>
        <p:spPr>
          <a:xfrm>
            <a:off x="1540932" y="1612730"/>
            <a:ext cx="9110133"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 </a:t>
            </a:r>
          </a:p>
        </p:txBody>
      </p:sp>
      <p:sp>
        <p:nvSpPr>
          <p:cNvPr id="12" name="Rounded Rectangle 11">
            <a:extLst>
              <a:ext uri="{FF2B5EF4-FFF2-40B4-BE49-F238E27FC236}">
                <a16:creationId xmlns:a16="http://schemas.microsoft.com/office/drawing/2014/main" id="{1E8DF6E5-50FD-D7A2-3DFA-458572797BB1}"/>
              </a:ext>
            </a:extLst>
          </p:cNvPr>
          <p:cNvSpPr/>
          <p:nvPr/>
        </p:nvSpPr>
        <p:spPr>
          <a:xfrm>
            <a:off x="1021521" y="3200400"/>
            <a:ext cx="3238246" cy="3216166"/>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1">
                    <a:lumMod val="75000"/>
                  </a:schemeClr>
                </a:solidFill>
                <a:latin typeface="+mj-lt"/>
              </a:rPr>
              <a:t>Interpretable</a:t>
            </a:r>
          </a:p>
          <a:p>
            <a:pPr algn="ctr"/>
            <a:r>
              <a:rPr lang="en-US" sz="2600">
                <a:solidFill>
                  <a:schemeClr val="accent1">
                    <a:lumMod val="75000"/>
                  </a:schemeClr>
                </a:solidFill>
                <a:latin typeface="+mj-lt"/>
              </a:rPr>
              <a:t>probabilities</a:t>
            </a:r>
          </a:p>
          <a:p>
            <a:pPr algn="ctr"/>
            <a:endParaRPr lang="en-US">
              <a:solidFill>
                <a:schemeClr val="tx2"/>
              </a:solidFill>
              <a:latin typeface="+mj-lt"/>
            </a:endParaRPr>
          </a:p>
          <a:p>
            <a:pPr algn="ctr"/>
            <a:r>
              <a:rPr lang="en-US">
                <a:solidFill>
                  <a:schemeClr val="tx2"/>
                </a:solidFill>
                <a:latin typeface="+mj-lt"/>
              </a:rPr>
              <a:t>Meaningful, trustworthy predictions.</a:t>
            </a:r>
          </a:p>
        </p:txBody>
      </p:sp>
      <p:sp>
        <p:nvSpPr>
          <p:cNvPr id="14" name="Rounded Rectangle 13">
            <a:extLst>
              <a:ext uri="{FF2B5EF4-FFF2-40B4-BE49-F238E27FC236}">
                <a16:creationId xmlns:a16="http://schemas.microsoft.com/office/drawing/2014/main" id="{5BDD94F7-27C5-530C-7ABC-00A149580226}"/>
              </a:ext>
            </a:extLst>
          </p:cNvPr>
          <p:cNvSpPr/>
          <p:nvPr/>
        </p:nvSpPr>
        <p:spPr>
          <a:xfrm>
            <a:off x="4476877" y="3200400"/>
            <a:ext cx="3238246" cy="3183475"/>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3">
                    <a:lumMod val="75000"/>
                  </a:schemeClr>
                </a:solidFill>
                <a:latin typeface="+mj-lt"/>
              </a:rPr>
              <a:t>Good decision-making </a:t>
            </a:r>
          </a:p>
          <a:p>
            <a:pPr algn="ctr"/>
            <a:endParaRPr lang="en-US">
              <a:solidFill>
                <a:schemeClr val="tx2"/>
              </a:solidFill>
              <a:latin typeface="+mj-lt"/>
            </a:endParaRPr>
          </a:p>
          <a:p>
            <a:pPr algn="ctr"/>
            <a:r>
              <a:rPr lang="en-US">
                <a:solidFill>
                  <a:schemeClr val="tx2"/>
                </a:solidFill>
                <a:latin typeface="+mj-lt"/>
              </a:rPr>
              <a:t>Use predictions well for downstream decisions.</a:t>
            </a:r>
          </a:p>
        </p:txBody>
      </p:sp>
      <p:sp>
        <p:nvSpPr>
          <p:cNvPr id="15" name="Rounded Rectangle 14">
            <a:extLst>
              <a:ext uri="{FF2B5EF4-FFF2-40B4-BE49-F238E27FC236}">
                <a16:creationId xmlns:a16="http://schemas.microsoft.com/office/drawing/2014/main" id="{7DEFF28B-A275-CE6C-07B9-A772E46FF67F}"/>
              </a:ext>
            </a:extLst>
          </p:cNvPr>
          <p:cNvSpPr/>
          <p:nvPr/>
        </p:nvSpPr>
        <p:spPr>
          <a:xfrm>
            <a:off x="7932233" y="3200400"/>
            <a:ext cx="3238246" cy="3216166"/>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5">
                    <a:lumMod val="75000"/>
                  </a:schemeClr>
                </a:solidFill>
                <a:latin typeface="+mj-lt"/>
              </a:rPr>
              <a:t>Collaborative learning</a:t>
            </a:r>
          </a:p>
          <a:p>
            <a:pPr algn="ctr"/>
            <a:endParaRPr lang="en-US">
              <a:solidFill>
                <a:schemeClr val="accent5">
                  <a:lumMod val="75000"/>
                </a:schemeClr>
              </a:solidFill>
              <a:latin typeface="+mj-lt"/>
            </a:endParaRPr>
          </a:p>
          <a:p>
            <a:pPr algn="ctr"/>
            <a:r>
              <a:rPr lang="en-US">
                <a:solidFill>
                  <a:schemeClr val="tx2"/>
                </a:solidFill>
                <a:latin typeface="+mj-lt"/>
              </a:rPr>
              <a:t>Learn efficiently from distributed information.</a:t>
            </a:r>
          </a:p>
        </p:txBody>
      </p:sp>
      <p:pic>
        <p:nvPicPr>
          <p:cNvPr id="25" name="Picture 24">
            <a:extLst>
              <a:ext uri="{FF2B5EF4-FFF2-40B4-BE49-F238E27FC236}">
                <a16:creationId xmlns:a16="http://schemas.microsoft.com/office/drawing/2014/main" id="{D4493D12-CF7C-3ACF-7D6C-54ABFDE322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2" y="3456163"/>
            <a:ext cx="1160585" cy="1160585"/>
          </a:xfrm>
          <a:prstGeom prst="rect">
            <a:avLst/>
          </a:prstGeom>
        </p:spPr>
      </p:pic>
      <p:pic>
        <p:nvPicPr>
          <p:cNvPr id="26" name="Picture 25">
            <a:extLst>
              <a:ext uri="{FF2B5EF4-FFF2-40B4-BE49-F238E27FC236}">
                <a16:creationId xmlns:a16="http://schemas.microsoft.com/office/drawing/2014/main" id="{3DD00F5B-BC35-7DE4-A562-824B75C562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2084" y="3429000"/>
            <a:ext cx="1107831" cy="1107831"/>
          </a:xfrm>
          <a:prstGeom prst="rect">
            <a:avLst/>
          </a:prstGeom>
        </p:spPr>
      </p:pic>
      <p:pic>
        <p:nvPicPr>
          <p:cNvPr id="27" name="Picture 26">
            <a:extLst>
              <a:ext uri="{FF2B5EF4-FFF2-40B4-BE49-F238E27FC236}">
                <a16:creationId xmlns:a16="http://schemas.microsoft.com/office/drawing/2014/main" id="{F8918043-2ADC-C403-ECD5-38206DC73A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5046" y="3341079"/>
            <a:ext cx="1195752" cy="1195752"/>
          </a:xfrm>
          <a:prstGeom prst="rect">
            <a:avLst/>
          </a:prstGeom>
        </p:spPr>
      </p:pic>
      <p:sp>
        <p:nvSpPr>
          <p:cNvPr id="5" name="TextBox 4">
            <a:extLst>
              <a:ext uri="{FF2B5EF4-FFF2-40B4-BE49-F238E27FC236}">
                <a16:creationId xmlns:a16="http://schemas.microsoft.com/office/drawing/2014/main" id="{9B8D684E-9ED0-DF02-C37B-38579E4B302B}"/>
              </a:ext>
            </a:extLst>
          </p:cNvPr>
          <p:cNvSpPr txBox="1"/>
          <p:nvPr/>
        </p:nvSpPr>
        <p:spPr>
          <a:xfrm>
            <a:off x="3230246" y="1791233"/>
            <a:ext cx="6136492" cy="892552"/>
          </a:xfrm>
          <a:prstGeom prst="rect">
            <a:avLst/>
          </a:prstGeom>
          <a:noFill/>
        </p:spPr>
        <p:txBody>
          <a:bodyPr wrap="square" rtlCol="0">
            <a:spAutoFit/>
          </a:bodyPr>
          <a:lstStyle/>
          <a:p>
            <a:pPr algn="ctr"/>
            <a:r>
              <a:rPr lang="en-US" sz="3400" b="1"/>
              <a:t>Clever debiasing</a:t>
            </a:r>
          </a:p>
          <a:p>
            <a:pPr algn="ctr"/>
            <a:r>
              <a:rPr lang="en-US">
                <a:solidFill>
                  <a:schemeClr val="tx2"/>
                </a:solidFill>
              </a:rPr>
              <a:t>Make predictions unbiased on the right subsequences</a:t>
            </a:r>
            <a:endParaRPr lang="en-US"/>
          </a:p>
        </p:txBody>
      </p:sp>
      <p:sp>
        <p:nvSpPr>
          <p:cNvPr id="11" name="Title 1">
            <a:extLst>
              <a:ext uri="{FF2B5EF4-FFF2-40B4-BE49-F238E27FC236}">
                <a16:creationId xmlns:a16="http://schemas.microsoft.com/office/drawing/2014/main" id="{D8A4C378-5220-70D5-A8FB-5CFE5CDC8079}"/>
              </a:ext>
            </a:extLst>
          </p:cNvPr>
          <p:cNvSpPr>
            <a:spLocks noGrp="1"/>
          </p:cNvSpPr>
          <p:nvPr>
            <p:ph type="title"/>
          </p:nvPr>
        </p:nvSpPr>
        <p:spPr>
          <a:xfrm>
            <a:off x="284284" y="441434"/>
            <a:ext cx="10515600" cy="1325563"/>
          </a:xfrm>
        </p:spPr>
        <p:txBody>
          <a:bodyPr>
            <a:normAutofit fontScale="90000"/>
          </a:bodyPr>
          <a:lstStyle/>
          <a:p>
            <a:r>
              <a:rPr lang="en-US" dirty="0"/>
              <a:t>Tractable Agreement and Information Aggregation</a:t>
            </a:r>
          </a:p>
        </p:txBody>
      </p:sp>
      <p:sp>
        <p:nvSpPr>
          <p:cNvPr id="13" name="Rectangle 12">
            <a:extLst>
              <a:ext uri="{FF2B5EF4-FFF2-40B4-BE49-F238E27FC236}">
                <a16:creationId xmlns:a16="http://schemas.microsoft.com/office/drawing/2014/main" id="{4D69FCB0-8A07-0ECA-253D-C89B861C0473}"/>
              </a:ext>
            </a:extLst>
          </p:cNvPr>
          <p:cNvSpPr/>
          <p:nvPr/>
        </p:nvSpPr>
        <p:spPr>
          <a:xfrm>
            <a:off x="808892" y="2977662"/>
            <a:ext cx="7033846" cy="3575538"/>
          </a:xfrm>
          <a:prstGeom prst="rect">
            <a:avLst/>
          </a:prstGeom>
          <a:solidFill>
            <a:schemeClr val="bg1">
              <a:alpha val="69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25320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1FCAB-91A6-A8B9-4FC1-28C6B56909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140AD-5EB6-14E3-F644-18E896AAF991}"/>
              </a:ext>
            </a:extLst>
          </p:cNvPr>
          <p:cNvSpPr>
            <a:spLocks noGrp="1"/>
          </p:cNvSpPr>
          <p:nvPr>
            <p:ph type="title"/>
          </p:nvPr>
        </p:nvSpPr>
        <p:spPr/>
        <p:txBody>
          <a:bodyPr/>
          <a:lstStyle/>
          <a:p>
            <a:r>
              <a:rPr lang="en-US" dirty="0"/>
              <a:t>In reality, we use ML tools </a:t>
            </a:r>
            <a:r>
              <a:rPr lang="en-US" i="1" dirty="0"/>
              <a:t>collaboratively</a:t>
            </a:r>
            <a:endParaRPr lang="en-US" dirty="0"/>
          </a:p>
        </p:txBody>
      </p:sp>
      <p:pic>
        <p:nvPicPr>
          <p:cNvPr id="7" name="Picture 6">
            <a:extLst>
              <a:ext uri="{FF2B5EF4-FFF2-40B4-BE49-F238E27FC236}">
                <a16:creationId xmlns:a16="http://schemas.microsoft.com/office/drawing/2014/main" id="{B5B7DFF7-DA5A-78A0-ACCE-DEC6C69C06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7749" y="2754819"/>
            <a:ext cx="765464" cy="1148196"/>
          </a:xfrm>
          <a:prstGeom prst="rect">
            <a:avLst/>
          </a:prstGeom>
        </p:spPr>
      </p:pic>
      <p:pic>
        <p:nvPicPr>
          <p:cNvPr id="8" name="Picture 7">
            <a:extLst>
              <a:ext uri="{FF2B5EF4-FFF2-40B4-BE49-F238E27FC236}">
                <a16:creationId xmlns:a16="http://schemas.microsoft.com/office/drawing/2014/main" id="{F8EA6AD9-4E10-18B4-FA33-C57F17B19F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6244" y="4027056"/>
            <a:ext cx="941006" cy="950911"/>
          </a:xfrm>
          <a:prstGeom prst="rect">
            <a:avLst/>
          </a:prstGeom>
        </p:spPr>
      </p:pic>
      <p:pic>
        <p:nvPicPr>
          <p:cNvPr id="9" name="Picture 8">
            <a:extLst>
              <a:ext uri="{FF2B5EF4-FFF2-40B4-BE49-F238E27FC236}">
                <a16:creationId xmlns:a16="http://schemas.microsoft.com/office/drawing/2014/main" id="{CFC1565E-A3D0-09E0-5EF9-0259F867314D}"/>
              </a:ext>
            </a:extLst>
          </p:cNvPr>
          <p:cNvPicPr>
            <a:picLocks noChangeAspect="1"/>
          </p:cNvPicPr>
          <p:nvPr/>
        </p:nvPicPr>
        <p:blipFill>
          <a:blip r:embed="rId5"/>
          <a:stretch>
            <a:fillRect/>
          </a:stretch>
        </p:blipFill>
        <p:spPr>
          <a:xfrm>
            <a:off x="2741325" y="4216401"/>
            <a:ext cx="761566" cy="761566"/>
          </a:xfrm>
          <a:prstGeom prst="rect">
            <a:avLst/>
          </a:prstGeom>
        </p:spPr>
      </p:pic>
      <p:sp>
        <p:nvSpPr>
          <p:cNvPr id="10" name="Oval Callout 9">
            <a:extLst>
              <a:ext uri="{FF2B5EF4-FFF2-40B4-BE49-F238E27FC236}">
                <a16:creationId xmlns:a16="http://schemas.microsoft.com/office/drawing/2014/main" id="{81A06207-D06C-8CDE-CE9F-B90C5E35EAFB}"/>
              </a:ext>
            </a:extLst>
          </p:cNvPr>
          <p:cNvSpPr/>
          <p:nvPr/>
        </p:nvSpPr>
        <p:spPr>
          <a:xfrm>
            <a:off x="8928703" y="2710547"/>
            <a:ext cx="2783005" cy="1436906"/>
          </a:xfrm>
          <a:prstGeom prst="wedgeEllipseCallout">
            <a:avLst>
              <a:gd name="adj1" fmla="val -46768"/>
              <a:gd name="adj2" fmla="val 5940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Is this patient high-risk?</a:t>
            </a:r>
          </a:p>
        </p:txBody>
      </p:sp>
      <p:cxnSp>
        <p:nvCxnSpPr>
          <p:cNvPr id="12" name="Straight Arrow Connector 11">
            <a:extLst>
              <a:ext uri="{FF2B5EF4-FFF2-40B4-BE49-F238E27FC236}">
                <a16:creationId xmlns:a16="http://schemas.microsoft.com/office/drawing/2014/main" id="{87DE652B-3E85-8BD4-B610-5B1B5433BF72}"/>
              </a:ext>
            </a:extLst>
          </p:cNvPr>
          <p:cNvCxnSpPr>
            <a:cxnSpLocks/>
          </p:cNvCxnSpPr>
          <p:nvPr/>
        </p:nvCxnSpPr>
        <p:spPr>
          <a:xfrm flipH="1">
            <a:off x="3734625" y="3740727"/>
            <a:ext cx="1271484" cy="4756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C5EC32B-E7BF-0C9D-BAD1-589B482D989C}"/>
              </a:ext>
            </a:extLst>
          </p:cNvPr>
          <p:cNvCxnSpPr>
            <a:cxnSpLocks/>
          </p:cNvCxnSpPr>
          <p:nvPr/>
        </p:nvCxnSpPr>
        <p:spPr>
          <a:xfrm>
            <a:off x="6164947" y="3740726"/>
            <a:ext cx="1436580" cy="4067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937FCBAF-0A2F-1B07-82D6-8FABF98A061A}"/>
              </a:ext>
            </a:extLst>
          </p:cNvPr>
          <p:cNvSpPr/>
          <p:nvPr/>
        </p:nvSpPr>
        <p:spPr>
          <a:xfrm>
            <a:off x="5167749" y="5717309"/>
            <a:ext cx="1085269" cy="47105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Yes/no</a:t>
            </a:r>
          </a:p>
        </p:txBody>
      </p:sp>
      <p:cxnSp>
        <p:nvCxnSpPr>
          <p:cNvPr id="19" name="Straight Arrow Connector 18">
            <a:extLst>
              <a:ext uri="{FF2B5EF4-FFF2-40B4-BE49-F238E27FC236}">
                <a16:creationId xmlns:a16="http://schemas.microsoft.com/office/drawing/2014/main" id="{B5C0E8E3-6B48-16D1-4A5C-55AC78BDB92F}"/>
              </a:ext>
            </a:extLst>
          </p:cNvPr>
          <p:cNvCxnSpPr>
            <a:cxnSpLocks/>
          </p:cNvCxnSpPr>
          <p:nvPr/>
        </p:nvCxnSpPr>
        <p:spPr>
          <a:xfrm flipH="1">
            <a:off x="6467766" y="5130745"/>
            <a:ext cx="1355434" cy="7073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ED30C67-9BE5-59CB-84DA-3AB111FFC945}"/>
              </a:ext>
            </a:extLst>
          </p:cNvPr>
          <p:cNvCxnSpPr>
            <a:cxnSpLocks/>
          </p:cNvCxnSpPr>
          <p:nvPr/>
        </p:nvCxnSpPr>
        <p:spPr>
          <a:xfrm>
            <a:off x="3656776" y="5130745"/>
            <a:ext cx="1296225" cy="7073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5DAEF0F-C040-6213-B0F2-C6B048A9AEED}"/>
              </a:ext>
            </a:extLst>
          </p:cNvPr>
          <p:cNvSpPr txBox="1"/>
          <p:nvPr/>
        </p:nvSpPr>
        <p:spPr>
          <a:xfrm>
            <a:off x="5181271" y="3944089"/>
            <a:ext cx="771301" cy="323165"/>
          </a:xfrm>
          <a:prstGeom prst="rect">
            <a:avLst/>
          </a:prstGeom>
          <a:noFill/>
        </p:spPr>
        <p:txBody>
          <a:bodyPr wrap="none" rtlCol="0">
            <a:spAutoFit/>
          </a:bodyPr>
          <a:lstStyle/>
          <a:p>
            <a:r>
              <a:rPr lang="en-US" sz="1500">
                <a:solidFill>
                  <a:schemeClr val="tx2"/>
                </a:solidFill>
              </a:rPr>
              <a:t>patient</a:t>
            </a:r>
          </a:p>
        </p:txBody>
      </p:sp>
      <p:sp>
        <p:nvSpPr>
          <p:cNvPr id="5" name="TextBox 4">
            <a:extLst>
              <a:ext uri="{FF2B5EF4-FFF2-40B4-BE49-F238E27FC236}">
                <a16:creationId xmlns:a16="http://schemas.microsoft.com/office/drawing/2014/main" id="{55DB71B5-2C0F-4376-10E3-D83A80ABFE36}"/>
              </a:ext>
            </a:extLst>
          </p:cNvPr>
          <p:cNvSpPr txBox="1"/>
          <p:nvPr/>
        </p:nvSpPr>
        <p:spPr>
          <a:xfrm>
            <a:off x="2790837" y="4954713"/>
            <a:ext cx="712054" cy="323165"/>
          </a:xfrm>
          <a:prstGeom prst="rect">
            <a:avLst/>
          </a:prstGeom>
          <a:noFill/>
        </p:spPr>
        <p:txBody>
          <a:bodyPr wrap="none" rtlCol="0">
            <a:spAutoFit/>
          </a:bodyPr>
          <a:lstStyle/>
          <a:p>
            <a:r>
              <a:rPr lang="en-US" sz="1500">
                <a:solidFill>
                  <a:schemeClr val="tx2"/>
                </a:solidFill>
              </a:rPr>
              <a:t>model</a:t>
            </a:r>
          </a:p>
        </p:txBody>
      </p:sp>
      <p:sp>
        <p:nvSpPr>
          <p:cNvPr id="6" name="TextBox 5">
            <a:extLst>
              <a:ext uri="{FF2B5EF4-FFF2-40B4-BE49-F238E27FC236}">
                <a16:creationId xmlns:a16="http://schemas.microsoft.com/office/drawing/2014/main" id="{BC6D9C66-5D99-B91F-122D-115DECEE704A}"/>
              </a:ext>
            </a:extLst>
          </p:cNvPr>
          <p:cNvSpPr txBox="1"/>
          <p:nvPr/>
        </p:nvSpPr>
        <p:spPr>
          <a:xfrm>
            <a:off x="8198375" y="5005728"/>
            <a:ext cx="730328" cy="323165"/>
          </a:xfrm>
          <a:prstGeom prst="rect">
            <a:avLst/>
          </a:prstGeom>
          <a:noFill/>
        </p:spPr>
        <p:txBody>
          <a:bodyPr wrap="none" rtlCol="0">
            <a:spAutoFit/>
          </a:bodyPr>
          <a:lstStyle/>
          <a:p>
            <a:r>
              <a:rPr lang="en-US" sz="1500">
                <a:solidFill>
                  <a:schemeClr val="tx2"/>
                </a:solidFill>
              </a:rPr>
              <a:t>doctor</a:t>
            </a:r>
          </a:p>
        </p:txBody>
      </p:sp>
    </p:spTree>
    <p:extLst>
      <p:ext uri="{BB962C8B-B14F-4D97-AF65-F5344CB8AC3E}">
        <p14:creationId xmlns:p14="http://schemas.microsoft.com/office/powerpoint/2010/main" val="5972990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D537F-A794-B447-2BEA-C54533F5907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55FF875-1DDF-B7E1-6385-1B733AF2F9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7749" y="2754819"/>
            <a:ext cx="765464" cy="1148196"/>
          </a:xfrm>
          <a:prstGeom prst="rect">
            <a:avLst/>
          </a:prstGeom>
        </p:spPr>
      </p:pic>
      <p:pic>
        <p:nvPicPr>
          <p:cNvPr id="8" name="Picture 7">
            <a:extLst>
              <a:ext uri="{FF2B5EF4-FFF2-40B4-BE49-F238E27FC236}">
                <a16:creationId xmlns:a16="http://schemas.microsoft.com/office/drawing/2014/main" id="{55DCFE11-E542-C849-70E2-1E82149DD4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6244" y="4027056"/>
            <a:ext cx="941006" cy="950911"/>
          </a:xfrm>
          <a:prstGeom prst="rect">
            <a:avLst/>
          </a:prstGeom>
        </p:spPr>
      </p:pic>
      <p:pic>
        <p:nvPicPr>
          <p:cNvPr id="9" name="Picture 8">
            <a:extLst>
              <a:ext uri="{FF2B5EF4-FFF2-40B4-BE49-F238E27FC236}">
                <a16:creationId xmlns:a16="http://schemas.microsoft.com/office/drawing/2014/main" id="{1DC78C40-1BA7-16CF-E8EE-8E9CA5E3E78D}"/>
              </a:ext>
            </a:extLst>
          </p:cNvPr>
          <p:cNvPicPr>
            <a:picLocks noChangeAspect="1"/>
          </p:cNvPicPr>
          <p:nvPr/>
        </p:nvPicPr>
        <p:blipFill>
          <a:blip r:embed="rId5"/>
          <a:stretch>
            <a:fillRect/>
          </a:stretch>
        </p:blipFill>
        <p:spPr>
          <a:xfrm>
            <a:off x="2741325" y="4216401"/>
            <a:ext cx="761566" cy="761566"/>
          </a:xfrm>
          <a:prstGeom prst="rect">
            <a:avLst/>
          </a:prstGeom>
        </p:spPr>
      </p:pic>
      <p:sp>
        <p:nvSpPr>
          <p:cNvPr id="10" name="Oval Callout 9">
            <a:extLst>
              <a:ext uri="{FF2B5EF4-FFF2-40B4-BE49-F238E27FC236}">
                <a16:creationId xmlns:a16="http://schemas.microsoft.com/office/drawing/2014/main" id="{63C1A1D8-6080-E895-D5C7-DE0F15A9DDED}"/>
              </a:ext>
            </a:extLst>
          </p:cNvPr>
          <p:cNvSpPr/>
          <p:nvPr/>
        </p:nvSpPr>
        <p:spPr>
          <a:xfrm>
            <a:off x="8928703" y="2710547"/>
            <a:ext cx="2783005" cy="1436906"/>
          </a:xfrm>
          <a:prstGeom prst="wedgeEllipseCallout">
            <a:avLst>
              <a:gd name="adj1" fmla="val -46768"/>
              <a:gd name="adj2" fmla="val 5940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Is this patient high-risk?</a:t>
            </a:r>
          </a:p>
        </p:txBody>
      </p:sp>
      <p:cxnSp>
        <p:nvCxnSpPr>
          <p:cNvPr id="12" name="Straight Arrow Connector 11">
            <a:extLst>
              <a:ext uri="{FF2B5EF4-FFF2-40B4-BE49-F238E27FC236}">
                <a16:creationId xmlns:a16="http://schemas.microsoft.com/office/drawing/2014/main" id="{3B0A4212-D161-F79A-0B54-EE0DD7EB3FCF}"/>
              </a:ext>
            </a:extLst>
          </p:cNvPr>
          <p:cNvCxnSpPr>
            <a:cxnSpLocks/>
          </p:cNvCxnSpPr>
          <p:nvPr/>
        </p:nvCxnSpPr>
        <p:spPr>
          <a:xfrm flipH="1">
            <a:off x="3734625" y="3740727"/>
            <a:ext cx="1271484" cy="4756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B18599A-38A8-C15C-FD03-B5F38997ED8C}"/>
              </a:ext>
            </a:extLst>
          </p:cNvPr>
          <p:cNvCxnSpPr>
            <a:cxnSpLocks/>
          </p:cNvCxnSpPr>
          <p:nvPr/>
        </p:nvCxnSpPr>
        <p:spPr>
          <a:xfrm>
            <a:off x="6164947" y="3740726"/>
            <a:ext cx="1436580" cy="4067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1F1F5F11-2DB2-E5DF-DD10-AAD5803AC0F1}"/>
              </a:ext>
            </a:extLst>
          </p:cNvPr>
          <p:cNvSpPr/>
          <p:nvPr/>
        </p:nvSpPr>
        <p:spPr>
          <a:xfrm>
            <a:off x="5167749" y="5717309"/>
            <a:ext cx="1085269" cy="47105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Yes/no</a:t>
            </a:r>
          </a:p>
        </p:txBody>
      </p:sp>
      <p:cxnSp>
        <p:nvCxnSpPr>
          <p:cNvPr id="19" name="Straight Arrow Connector 18">
            <a:extLst>
              <a:ext uri="{FF2B5EF4-FFF2-40B4-BE49-F238E27FC236}">
                <a16:creationId xmlns:a16="http://schemas.microsoft.com/office/drawing/2014/main" id="{87DFCECF-BCF2-3215-436B-BBF55DAC4B89}"/>
              </a:ext>
            </a:extLst>
          </p:cNvPr>
          <p:cNvCxnSpPr>
            <a:cxnSpLocks/>
          </p:cNvCxnSpPr>
          <p:nvPr/>
        </p:nvCxnSpPr>
        <p:spPr>
          <a:xfrm flipH="1">
            <a:off x="6467766" y="5130745"/>
            <a:ext cx="1355434" cy="7073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80678B1-6217-658B-44A3-19E00F72D893}"/>
              </a:ext>
            </a:extLst>
          </p:cNvPr>
          <p:cNvCxnSpPr>
            <a:cxnSpLocks/>
          </p:cNvCxnSpPr>
          <p:nvPr/>
        </p:nvCxnSpPr>
        <p:spPr>
          <a:xfrm>
            <a:off x="3656776" y="5130745"/>
            <a:ext cx="1296225" cy="7073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46AC2933-D4AF-F63F-274D-7C4F69D72B63}"/>
              </a:ext>
            </a:extLst>
          </p:cNvPr>
          <p:cNvSpPr txBox="1"/>
          <p:nvPr/>
        </p:nvSpPr>
        <p:spPr>
          <a:xfrm>
            <a:off x="5181271" y="3944089"/>
            <a:ext cx="771301" cy="323165"/>
          </a:xfrm>
          <a:prstGeom prst="rect">
            <a:avLst/>
          </a:prstGeom>
          <a:noFill/>
        </p:spPr>
        <p:txBody>
          <a:bodyPr wrap="none" rtlCol="0">
            <a:spAutoFit/>
          </a:bodyPr>
          <a:lstStyle/>
          <a:p>
            <a:r>
              <a:rPr lang="en-US" sz="1500">
                <a:solidFill>
                  <a:schemeClr val="tx2"/>
                </a:solidFill>
              </a:rPr>
              <a:t>patient</a:t>
            </a:r>
          </a:p>
        </p:txBody>
      </p:sp>
      <p:sp>
        <p:nvSpPr>
          <p:cNvPr id="5" name="TextBox 4">
            <a:extLst>
              <a:ext uri="{FF2B5EF4-FFF2-40B4-BE49-F238E27FC236}">
                <a16:creationId xmlns:a16="http://schemas.microsoft.com/office/drawing/2014/main" id="{13426DFF-5854-E6F5-1DB7-B3AE9F843BEE}"/>
              </a:ext>
            </a:extLst>
          </p:cNvPr>
          <p:cNvSpPr txBox="1"/>
          <p:nvPr/>
        </p:nvSpPr>
        <p:spPr>
          <a:xfrm>
            <a:off x="2790837" y="4954713"/>
            <a:ext cx="712054" cy="323165"/>
          </a:xfrm>
          <a:prstGeom prst="rect">
            <a:avLst/>
          </a:prstGeom>
          <a:noFill/>
        </p:spPr>
        <p:txBody>
          <a:bodyPr wrap="none" rtlCol="0">
            <a:spAutoFit/>
          </a:bodyPr>
          <a:lstStyle/>
          <a:p>
            <a:r>
              <a:rPr lang="en-US" sz="1500">
                <a:solidFill>
                  <a:schemeClr val="tx2"/>
                </a:solidFill>
              </a:rPr>
              <a:t>model</a:t>
            </a:r>
          </a:p>
        </p:txBody>
      </p:sp>
      <p:sp>
        <p:nvSpPr>
          <p:cNvPr id="6" name="TextBox 5">
            <a:extLst>
              <a:ext uri="{FF2B5EF4-FFF2-40B4-BE49-F238E27FC236}">
                <a16:creationId xmlns:a16="http://schemas.microsoft.com/office/drawing/2014/main" id="{62B979AD-2E8B-6B3B-EB45-AA27D6C7A919}"/>
              </a:ext>
            </a:extLst>
          </p:cNvPr>
          <p:cNvSpPr txBox="1"/>
          <p:nvPr/>
        </p:nvSpPr>
        <p:spPr>
          <a:xfrm>
            <a:off x="8198375" y="5005728"/>
            <a:ext cx="730328" cy="323165"/>
          </a:xfrm>
          <a:prstGeom prst="rect">
            <a:avLst/>
          </a:prstGeom>
          <a:noFill/>
        </p:spPr>
        <p:txBody>
          <a:bodyPr wrap="none" rtlCol="0">
            <a:spAutoFit/>
          </a:bodyPr>
          <a:lstStyle/>
          <a:p>
            <a:r>
              <a:rPr lang="en-US" sz="1500">
                <a:solidFill>
                  <a:schemeClr val="tx2"/>
                </a:solidFill>
              </a:rPr>
              <a:t>doctor</a:t>
            </a:r>
          </a:p>
        </p:txBody>
      </p:sp>
      <p:sp>
        <p:nvSpPr>
          <p:cNvPr id="11" name="Left Arrow Callout 10">
            <a:extLst>
              <a:ext uri="{FF2B5EF4-FFF2-40B4-BE49-F238E27FC236}">
                <a16:creationId xmlns:a16="http://schemas.microsoft.com/office/drawing/2014/main" id="{5125B470-17D7-B64E-97DC-6D42A52BF11A}"/>
              </a:ext>
            </a:extLst>
          </p:cNvPr>
          <p:cNvSpPr/>
          <p:nvPr/>
        </p:nvSpPr>
        <p:spPr>
          <a:xfrm>
            <a:off x="6624233" y="5484416"/>
            <a:ext cx="4886034" cy="1103689"/>
          </a:xfrm>
          <a:prstGeom prst="leftArrowCallout">
            <a:avLst>
              <a:gd name="adj1" fmla="val 25000"/>
              <a:gd name="adj2" fmla="val 25000"/>
              <a:gd name="adj3" fmla="val 25000"/>
              <a:gd name="adj4" fmla="val 67549"/>
            </a:avLst>
          </a:prstGeom>
          <a:solidFill>
            <a:schemeClr val="accent3">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solidFill>
                  <a:schemeClr val="bg1"/>
                </a:solidFill>
              </a:rPr>
              <a:t>Doctor uses combination of model’s prediction and own intuition to make decision</a:t>
            </a:r>
          </a:p>
        </p:txBody>
      </p:sp>
      <p:sp>
        <p:nvSpPr>
          <p:cNvPr id="18" name="Title 1">
            <a:extLst>
              <a:ext uri="{FF2B5EF4-FFF2-40B4-BE49-F238E27FC236}">
                <a16:creationId xmlns:a16="http://schemas.microsoft.com/office/drawing/2014/main" id="{FA067035-8A4D-9656-DD1D-E5438212D032}"/>
              </a:ext>
            </a:extLst>
          </p:cNvPr>
          <p:cNvSpPr>
            <a:spLocks noGrp="1"/>
          </p:cNvSpPr>
          <p:nvPr>
            <p:ph type="title"/>
          </p:nvPr>
        </p:nvSpPr>
        <p:spPr>
          <a:xfrm>
            <a:off x="838200" y="365125"/>
            <a:ext cx="10515600" cy="1325563"/>
          </a:xfrm>
        </p:spPr>
        <p:txBody>
          <a:bodyPr/>
          <a:lstStyle/>
          <a:p>
            <a:r>
              <a:rPr lang="en-US" dirty="0"/>
              <a:t>In reality, we use ML tools </a:t>
            </a:r>
            <a:r>
              <a:rPr lang="en-US" i="1" dirty="0"/>
              <a:t>collaboratively</a:t>
            </a:r>
            <a:endParaRPr lang="en-US" dirty="0"/>
          </a:p>
        </p:txBody>
      </p:sp>
    </p:spTree>
    <p:extLst>
      <p:ext uri="{BB962C8B-B14F-4D97-AF65-F5344CB8AC3E}">
        <p14:creationId xmlns:p14="http://schemas.microsoft.com/office/powerpoint/2010/main" val="21867003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A313A-4DE7-525F-E3D4-79D883E20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F767F-D01C-F97B-52A9-4A590F2A275A}"/>
              </a:ext>
            </a:extLst>
          </p:cNvPr>
          <p:cNvSpPr>
            <a:spLocks noGrp="1"/>
          </p:cNvSpPr>
          <p:nvPr>
            <p:ph type="title"/>
          </p:nvPr>
        </p:nvSpPr>
        <p:spPr/>
        <p:txBody>
          <a:bodyPr/>
          <a:lstStyle/>
          <a:p>
            <a:r>
              <a:rPr lang="en-US"/>
              <a:t>A Model for Human-AI Collaboration</a:t>
            </a:r>
          </a:p>
        </p:txBody>
      </p:sp>
      <p:pic>
        <p:nvPicPr>
          <p:cNvPr id="4" name="Picture 3">
            <a:extLst>
              <a:ext uri="{FF2B5EF4-FFF2-40B4-BE49-F238E27FC236}">
                <a16:creationId xmlns:a16="http://schemas.microsoft.com/office/drawing/2014/main" id="{42B89795-7D0E-BF8B-F200-195AF704F3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7749" y="2754819"/>
            <a:ext cx="765464" cy="1148196"/>
          </a:xfrm>
          <a:prstGeom prst="rect">
            <a:avLst/>
          </a:prstGeom>
        </p:spPr>
      </p:pic>
      <p:pic>
        <p:nvPicPr>
          <p:cNvPr id="7" name="Picture 6">
            <a:extLst>
              <a:ext uri="{FF2B5EF4-FFF2-40B4-BE49-F238E27FC236}">
                <a16:creationId xmlns:a16="http://schemas.microsoft.com/office/drawing/2014/main" id="{2B2AAAD5-CD57-BDCD-F39D-8B6C19A7B0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6244" y="4027056"/>
            <a:ext cx="941006" cy="950911"/>
          </a:xfrm>
          <a:prstGeom prst="rect">
            <a:avLst/>
          </a:prstGeom>
        </p:spPr>
      </p:pic>
      <p:pic>
        <p:nvPicPr>
          <p:cNvPr id="8" name="Picture 7">
            <a:extLst>
              <a:ext uri="{FF2B5EF4-FFF2-40B4-BE49-F238E27FC236}">
                <a16:creationId xmlns:a16="http://schemas.microsoft.com/office/drawing/2014/main" id="{874CA2EE-8027-AFF9-33AF-A0EFA18E016E}"/>
              </a:ext>
            </a:extLst>
          </p:cNvPr>
          <p:cNvPicPr>
            <a:picLocks noChangeAspect="1"/>
          </p:cNvPicPr>
          <p:nvPr/>
        </p:nvPicPr>
        <p:blipFill>
          <a:blip r:embed="rId5"/>
          <a:stretch>
            <a:fillRect/>
          </a:stretch>
        </p:blipFill>
        <p:spPr>
          <a:xfrm>
            <a:off x="2741325" y="4216401"/>
            <a:ext cx="761566" cy="761566"/>
          </a:xfrm>
          <a:prstGeom prst="rect">
            <a:avLst/>
          </a:prstGeom>
        </p:spPr>
      </p:pic>
      <p:cxnSp>
        <p:nvCxnSpPr>
          <p:cNvPr id="10" name="Straight Arrow Connector 9">
            <a:extLst>
              <a:ext uri="{FF2B5EF4-FFF2-40B4-BE49-F238E27FC236}">
                <a16:creationId xmlns:a16="http://schemas.microsoft.com/office/drawing/2014/main" id="{BCD56346-4C17-0F28-F784-53B3621ABCDE}"/>
              </a:ext>
            </a:extLst>
          </p:cNvPr>
          <p:cNvCxnSpPr>
            <a:cxnSpLocks/>
          </p:cNvCxnSpPr>
          <p:nvPr/>
        </p:nvCxnSpPr>
        <p:spPr>
          <a:xfrm flipH="1">
            <a:off x="3734625" y="3740727"/>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38AAB297-A067-4788-1AF0-A4A1C9AC256E}"/>
              </a:ext>
            </a:extLst>
          </p:cNvPr>
          <p:cNvCxnSpPr>
            <a:cxnSpLocks/>
          </p:cNvCxnSpPr>
          <p:nvPr/>
        </p:nvCxnSpPr>
        <p:spPr>
          <a:xfrm>
            <a:off x="6164947" y="3740726"/>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5" name="Rounded Rectangle 14">
            <a:extLst>
              <a:ext uri="{FF2B5EF4-FFF2-40B4-BE49-F238E27FC236}">
                <a16:creationId xmlns:a16="http://schemas.microsoft.com/office/drawing/2014/main" id="{DBF1D725-3918-D9C7-8AFB-E63139084708}"/>
              </a:ext>
            </a:extLst>
          </p:cNvPr>
          <p:cNvSpPr/>
          <p:nvPr/>
        </p:nvSpPr>
        <p:spPr>
          <a:xfrm>
            <a:off x="5167749" y="5717309"/>
            <a:ext cx="1085269" cy="47105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Yes/no</a:t>
            </a:r>
          </a:p>
        </p:txBody>
      </p:sp>
      <p:cxnSp>
        <p:nvCxnSpPr>
          <p:cNvPr id="17" name="Straight Arrow Connector 16">
            <a:extLst>
              <a:ext uri="{FF2B5EF4-FFF2-40B4-BE49-F238E27FC236}">
                <a16:creationId xmlns:a16="http://schemas.microsoft.com/office/drawing/2014/main" id="{C4C415CA-B5B5-F0E8-10D1-6BFB028666DE}"/>
              </a:ext>
            </a:extLst>
          </p:cNvPr>
          <p:cNvCxnSpPr>
            <a:cxnSpLocks/>
          </p:cNvCxnSpPr>
          <p:nvPr/>
        </p:nvCxnSpPr>
        <p:spPr>
          <a:xfrm flipH="1">
            <a:off x="6467766" y="5130745"/>
            <a:ext cx="1355434" cy="70734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6D45B3CB-9317-3160-A92D-84EF99464656}"/>
              </a:ext>
            </a:extLst>
          </p:cNvPr>
          <p:cNvCxnSpPr>
            <a:cxnSpLocks/>
          </p:cNvCxnSpPr>
          <p:nvPr/>
        </p:nvCxnSpPr>
        <p:spPr>
          <a:xfrm>
            <a:off x="3656776" y="5130745"/>
            <a:ext cx="1296225" cy="70734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E035C40-A2A3-54FD-D1A7-BB5849141ADB}"/>
              </a:ext>
            </a:extLst>
          </p:cNvPr>
          <p:cNvSpPr txBox="1"/>
          <p:nvPr/>
        </p:nvSpPr>
        <p:spPr>
          <a:xfrm>
            <a:off x="5181271" y="3944089"/>
            <a:ext cx="771301" cy="323165"/>
          </a:xfrm>
          <a:prstGeom prst="rect">
            <a:avLst/>
          </a:prstGeom>
          <a:noFill/>
        </p:spPr>
        <p:txBody>
          <a:bodyPr wrap="none" rtlCol="0">
            <a:spAutoFit/>
          </a:bodyPr>
          <a:lstStyle/>
          <a:p>
            <a:r>
              <a:rPr lang="en-US" sz="1500">
                <a:solidFill>
                  <a:schemeClr val="tx2"/>
                </a:solidFill>
              </a:rPr>
              <a:t>patient</a:t>
            </a:r>
          </a:p>
        </p:txBody>
      </p:sp>
      <p:sp>
        <p:nvSpPr>
          <p:cNvPr id="21" name="TextBox 20">
            <a:extLst>
              <a:ext uri="{FF2B5EF4-FFF2-40B4-BE49-F238E27FC236}">
                <a16:creationId xmlns:a16="http://schemas.microsoft.com/office/drawing/2014/main" id="{6C0E1D10-8B4E-0CF2-23EF-F02736488105}"/>
              </a:ext>
            </a:extLst>
          </p:cNvPr>
          <p:cNvSpPr txBox="1"/>
          <p:nvPr/>
        </p:nvSpPr>
        <p:spPr>
          <a:xfrm>
            <a:off x="1863107" y="4340928"/>
            <a:ext cx="712054" cy="323165"/>
          </a:xfrm>
          <a:prstGeom prst="rect">
            <a:avLst/>
          </a:prstGeom>
          <a:noFill/>
        </p:spPr>
        <p:txBody>
          <a:bodyPr wrap="none" rtlCol="0">
            <a:spAutoFit/>
          </a:bodyPr>
          <a:lstStyle/>
          <a:p>
            <a:r>
              <a:rPr lang="en-US" sz="1500">
                <a:solidFill>
                  <a:schemeClr val="tx2"/>
                </a:solidFill>
              </a:rPr>
              <a:t>model</a:t>
            </a:r>
          </a:p>
        </p:txBody>
      </p:sp>
      <p:sp>
        <p:nvSpPr>
          <p:cNvPr id="22" name="TextBox 21">
            <a:extLst>
              <a:ext uri="{FF2B5EF4-FFF2-40B4-BE49-F238E27FC236}">
                <a16:creationId xmlns:a16="http://schemas.microsoft.com/office/drawing/2014/main" id="{AF83106E-2D1D-2E21-D222-AE5B29B3564C}"/>
              </a:ext>
            </a:extLst>
          </p:cNvPr>
          <p:cNvSpPr txBox="1"/>
          <p:nvPr/>
        </p:nvSpPr>
        <p:spPr>
          <a:xfrm>
            <a:off x="9255044" y="4340928"/>
            <a:ext cx="730328" cy="323165"/>
          </a:xfrm>
          <a:prstGeom prst="rect">
            <a:avLst/>
          </a:prstGeom>
          <a:noFill/>
        </p:spPr>
        <p:txBody>
          <a:bodyPr wrap="none" rtlCol="0">
            <a:spAutoFit/>
          </a:bodyPr>
          <a:lstStyle/>
          <a:p>
            <a:r>
              <a:rPr lang="en-US" sz="1500">
                <a:solidFill>
                  <a:schemeClr val="tx2"/>
                </a:solidFill>
              </a:rPr>
              <a:t>doctor</a:t>
            </a:r>
          </a:p>
        </p:txBody>
      </p:sp>
      <p:sp>
        <p:nvSpPr>
          <p:cNvPr id="24" name="Rounded Rectangle 23">
            <a:extLst>
              <a:ext uri="{FF2B5EF4-FFF2-40B4-BE49-F238E27FC236}">
                <a16:creationId xmlns:a16="http://schemas.microsoft.com/office/drawing/2014/main" id="{3BBEFD48-EA1D-F36E-8547-2049F1466DEA}"/>
              </a:ext>
            </a:extLst>
          </p:cNvPr>
          <p:cNvSpPr/>
          <p:nvPr/>
        </p:nvSpPr>
        <p:spPr>
          <a:xfrm>
            <a:off x="838200" y="1579418"/>
            <a:ext cx="10726882" cy="8104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How should we model these collaborative settings, where human insights matter? </a:t>
            </a:r>
          </a:p>
        </p:txBody>
      </p:sp>
    </p:spTree>
    <p:extLst>
      <p:ext uri="{BB962C8B-B14F-4D97-AF65-F5344CB8AC3E}">
        <p14:creationId xmlns:p14="http://schemas.microsoft.com/office/powerpoint/2010/main" val="21795069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D9160-A047-FF3E-7453-6E5F02B7A2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F3149C-9A78-65F8-7C2A-55473FF904C9}"/>
              </a:ext>
            </a:extLst>
          </p:cNvPr>
          <p:cNvSpPr>
            <a:spLocks noGrp="1"/>
          </p:cNvSpPr>
          <p:nvPr>
            <p:ph type="title"/>
          </p:nvPr>
        </p:nvSpPr>
        <p:spPr/>
        <p:txBody>
          <a:bodyPr/>
          <a:lstStyle/>
          <a:p>
            <a:r>
              <a:rPr lang="en-US"/>
              <a:t>A Model for Human-AI Collaboration</a:t>
            </a:r>
          </a:p>
        </p:txBody>
      </p:sp>
      <p:sp>
        <p:nvSpPr>
          <p:cNvPr id="3" name="Rounded Rectangle 2">
            <a:extLst>
              <a:ext uri="{FF2B5EF4-FFF2-40B4-BE49-F238E27FC236}">
                <a16:creationId xmlns:a16="http://schemas.microsoft.com/office/drawing/2014/main" id="{E6DC6DB1-267E-BA27-E726-D8B28D8D70ED}"/>
              </a:ext>
            </a:extLst>
          </p:cNvPr>
          <p:cNvSpPr/>
          <p:nvPr/>
        </p:nvSpPr>
        <p:spPr>
          <a:xfrm>
            <a:off x="838200" y="1579418"/>
            <a:ext cx="10726882" cy="8104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Here, the patient’s features are </a:t>
            </a:r>
            <a:r>
              <a:rPr lang="en-US" b="1" dirty="0">
                <a:solidFill>
                  <a:schemeClr val="accent5"/>
                </a:solidFill>
              </a:rPr>
              <a:t>distributed</a:t>
            </a:r>
            <a:r>
              <a:rPr lang="en-US" dirty="0">
                <a:solidFill>
                  <a:schemeClr val="tx1"/>
                </a:solidFill>
              </a:rPr>
              <a:t> between the human and model.</a:t>
            </a:r>
          </a:p>
        </p:txBody>
      </p:sp>
      <p:sp>
        <p:nvSpPr>
          <p:cNvPr id="6" name="Rounded Rectangle 5">
            <a:extLst>
              <a:ext uri="{FF2B5EF4-FFF2-40B4-BE49-F238E27FC236}">
                <a16:creationId xmlns:a16="http://schemas.microsoft.com/office/drawing/2014/main" id="{4CBEF3D6-1EB9-FB7B-7E41-ECBEA96A1570}"/>
              </a:ext>
            </a:extLst>
          </p:cNvPr>
          <p:cNvSpPr/>
          <p:nvPr/>
        </p:nvSpPr>
        <p:spPr>
          <a:xfrm>
            <a:off x="504324" y="3705568"/>
            <a:ext cx="1903125" cy="60093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transcript of all patient notes</a:t>
            </a:r>
          </a:p>
        </p:txBody>
      </p:sp>
      <p:pic>
        <p:nvPicPr>
          <p:cNvPr id="11" name="Picture 10">
            <a:extLst>
              <a:ext uri="{FF2B5EF4-FFF2-40B4-BE49-F238E27FC236}">
                <a16:creationId xmlns:a16="http://schemas.microsoft.com/office/drawing/2014/main" id="{3B47BF21-733E-DBCD-1AE7-EA067FA7FA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7749" y="2754819"/>
            <a:ext cx="765464" cy="1148196"/>
          </a:xfrm>
          <a:prstGeom prst="rect">
            <a:avLst/>
          </a:prstGeom>
        </p:spPr>
      </p:pic>
      <p:pic>
        <p:nvPicPr>
          <p:cNvPr id="13" name="Picture 12">
            <a:extLst>
              <a:ext uri="{FF2B5EF4-FFF2-40B4-BE49-F238E27FC236}">
                <a16:creationId xmlns:a16="http://schemas.microsoft.com/office/drawing/2014/main" id="{D2175A5D-E91A-D4A7-3C5D-8FAB7B310D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6244" y="4027056"/>
            <a:ext cx="941006" cy="950911"/>
          </a:xfrm>
          <a:prstGeom prst="rect">
            <a:avLst/>
          </a:prstGeom>
        </p:spPr>
      </p:pic>
      <p:pic>
        <p:nvPicPr>
          <p:cNvPr id="14" name="Picture 13">
            <a:extLst>
              <a:ext uri="{FF2B5EF4-FFF2-40B4-BE49-F238E27FC236}">
                <a16:creationId xmlns:a16="http://schemas.microsoft.com/office/drawing/2014/main" id="{454E70D4-5A15-70F8-89D4-70B0B6770DF9}"/>
              </a:ext>
            </a:extLst>
          </p:cNvPr>
          <p:cNvPicPr>
            <a:picLocks noChangeAspect="1"/>
          </p:cNvPicPr>
          <p:nvPr/>
        </p:nvPicPr>
        <p:blipFill>
          <a:blip r:embed="rId5"/>
          <a:stretch>
            <a:fillRect/>
          </a:stretch>
        </p:blipFill>
        <p:spPr>
          <a:xfrm>
            <a:off x="2741325" y="4216401"/>
            <a:ext cx="761566" cy="761566"/>
          </a:xfrm>
          <a:prstGeom prst="rect">
            <a:avLst/>
          </a:prstGeom>
        </p:spPr>
      </p:pic>
      <p:cxnSp>
        <p:nvCxnSpPr>
          <p:cNvPr id="18" name="Straight Arrow Connector 17">
            <a:extLst>
              <a:ext uri="{FF2B5EF4-FFF2-40B4-BE49-F238E27FC236}">
                <a16:creationId xmlns:a16="http://schemas.microsoft.com/office/drawing/2014/main" id="{8E9E3792-DDCF-260A-A9DA-D61401BEBD71}"/>
              </a:ext>
            </a:extLst>
          </p:cNvPr>
          <p:cNvCxnSpPr>
            <a:cxnSpLocks/>
          </p:cNvCxnSpPr>
          <p:nvPr/>
        </p:nvCxnSpPr>
        <p:spPr>
          <a:xfrm flipH="1">
            <a:off x="3734625" y="3740727"/>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077E29B-ECA1-4419-4C19-075626EDB1CF}"/>
              </a:ext>
            </a:extLst>
          </p:cNvPr>
          <p:cNvCxnSpPr>
            <a:cxnSpLocks/>
          </p:cNvCxnSpPr>
          <p:nvPr/>
        </p:nvCxnSpPr>
        <p:spPr>
          <a:xfrm>
            <a:off x="6164947" y="3740726"/>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4" name="Rounded Rectangle 23">
            <a:extLst>
              <a:ext uri="{FF2B5EF4-FFF2-40B4-BE49-F238E27FC236}">
                <a16:creationId xmlns:a16="http://schemas.microsoft.com/office/drawing/2014/main" id="{803DC70C-E530-9ABE-E5E5-2702B8301228}"/>
              </a:ext>
            </a:extLst>
          </p:cNvPr>
          <p:cNvSpPr/>
          <p:nvPr/>
        </p:nvSpPr>
        <p:spPr>
          <a:xfrm>
            <a:off x="5167749" y="5717309"/>
            <a:ext cx="1085269" cy="47105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Yes/no</a:t>
            </a:r>
          </a:p>
        </p:txBody>
      </p:sp>
      <p:cxnSp>
        <p:nvCxnSpPr>
          <p:cNvPr id="25" name="Straight Arrow Connector 24">
            <a:extLst>
              <a:ext uri="{FF2B5EF4-FFF2-40B4-BE49-F238E27FC236}">
                <a16:creationId xmlns:a16="http://schemas.microsoft.com/office/drawing/2014/main" id="{A8B6AFDD-50B4-25CF-4E16-100EDBE87946}"/>
              </a:ext>
            </a:extLst>
          </p:cNvPr>
          <p:cNvCxnSpPr>
            <a:cxnSpLocks/>
          </p:cNvCxnSpPr>
          <p:nvPr/>
        </p:nvCxnSpPr>
        <p:spPr>
          <a:xfrm flipH="1">
            <a:off x="6467766" y="5130745"/>
            <a:ext cx="1355434" cy="70734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311AF85-BB95-022F-1A85-8D374E6E221D}"/>
              </a:ext>
            </a:extLst>
          </p:cNvPr>
          <p:cNvCxnSpPr>
            <a:cxnSpLocks/>
          </p:cNvCxnSpPr>
          <p:nvPr/>
        </p:nvCxnSpPr>
        <p:spPr>
          <a:xfrm>
            <a:off x="3656776" y="5130745"/>
            <a:ext cx="1296225" cy="70734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76B8552D-0F27-6BAB-531C-1D04CFA5357C}"/>
              </a:ext>
            </a:extLst>
          </p:cNvPr>
          <p:cNvSpPr txBox="1"/>
          <p:nvPr/>
        </p:nvSpPr>
        <p:spPr>
          <a:xfrm>
            <a:off x="5181271" y="3944089"/>
            <a:ext cx="771301" cy="323165"/>
          </a:xfrm>
          <a:prstGeom prst="rect">
            <a:avLst/>
          </a:prstGeom>
          <a:noFill/>
        </p:spPr>
        <p:txBody>
          <a:bodyPr wrap="none" rtlCol="0">
            <a:spAutoFit/>
          </a:bodyPr>
          <a:lstStyle/>
          <a:p>
            <a:r>
              <a:rPr lang="en-US" sz="1500">
                <a:solidFill>
                  <a:schemeClr val="tx2"/>
                </a:solidFill>
              </a:rPr>
              <a:t>patient</a:t>
            </a:r>
          </a:p>
        </p:txBody>
      </p:sp>
      <p:sp>
        <p:nvSpPr>
          <p:cNvPr id="28" name="TextBox 27">
            <a:extLst>
              <a:ext uri="{FF2B5EF4-FFF2-40B4-BE49-F238E27FC236}">
                <a16:creationId xmlns:a16="http://schemas.microsoft.com/office/drawing/2014/main" id="{E4B77D8B-5FD3-29B7-A7D2-941978465934}"/>
              </a:ext>
            </a:extLst>
          </p:cNvPr>
          <p:cNvSpPr txBox="1"/>
          <p:nvPr/>
        </p:nvSpPr>
        <p:spPr>
          <a:xfrm>
            <a:off x="2790837" y="4954713"/>
            <a:ext cx="712054" cy="323165"/>
          </a:xfrm>
          <a:prstGeom prst="rect">
            <a:avLst/>
          </a:prstGeom>
          <a:noFill/>
        </p:spPr>
        <p:txBody>
          <a:bodyPr wrap="none" rtlCol="0">
            <a:spAutoFit/>
          </a:bodyPr>
          <a:lstStyle/>
          <a:p>
            <a:r>
              <a:rPr lang="en-US" sz="1500">
                <a:solidFill>
                  <a:schemeClr val="tx2"/>
                </a:solidFill>
              </a:rPr>
              <a:t>model</a:t>
            </a:r>
          </a:p>
        </p:txBody>
      </p:sp>
      <p:sp>
        <p:nvSpPr>
          <p:cNvPr id="29" name="TextBox 28">
            <a:extLst>
              <a:ext uri="{FF2B5EF4-FFF2-40B4-BE49-F238E27FC236}">
                <a16:creationId xmlns:a16="http://schemas.microsoft.com/office/drawing/2014/main" id="{E4D1F746-D0BE-C722-69B6-0739958BF7D5}"/>
              </a:ext>
            </a:extLst>
          </p:cNvPr>
          <p:cNvSpPr txBox="1"/>
          <p:nvPr/>
        </p:nvSpPr>
        <p:spPr>
          <a:xfrm>
            <a:off x="8198375" y="5005728"/>
            <a:ext cx="730328" cy="323165"/>
          </a:xfrm>
          <a:prstGeom prst="rect">
            <a:avLst/>
          </a:prstGeom>
          <a:noFill/>
        </p:spPr>
        <p:txBody>
          <a:bodyPr wrap="none" rtlCol="0">
            <a:spAutoFit/>
          </a:bodyPr>
          <a:lstStyle/>
          <a:p>
            <a:r>
              <a:rPr lang="en-US" sz="1500">
                <a:solidFill>
                  <a:schemeClr val="tx2"/>
                </a:solidFill>
              </a:rPr>
              <a:t>doctor</a:t>
            </a:r>
          </a:p>
        </p:txBody>
      </p:sp>
      <p:sp>
        <p:nvSpPr>
          <p:cNvPr id="31" name="Rounded Rectangle 30">
            <a:extLst>
              <a:ext uri="{FF2B5EF4-FFF2-40B4-BE49-F238E27FC236}">
                <a16:creationId xmlns:a16="http://schemas.microsoft.com/office/drawing/2014/main" id="{0F49A5C7-8940-A632-3D3F-F783D2F95313}"/>
              </a:ext>
            </a:extLst>
          </p:cNvPr>
          <p:cNvSpPr/>
          <p:nvPr/>
        </p:nvSpPr>
        <p:spPr>
          <a:xfrm>
            <a:off x="478707" y="4404789"/>
            <a:ext cx="1903125" cy="60093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high-dimensional feature embedding</a:t>
            </a:r>
          </a:p>
        </p:txBody>
      </p:sp>
      <p:sp>
        <p:nvSpPr>
          <p:cNvPr id="33" name="Rounded Rectangle 32">
            <a:extLst>
              <a:ext uri="{FF2B5EF4-FFF2-40B4-BE49-F238E27FC236}">
                <a16:creationId xmlns:a16="http://schemas.microsoft.com/office/drawing/2014/main" id="{289AFCBC-4436-0A31-D65E-988325A1DCED}"/>
              </a:ext>
            </a:extLst>
          </p:cNvPr>
          <p:cNvSpPr/>
          <p:nvPr/>
        </p:nvSpPr>
        <p:spPr>
          <a:xfrm>
            <a:off x="3656776" y="2878714"/>
            <a:ext cx="1349333" cy="47567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lab results</a:t>
            </a:r>
          </a:p>
        </p:txBody>
      </p:sp>
      <p:sp>
        <p:nvSpPr>
          <p:cNvPr id="34" name="Rounded Rectangle 33">
            <a:extLst>
              <a:ext uri="{FF2B5EF4-FFF2-40B4-BE49-F238E27FC236}">
                <a16:creationId xmlns:a16="http://schemas.microsoft.com/office/drawing/2014/main" id="{CB83B670-8291-DA6D-4E5D-589D1F605530}"/>
              </a:ext>
            </a:extLst>
          </p:cNvPr>
          <p:cNvSpPr/>
          <p:nvPr/>
        </p:nvSpPr>
        <p:spPr>
          <a:xfrm>
            <a:off x="6094853" y="2878714"/>
            <a:ext cx="1349333" cy="47567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medical history</a:t>
            </a:r>
          </a:p>
        </p:txBody>
      </p:sp>
      <p:sp>
        <p:nvSpPr>
          <p:cNvPr id="35" name="Rounded Rectangle 34">
            <a:extLst>
              <a:ext uri="{FF2B5EF4-FFF2-40B4-BE49-F238E27FC236}">
                <a16:creationId xmlns:a16="http://schemas.microsoft.com/office/drawing/2014/main" id="{56169166-79C4-136B-04F2-1D80CED14C1A}"/>
              </a:ext>
            </a:extLst>
          </p:cNvPr>
          <p:cNvSpPr/>
          <p:nvPr/>
        </p:nvSpPr>
        <p:spPr>
          <a:xfrm>
            <a:off x="9413406" y="3867834"/>
            <a:ext cx="1349333" cy="47567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intuition</a:t>
            </a:r>
          </a:p>
        </p:txBody>
      </p:sp>
      <p:sp>
        <p:nvSpPr>
          <p:cNvPr id="36" name="Rounded Rectangle 35">
            <a:extLst>
              <a:ext uri="{FF2B5EF4-FFF2-40B4-BE49-F238E27FC236}">
                <a16:creationId xmlns:a16="http://schemas.microsoft.com/office/drawing/2014/main" id="{64DA1A10-E976-4299-FFF8-B52ADA07A6DF}"/>
              </a:ext>
            </a:extLst>
          </p:cNvPr>
          <p:cNvSpPr/>
          <p:nvPr/>
        </p:nvSpPr>
        <p:spPr>
          <a:xfrm>
            <a:off x="9413405" y="4467421"/>
            <a:ext cx="1940395" cy="47567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physical interactions with patient</a:t>
            </a:r>
          </a:p>
        </p:txBody>
      </p:sp>
      <p:sp>
        <p:nvSpPr>
          <p:cNvPr id="38" name="Rounded Rectangle 37">
            <a:extLst>
              <a:ext uri="{FF2B5EF4-FFF2-40B4-BE49-F238E27FC236}">
                <a16:creationId xmlns:a16="http://schemas.microsoft.com/office/drawing/2014/main" id="{C38CA323-D414-AF0C-D773-970789D239AE}"/>
              </a:ext>
            </a:extLst>
          </p:cNvPr>
          <p:cNvSpPr/>
          <p:nvPr/>
        </p:nvSpPr>
        <p:spPr>
          <a:xfrm>
            <a:off x="9413406" y="5067008"/>
            <a:ext cx="1940394" cy="47567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patient vibe</a:t>
            </a:r>
          </a:p>
        </p:txBody>
      </p:sp>
    </p:spTree>
    <p:extLst>
      <p:ext uri="{BB962C8B-B14F-4D97-AF65-F5344CB8AC3E}">
        <p14:creationId xmlns:p14="http://schemas.microsoft.com/office/powerpoint/2010/main" val="39994311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BCF3F-5DB5-86C9-C00F-6B902CE65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FDEBC-FE43-0CDE-095E-4450C7720746}"/>
              </a:ext>
            </a:extLst>
          </p:cNvPr>
          <p:cNvSpPr>
            <a:spLocks noGrp="1"/>
          </p:cNvSpPr>
          <p:nvPr>
            <p:ph type="title"/>
          </p:nvPr>
        </p:nvSpPr>
        <p:spPr/>
        <p:txBody>
          <a:bodyPr/>
          <a:lstStyle/>
          <a:p>
            <a:r>
              <a:rPr lang="en-US"/>
              <a:t>A Model for Human-AI Collaboration</a:t>
            </a:r>
          </a:p>
        </p:txBody>
      </p:sp>
      <p:sp>
        <p:nvSpPr>
          <p:cNvPr id="6" name="Rounded Rectangle 5">
            <a:extLst>
              <a:ext uri="{FF2B5EF4-FFF2-40B4-BE49-F238E27FC236}">
                <a16:creationId xmlns:a16="http://schemas.microsoft.com/office/drawing/2014/main" id="{92D9EF3D-D16F-22A4-3B89-703B3CC6F2FE}"/>
              </a:ext>
            </a:extLst>
          </p:cNvPr>
          <p:cNvSpPr/>
          <p:nvPr/>
        </p:nvSpPr>
        <p:spPr>
          <a:xfrm>
            <a:off x="504324" y="3705568"/>
            <a:ext cx="1903125" cy="60093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transcript of all patient notes</a:t>
            </a:r>
          </a:p>
        </p:txBody>
      </p:sp>
      <p:pic>
        <p:nvPicPr>
          <p:cNvPr id="11" name="Picture 10">
            <a:extLst>
              <a:ext uri="{FF2B5EF4-FFF2-40B4-BE49-F238E27FC236}">
                <a16:creationId xmlns:a16="http://schemas.microsoft.com/office/drawing/2014/main" id="{5993806B-EF77-2C9A-CDF8-8ADB5DB21B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7749" y="2754819"/>
            <a:ext cx="765464" cy="1148196"/>
          </a:xfrm>
          <a:prstGeom prst="rect">
            <a:avLst/>
          </a:prstGeom>
        </p:spPr>
      </p:pic>
      <p:pic>
        <p:nvPicPr>
          <p:cNvPr id="13" name="Picture 12">
            <a:extLst>
              <a:ext uri="{FF2B5EF4-FFF2-40B4-BE49-F238E27FC236}">
                <a16:creationId xmlns:a16="http://schemas.microsoft.com/office/drawing/2014/main" id="{42C78DB1-43C5-724B-35C4-3BB5C34254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6244" y="4027056"/>
            <a:ext cx="941006" cy="950911"/>
          </a:xfrm>
          <a:prstGeom prst="rect">
            <a:avLst/>
          </a:prstGeom>
        </p:spPr>
      </p:pic>
      <p:pic>
        <p:nvPicPr>
          <p:cNvPr id="14" name="Picture 13">
            <a:extLst>
              <a:ext uri="{FF2B5EF4-FFF2-40B4-BE49-F238E27FC236}">
                <a16:creationId xmlns:a16="http://schemas.microsoft.com/office/drawing/2014/main" id="{BFF48016-8C0C-A3F7-C6DD-C11378C42AC0}"/>
              </a:ext>
            </a:extLst>
          </p:cNvPr>
          <p:cNvPicPr>
            <a:picLocks noChangeAspect="1"/>
          </p:cNvPicPr>
          <p:nvPr/>
        </p:nvPicPr>
        <p:blipFill>
          <a:blip r:embed="rId5"/>
          <a:stretch>
            <a:fillRect/>
          </a:stretch>
        </p:blipFill>
        <p:spPr>
          <a:xfrm>
            <a:off x="2741325" y="4216401"/>
            <a:ext cx="761566" cy="761566"/>
          </a:xfrm>
          <a:prstGeom prst="rect">
            <a:avLst/>
          </a:prstGeom>
        </p:spPr>
      </p:pic>
      <p:cxnSp>
        <p:nvCxnSpPr>
          <p:cNvPr id="18" name="Straight Arrow Connector 17">
            <a:extLst>
              <a:ext uri="{FF2B5EF4-FFF2-40B4-BE49-F238E27FC236}">
                <a16:creationId xmlns:a16="http://schemas.microsoft.com/office/drawing/2014/main" id="{9D48DA9A-8328-785C-8812-78A5A6BA413E}"/>
              </a:ext>
            </a:extLst>
          </p:cNvPr>
          <p:cNvCxnSpPr>
            <a:cxnSpLocks/>
          </p:cNvCxnSpPr>
          <p:nvPr/>
        </p:nvCxnSpPr>
        <p:spPr>
          <a:xfrm flipH="1">
            <a:off x="3734625" y="3740727"/>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DCCF068-5EC4-DD71-BA93-510D97766917}"/>
              </a:ext>
            </a:extLst>
          </p:cNvPr>
          <p:cNvCxnSpPr>
            <a:cxnSpLocks/>
          </p:cNvCxnSpPr>
          <p:nvPr/>
        </p:nvCxnSpPr>
        <p:spPr>
          <a:xfrm>
            <a:off x="6164947" y="3740726"/>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4" name="Rounded Rectangle 23">
            <a:extLst>
              <a:ext uri="{FF2B5EF4-FFF2-40B4-BE49-F238E27FC236}">
                <a16:creationId xmlns:a16="http://schemas.microsoft.com/office/drawing/2014/main" id="{EB1D0613-365D-F3A2-B740-85BBEDA22DE9}"/>
              </a:ext>
            </a:extLst>
          </p:cNvPr>
          <p:cNvSpPr/>
          <p:nvPr/>
        </p:nvSpPr>
        <p:spPr>
          <a:xfrm>
            <a:off x="5167749" y="5717309"/>
            <a:ext cx="1085269" cy="47105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Yes/no</a:t>
            </a:r>
          </a:p>
        </p:txBody>
      </p:sp>
      <p:cxnSp>
        <p:nvCxnSpPr>
          <p:cNvPr id="25" name="Straight Arrow Connector 24">
            <a:extLst>
              <a:ext uri="{FF2B5EF4-FFF2-40B4-BE49-F238E27FC236}">
                <a16:creationId xmlns:a16="http://schemas.microsoft.com/office/drawing/2014/main" id="{3FAB99DB-EB39-EE56-BA90-610EC768C941}"/>
              </a:ext>
            </a:extLst>
          </p:cNvPr>
          <p:cNvCxnSpPr>
            <a:cxnSpLocks/>
          </p:cNvCxnSpPr>
          <p:nvPr/>
        </p:nvCxnSpPr>
        <p:spPr>
          <a:xfrm flipH="1">
            <a:off x="6467766" y="5130745"/>
            <a:ext cx="1355434" cy="70734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24E0231-FDAB-0742-AB9E-695D5D4BC93C}"/>
              </a:ext>
            </a:extLst>
          </p:cNvPr>
          <p:cNvCxnSpPr>
            <a:cxnSpLocks/>
          </p:cNvCxnSpPr>
          <p:nvPr/>
        </p:nvCxnSpPr>
        <p:spPr>
          <a:xfrm>
            <a:off x="3656776" y="5130745"/>
            <a:ext cx="1296225" cy="70734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7CC333F9-7B6A-81DA-0B30-8B37B381791F}"/>
              </a:ext>
            </a:extLst>
          </p:cNvPr>
          <p:cNvSpPr txBox="1"/>
          <p:nvPr/>
        </p:nvSpPr>
        <p:spPr>
          <a:xfrm>
            <a:off x="5181271" y="3944089"/>
            <a:ext cx="771301" cy="323165"/>
          </a:xfrm>
          <a:prstGeom prst="rect">
            <a:avLst/>
          </a:prstGeom>
          <a:noFill/>
        </p:spPr>
        <p:txBody>
          <a:bodyPr wrap="none" rtlCol="0">
            <a:spAutoFit/>
          </a:bodyPr>
          <a:lstStyle/>
          <a:p>
            <a:r>
              <a:rPr lang="en-US" sz="1500">
                <a:solidFill>
                  <a:schemeClr val="tx2"/>
                </a:solidFill>
              </a:rPr>
              <a:t>patient</a:t>
            </a:r>
          </a:p>
        </p:txBody>
      </p:sp>
      <p:sp>
        <p:nvSpPr>
          <p:cNvPr id="28" name="TextBox 27">
            <a:extLst>
              <a:ext uri="{FF2B5EF4-FFF2-40B4-BE49-F238E27FC236}">
                <a16:creationId xmlns:a16="http://schemas.microsoft.com/office/drawing/2014/main" id="{A754AC1B-D909-EC85-E962-6500C3EE21CC}"/>
              </a:ext>
            </a:extLst>
          </p:cNvPr>
          <p:cNvSpPr txBox="1"/>
          <p:nvPr/>
        </p:nvSpPr>
        <p:spPr>
          <a:xfrm>
            <a:off x="2790837" y="4954713"/>
            <a:ext cx="712054" cy="323165"/>
          </a:xfrm>
          <a:prstGeom prst="rect">
            <a:avLst/>
          </a:prstGeom>
          <a:noFill/>
        </p:spPr>
        <p:txBody>
          <a:bodyPr wrap="none" rtlCol="0">
            <a:spAutoFit/>
          </a:bodyPr>
          <a:lstStyle/>
          <a:p>
            <a:r>
              <a:rPr lang="en-US" sz="1500">
                <a:solidFill>
                  <a:schemeClr val="tx2"/>
                </a:solidFill>
              </a:rPr>
              <a:t>model</a:t>
            </a:r>
          </a:p>
        </p:txBody>
      </p:sp>
      <p:sp>
        <p:nvSpPr>
          <p:cNvPr id="29" name="TextBox 28">
            <a:extLst>
              <a:ext uri="{FF2B5EF4-FFF2-40B4-BE49-F238E27FC236}">
                <a16:creationId xmlns:a16="http://schemas.microsoft.com/office/drawing/2014/main" id="{D63F241D-9F3E-BFA0-8B2D-8EBFB2766424}"/>
              </a:ext>
            </a:extLst>
          </p:cNvPr>
          <p:cNvSpPr txBox="1"/>
          <p:nvPr/>
        </p:nvSpPr>
        <p:spPr>
          <a:xfrm>
            <a:off x="8198375" y="5005728"/>
            <a:ext cx="730328" cy="323165"/>
          </a:xfrm>
          <a:prstGeom prst="rect">
            <a:avLst/>
          </a:prstGeom>
          <a:noFill/>
        </p:spPr>
        <p:txBody>
          <a:bodyPr wrap="none" rtlCol="0">
            <a:spAutoFit/>
          </a:bodyPr>
          <a:lstStyle/>
          <a:p>
            <a:r>
              <a:rPr lang="en-US" sz="1500">
                <a:solidFill>
                  <a:schemeClr val="tx2"/>
                </a:solidFill>
              </a:rPr>
              <a:t>doctor</a:t>
            </a:r>
          </a:p>
        </p:txBody>
      </p:sp>
      <p:sp>
        <p:nvSpPr>
          <p:cNvPr id="31" name="Rounded Rectangle 30">
            <a:extLst>
              <a:ext uri="{FF2B5EF4-FFF2-40B4-BE49-F238E27FC236}">
                <a16:creationId xmlns:a16="http://schemas.microsoft.com/office/drawing/2014/main" id="{A1EEFE5D-9207-3490-21F2-F97D7F01E19E}"/>
              </a:ext>
            </a:extLst>
          </p:cNvPr>
          <p:cNvSpPr/>
          <p:nvPr/>
        </p:nvSpPr>
        <p:spPr>
          <a:xfrm>
            <a:off x="478707" y="4404789"/>
            <a:ext cx="1903125" cy="60093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high-dimensional feature embedding</a:t>
            </a:r>
          </a:p>
        </p:txBody>
      </p:sp>
      <p:sp>
        <p:nvSpPr>
          <p:cNvPr id="33" name="Rounded Rectangle 32">
            <a:extLst>
              <a:ext uri="{FF2B5EF4-FFF2-40B4-BE49-F238E27FC236}">
                <a16:creationId xmlns:a16="http://schemas.microsoft.com/office/drawing/2014/main" id="{06980D97-B596-1035-296F-2A0F0D4127A9}"/>
              </a:ext>
            </a:extLst>
          </p:cNvPr>
          <p:cNvSpPr/>
          <p:nvPr/>
        </p:nvSpPr>
        <p:spPr>
          <a:xfrm>
            <a:off x="3656776" y="2878714"/>
            <a:ext cx="1349333" cy="47567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lab results</a:t>
            </a:r>
          </a:p>
        </p:txBody>
      </p:sp>
      <p:sp>
        <p:nvSpPr>
          <p:cNvPr id="34" name="Rounded Rectangle 33">
            <a:extLst>
              <a:ext uri="{FF2B5EF4-FFF2-40B4-BE49-F238E27FC236}">
                <a16:creationId xmlns:a16="http://schemas.microsoft.com/office/drawing/2014/main" id="{ACCB341F-FE0F-373A-97BB-63FB4F63A2D5}"/>
              </a:ext>
            </a:extLst>
          </p:cNvPr>
          <p:cNvSpPr/>
          <p:nvPr/>
        </p:nvSpPr>
        <p:spPr>
          <a:xfrm>
            <a:off x="6094853" y="2878714"/>
            <a:ext cx="1349333" cy="47567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medical history</a:t>
            </a:r>
          </a:p>
        </p:txBody>
      </p:sp>
      <p:sp>
        <p:nvSpPr>
          <p:cNvPr id="35" name="Rounded Rectangle 34">
            <a:extLst>
              <a:ext uri="{FF2B5EF4-FFF2-40B4-BE49-F238E27FC236}">
                <a16:creationId xmlns:a16="http://schemas.microsoft.com/office/drawing/2014/main" id="{DF9615C8-3894-C986-8B61-B3E45C2139DD}"/>
              </a:ext>
            </a:extLst>
          </p:cNvPr>
          <p:cNvSpPr/>
          <p:nvPr/>
        </p:nvSpPr>
        <p:spPr>
          <a:xfrm>
            <a:off x="9413406" y="3867834"/>
            <a:ext cx="1349333" cy="47567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intuition</a:t>
            </a:r>
          </a:p>
        </p:txBody>
      </p:sp>
      <p:sp>
        <p:nvSpPr>
          <p:cNvPr id="36" name="Rounded Rectangle 35">
            <a:extLst>
              <a:ext uri="{FF2B5EF4-FFF2-40B4-BE49-F238E27FC236}">
                <a16:creationId xmlns:a16="http://schemas.microsoft.com/office/drawing/2014/main" id="{7584218D-728A-759E-6952-9841DD2B124C}"/>
              </a:ext>
            </a:extLst>
          </p:cNvPr>
          <p:cNvSpPr/>
          <p:nvPr/>
        </p:nvSpPr>
        <p:spPr>
          <a:xfrm>
            <a:off x="9413405" y="4467421"/>
            <a:ext cx="1940395" cy="47567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physical interactions with patient</a:t>
            </a:r>
          </a:p>
        </p:txBody>
      </p:sp>
      <p:sp>
        <p:nvSpPr>
          <p:cNvPr id="38" name="Rounded Rectangle 37">
            <a:extLst>
              <a:ext uri="{FF2B5EF4-FFF2-40B4-BE49-F238E27FC236}">
                <a16:creationId xmlns:a16="http://schemas.microsoft.com/office/drawing/2014/main" id="{387215E5-F0EB-F7C1-BBCC-8204C7840EAC}"/>
              </a:ext>
            </a:extLst>
          </p:cNvPr>
          <p:cNvSpPr/>
          <p:nvPr/>
        </p:nvSpPr>
        <p:spPr>
          <a:xfrm>
            <a:off x="9413406" y="5067008"/>
            <a:ext cx="1940394" cy="47567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patient vibe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506C7E4-91BB-4DFE-36C4-D7A1C50A0C0C}"/>
                  </a:ext>
                </a:extLst>
              </p:cNvPr>
              <p:cNvSpPr txBox="1"/>
              <p:nvPr/>
            </p:nvSpPr>
            <p:spPr>
              <a:xfrm>
                <a:off x="3938391" y="3637095"/>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4" name="TextBox 3">
                <a:extLst>
                  <a:ext uri="{FF2B5EF4-FFF2-40B4-BE49-F238E27FC236}">
                    <a16:creationId xmlns:a16="http://schemas.microsoft.com/office/drawing/2014/main" id="{E506C7E4-91BB-4DFE-36C4-D7A1C50A0C0C}"/>
                  </a:ext>
                </a:extLst>
              </p:cNvPr>
              <p:cNvSpPr txBox="1">
                <a:spLocks noRot="1" noChangeAspect="1" noMove="1" noResize="1" noEditPoints="1" noAdjustHandles="1" noChangeArrowheads="1" noChangeShapeType="1" noTextEdit="1"/>
              </p:cNvSpPr>
              <p:nvPr/>
            </p:nvSpPr>
            <p:spPr>
              <a:xfrm>
                <a:off x="3938391" y="3637095"/>
                <a:ext cx="493212" cy="8309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7C7CE37-81A9-B3DA-9CDB-402662648575}"/>
                  </a:ext>
                </a:extLst>
              </p:cNvPr>
              <p:cNvSpPr txBox="1"/>
              <p:nvPr/>
            </p:nvSpPr>
            <p:spPr>
              <a:xfrm>
                <a:off x="6703706" y="3563065"/>
                <a:ext cx="450636"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a:p>
            </p:txBody>
          </p:sp>
        </mc:Choice>
        <mc:Fallback xmlns="">
          <p:sp>
            <p:nvSpPr>
              <p:cNvPr id="5" name="TextBox 4">
                <a:extLst>
                  <a:ext uri="{FF2B5EF4-FFF2-40B4-BE49-F238E27FC236}">
                    <a16:creationId xmlns:a16="http://schemas.microsoft.com/office/drawing/2014/main" id="{B7C7CE37-81A9-B3DA-9CDB-402662648575}"/>
                  </a:ext>
                </a:extLst>
              </p:cNvPr>
              <p:cNvSpPr txBox="1">
                <a:spLocks noRot="1" noChangeAspect="1" noMove="1" noResize="1" noEditPoints="1" noAdjustHandles="1" noChangeArrowheads="1" noChangeShapeType="1" noTextEdit="1"/>
              </p:cNvSpPr>
              <p:nvPr/>
            </p:nvSpPr>
            <p:spPr>
              <a:xfrm>
                <a:off x="6703706" y="3563065"/>
                <a:ext cx="450636" cy="8309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D63208B-ECAE-B869-B539-911584DF7BC1}"/>
                  </a:ext>
                </a:extLst>
              </p:cNvPr>
              <p:cNvSpPr txBox="1"/>
              <p:nvPr/>
            </p:nvSpPr>
            <p:spPr>
              <a:xfrm>
                <a:off x="1065526" y="3050204"/>
                <a:ext cx="829586" cy="800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𝒳</m:t>
                          </m:r>
                        </m:e>
                        <m:sub>
                          <m:r>
                            <a:rPr lang="en-US" sz="2600" b="0" i="1" smtClean="0">
                              <a:latin typeface="Cambria Math" panose="02040503050406030204" pitchFamily="18" charset="0"/>
                            </a:rPr>
                            <m:t>𝑚</m:t>
                          </m:r>
                        </m:sub>
                      </m:sSub>
                    </m:oMath>
                  </m:oMathPara>
                </a14:m>
                <a:endParaRPr lang="en-US" sz="2600" b="0" dirty="0"/>
              </a:p>
              <a:p>
                <a:endParaRPr lang="en-US" sz="2600" dirty="0"/>
              </a:p>
            </p:txBody>
          </p:sp>
        </mc:Choice>
        <mc:Fallback xmlns="">
          <p:sp>
            <p:nvSpPr>
              <p:cNvPr id="7" name="TextBox 6">
                <a:extLst>
                  <a:ext uri="{FF2B5EF4-FFF2-40B4-BE49-F238E27FC236}">
                    <a16:creationId xmlns:a16="http://schemas.microsoft.com/office/drawing/2014/main" id="{FD63208B-ECAE-B869-B539-911584DF7BC1}"/>
                  </a:ext>
                </a:extLst>
              </p:cNvPr>
              <p:cNvSpPr txBox="1">
                <a:spLocks noRot="1" noChangeAspect="1" noMove="1" noResize="1" noEditPoints="1" noAdjustHandles="1" noChangeArrowheads="1" noChangeShapeType="1" noTextEdit="1"/>
              </p:cNvSpPr>
              <p:nvPr/>
            </p:nvSpPr>
            <p:spPr>
              <a:xfrm>
                <a:off x="1065526" y="3050204"/>
                <a:ext cx="829586" cy="80021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04A82A5-A7F5-3C34-DB3C-8BE9B6AF0429}"/>
                  </a:ext>
                </a:extLst>
              </p:cNvPr>
              <p:cNvSpPr txBox="1"/>
              <p:nvPr/>
            </p:nvSpPr>
            <p:spPr>
              <a:xfrm>
                <a:off x="9426445" y="3148675"/>
                <a:ext cx="762453" cy="800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𝒳</m:t>
                          </m:r>
                        </m:e>
                        <m:sub>
                          <m:r>
                            <a:rPr lang="en-US" sz="2600" b="0" i="1" smtClean="0">
                              <a:latin typeface="Cambria Math" panose="02040503050406030204" pitchFamily="18" charset="0"/>
                            </a:rPr>
                            <m:t>h</m:t>
                          </m:r>
                        </m:sub>
                      </m:sSub>
                    </m:oMath>
                  </m:oMathPara>
                </a14:m>
                <a:endParaRPr lang="en-US" sz="2600" b="0" dirty="0"/>
              </a:p>
              <a:p>
                <a:endParaRPr lang="en-US" sz="2600" dirty="0"/>
              </a:p>
            </p:txBody>
          </p:sp>
        </mc:Choice>
        <mc:Fallback xmlns="">
          <p:sp>
            <p:nvSpPr>
              <p:cNvPr id="8" name="TextBox 7">
                <a:extLst>
                  <a:ext uri="{FF2B5EF4-FFF2-40B4-BE49-F238E27FC236}">
                    <a16:creationId xmlns:a16="http://schemas.microsoft.com/office/drawing/2014/main" id="{404A82A5-A7F5-3C34-DB3C-8BE9B6AF0429}"/>
                  </a:ext>
                </a:extLst>
              </p:cNvPr>
              <p:cNvSpPr txBox="1">
                <a:spLocks noRot="1" noChangeAspect="1" noMove="1" noResize="1" noEditPoints="1" noAdjustHandles="1" noChangeArrowheads="1" noChangeShapeType="1" noTextEdit="1"/>
              </p:cNvSpPr>
              <p:nvPr/>
            </p:nvSpPr>
            <p:spPr>
              <a:xfrm>
                <a:off x="9426445" y="3148675"/>
                <a:ext cx="762453" cy="800219"/>
              </a:xfrm>
              <a:prstGeom prst="rect">
                <a:avLst/>
              </a:prstGeom>
              <a:blipFill>
                <a:blip r:embed="rId9"/>
                <a:stretch>
                  <a:fillRect/>
                </a:stretch>
              </a:blipFill>
            </p:spPr>
            <p:txBody>
              <a:bodyPr/>
              <a:lstStyle/>
              <a:p>
                <a:r>
                  <a:rPr lang="en-US">
                    <a:noFill/>
                  </a:rPr>
                  <a:t> </a:t>
                </a:r>
              </a:p>
            </p:txBody>
          </p:sp>
        </mc:Fallback>
      </mc:AlternateContent>
      <p:sp>
        <p:nvSpPr>
          <p:cNvPr id="9" name="Rounded Rectangle 8">
            <a:extLst>
              <a:ext uri="{FF2B5EF4-FFF2-40B4-BE49-F238E27FC236}">
                <a16:creationId xmlns:a16="http://schemas.microsoft.com/office/drawing/2014/main" id="{E006123E-E4F1-3809-163A-5A79E73A5215}"/>
              </a:ext>
            </a:extLst>
          </p:cNvPr>
          <p:cNvSpPr/>
          <p:nvPr/>
        </p:nvSpPr>
        <p:spPr>
          <a:xfrm>
            <a:off x="838200" y="1579418"/>
            <a:ext cx="10726882" cy="8104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Here, the patient’s features are </a:t>
            </a:r>
            <a:r>
              <a:rPr lang="en-US" b="1" dirty="0">
                <a:solidFill>
                  <a:schemeClr val="accent5"/>
                </a:solidFill>
              </a:rPr>
              <a:t>distributed</a:t>
            </a:r>
            <a:r>
              <a:rPr lang="en-US" dirty="0">
                <a:solidFill>
                  <a:schemeClr val="tx1"/>
                </a:solidFill>
              </a:rPr>
              <a:t> between the human and model.</a:t>
            </a:r>
          </a:p>
        </p:txBody>
      </p:sp>
    </p:spTree>
    <p:extLst>
      <p:ext uri="{BB962C8B-B14F-4D97-AF65-F5344CB8AC3E}">
        <p14:creationId xmlns:p14="http://schemas.microsoft.com/office/powerpoint/2010/main" val="33266785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D049B-4D6E-FC4B-75C8-F03F6CB96F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5D804-CABF-AF4C-FB39-2E892BD72BFD}"/>
              </a:ext>
            </a:extLst>
          </p:cNvPr>
          <p:cNvSpPr>
            <a:spLocks noGrp="1"/>
          </p:cNvSpPr>
          <p:nvPr>
            <p:ph type="title"/>
          </p:nvPr>
        </p:nvSpPr>
        <p:spPr/>
        <p:txBody>
          <a:bodyPr/>
          <a:lstStyle/>
          <a:p>
            <a:r>
              <a:rPr lang="en-US"/>
              <a:t>A Model for Human-AI Collaboration</a:t>
            </a:r>
          </a:p>
        </p:txBody>
      </p:sp>
      <p:sp>
        <p:nvSpPr>
          <p:cNvPr id="3" name="Rounded Rectangle 2">
            <a:extLst>
              <a:ext uri="{FF2B5EF4-FFF2-40B4-BE49-F238E27FC236}">
                <a16:creationId xmlns:a16="http://schemas.microsoft.com/office/drawing/2014/main" id="{086E9917-8745-C4BA-39CF-EFBB110E222F}"/>
              </a:ext>
            </a:extLst>
          </p:cNvPr>
          <p:cNvSpPr/>
          <p:nvPr/>
        </p:nvSpPr>
        <p:spPr>
          <a:xfrm>
            <a:off x="838200" y="1579418"/>
            <a:ext cx="10726882" cy="8104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In a perfect world, the doctor and model could access all the features. </a:t>
            </a:r>
          </a:p>
        </p:txBody>
      </p:sp>
      <p:pic>
        <p:nvPicPr>
          <p:cNvPr id="11" name="Picture 10">
            <a:extLst>
              <a:ext uri="{FF2B5EF4-FFF2-40B4-BE49-F238E27FC236}">
                <a16:creationId xmlns:a16="http://schemas.microsoft.com/office/drawing/2014/main" id="{C2F403DD-C836-CBD1-8565-E3987B6143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7749" y="2754819"/>
            <a:ext cx="765464" cy="1148196"/>
          </a:xfrm>
          <a:prstGeom prst="rect">
            <a:avLst/>
          </a:prstGeom>
        </p:spPr>
      </p:pic>
      <p:pic>
        <p:nvPicPr>
          <p:cNvPr id="13" name="Picture 12">
            <a:extLst>
              <a:ext uri="{FF2B5EF4-FFF2-40B4-BE49-F238E27FC236}">
                <a16:creationId xmlns:a16="http://schemas.microsoft.com/office/drawing/2014/main" id="{2F6B0A97-0FF1-B7CD-37FE-E356EA9F7F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6244" y="4027056"/>
            <a:ext cx="941006" cy="950911"/>
          </a:xfrm>
          <a:prstGeom prst="rect">
            <a:avLst/>
          </a:prstGeom>
        </p:spPr>
      </p:pic>
      <p:pic>
        <p:nvPicPr>
          <p:cNvPr id="14" name="Picture 13">
            <a:extLst>
              <a:ext uri="{FF2B5EF4-FFF2-40B4-BE49-F238E27FC236}">
                <a16:creationId xmlns:a16="http://schemas.microsoft.com/office/drawing/2014/main" id="{5569C3AA-80EA-505B-100B-CD83E47B3EF8}"/>
              </a:ext>
            </a:extLst>
          </p:cNvPr>
          <p:cNvPicPr>
            <a:picLocks noChangeAspect="1"/>
          </p:cNvPicPr>
          <p:nvPr/>
        </p:nvPicPr>
        <p:blipFill>
          <a:blip r:embed="rId5"/>
          <a:stretch>
            <a:fillRect/>
          </a:stretch>
        </p:blipFill>
        <p:spPr>
          <a:xfrm>
            <a:off x="2741325" y="4216401"/>
            <a:ext cx="761566" cy="761566"/>
          </a:xfrm>
          <a:prstGeom prst="rect">
            <a:avLst/>
          </a:prstGeom>
        </p:spPr>
      </p:pic>
      <p:cxnSp>
        <p:nvCxnSpPr>
          <p:cNvPr id="18" name="Straight Arrow Connector 17">
            <a:extLst>
              <a:ext uri="{FF2B5EF4-FFF2-40B4-BE49-F238E27FC236}">
                <a16:creationId xmlns:a16="http://schemas.microsoft.com/office/drawing/2014/main" id="{3891CD9E-FBF9-2243-186A-AFFC6756EBB6}"/>
              </a:ext>
            </a:extLst>
          </p:cNvPr>
          <p:cNvCxnSpPr>
            <a:cxnSpLocks/>
          </p:cNvCxnSpPr>
          <p:nvPr/>
        </p:nvCxnSpPr>
        <p:spPr>
          <a:xfrm flipH="1">
            <a:off x="3734625" y="3740727"/>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A303CAB-78D6-3F85-2E12-8B2701B2091A}"/>
              </a:ext>
            </a:extLst>
          </p:cNvPr>
          <p:cNvCxnSpPr>
            <a:cxnSpLocks/>
          </p:cNvCxnSpPr>
          <p:nvPr/>
        </p:nvCxnSpPr>
        <p:spPr>
          <a:xfrm>
            <a:off x="6164947" y="3740726"/>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95B6FA51-63C4-D641-A20A-954056E9FEDB}"/>
              </a:ext>
            </a:extLst>
          </p:cNvPr>
          <p:cNvCxnSpPr>
            <a:cxnSpLocks/>
          </p:cNvCxnSpPr>
          <p:nvPr/>
        </p:nvCxnSpPr>
        <p:spPr>
          <a:xfrm flipH="1">
            <a:off x="3767575" y="5451803"/>
            <a:ext cx="394248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1818EDE-AB01-4A9D-9353-50FB3FE6ADE9}"/>
              </a:ext>
            </a:extLst>
          </p:cNvPr>
          <p:cNvCxnSpPr>
            <a:cxnSpLocks/>
          </p:cNvCxnSpPr>
          <p:nvPr/>
        </p:nvCxnSpPr>
        <p:spPr>
          <a:xfrm>
            <a:off x="3734625" y="5039945"/>
            <a:ext cx="397543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96619A8B-28D6-9F45-DFD5-B87EEE50826B}"/>
              </a:ext>
            </a:extLst>
          </p:cNvPr>
          <p:cNvSpPr txBox="1"/>
          <p:nvPr/>
        </p:nvSpPr>
        <p:spPr>
          <a:xfrm>
            <a:off x="5181271" y="3944089"/>
            <a:ext cx="771301" cy="323165"/>
          </a:xfrm>
          <a:prstGeom prst="rect">
            <a:avLst/>
          </a:prstGeom>
          <a:noFill/>
        </p:spPr>
        <p:txBody>
          <a:bodyPr wrap="none" rtlCol="0">
            <a:spAutoFit/>
          </a:bodyPr>
          <a:lstStyle/>
          <a:p>
            <a:r>
              <a:rPr lang="en-US" sz="1500">
                <a:solidFill>
                  <a:schemeClr val="tx2"/>
                </a:solidFill>
              </a:rPr>
              <a:t>patient</a:t>
            </a:r>
          </a:p>
        </p:txBody>
      </p:sp>
      <p:sp>
        <p:nvSpPr>
          <p:cNvPr id="28" name="TextBox 27">
            <a:extLst>
              <a:ext uri="{FF2B5EF4-FFF2-40B4-BE49-F238E27FC236}">
                <a16:creationId xmlns:a16="http://schemas.microsoft.com/office/drawing/2014/main" id="{98838201-6E18-ACF7-B0A0-FFB2C591E7AE}"/>
              </a:ext>
            </a:extLst>
          </p:cNvPr>
          <p:cNvSpPr txBox="1"/>
          <p:nvPr/>
        </p:nvSpPr>
        <p:spPr>
          <a:xfrm>
            <a:off x="2790837" y="4954713"/>
            <a:ext cx="712054" cy="323165"/>
          </a:xfrm>
          <a:prstGeom prst="rect">
            <a:avLst/>
          </a:prstGeom>
          <a:noFill/>
        </p:spPr>
        <p:txBody>
          <a:bodyPr wrap="none" rtlCol="0">
            <a:spAutoFit/>
          </a:bodyPr>
          <a:lstStyle/>
          <a:p>
            <a:r>
              <a:rPr lang="en-US" sz="1500">
                <a:solidFill>
                  <a:schemeClr val="tx2"/>
                </a:solidFill>
              </a:rPr>
              <a:t>model</a:t>
            </a:r>
          </a:p>
        </p:txBody>
      </p:sp>
      <p:sp>
        <p:nvSpPr>
          <p:cNvPr id="29" name="TextBox 28">
            <a:extLst>
              <a:ext uri="{FF2B5EF4-FFF2-40B4-BE49-F238E27FC236}">
                <a16:creationId xmlns:a16="http://schemas.microsoft.com/office/drawing/2014/main" id="{1AFA38BB-D4AB-F910-CC68-4E6902110ECA}"/>
              </a:ext>
            </a:extLst>
          </p:cNvPr>
          <p:cNvSpPr txBox="1"/>
          <p:nvPr/>
        </p:nvSpPr>
        <p:spPr>
          <a:xfrm>
            <a:off x="8198375" y="5005728"/>
            <a:ext cx="730328" cy="323165"/>
          </a:xfrm>
          <a:prstGeom prst="rect">
            <a:avLst/>
          </a:prstGeom>
          <a:noFill/>
        </p:spPr>
        <p:txBody>
          <a:bodyPr wrap="none" rtlCol="0">
            <a:spAutoFit/>
          </a:bodyPr>
          <a:lstStyle/>
          <a:p>
            <a:r>
              <a:rPr lang="en-US" sz="1500">
                <a:solidFill>
                  <a:schemeClr val="tx2"/>
                </a:solidFill>
              </a:rPr>
              <a:t>doctor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FD60090-50D5-DDDD-6D7A-6209B96067BB}"/>
                  </a:ext>
                </a:extLst>
              </p:cNvPr>
              <p:cNvSpPr txBox="1"/>
              <p:nvPr/>
            </p:nvSpPr>
            <p:spPr>
              <a:xfrm>
                <a:off x="5357421" y="4700796"/>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9" name="TextBox 8">
                <a:extLst>
                  <a:ext uri="{FF2B5EF4-FFF2-40B4-BE49-F238E27FC236}">
                    <a16:creationId xmlns:a16="http://schemas.microsoft.com/office/drawing/2014/main" id="{FFD60090-50D5-DDDD-6D7A-6209B96067BB}"/>
                  </a:ext>
                </a:extLst>
              </p:cNvPr>
              <p:cNvSpPr txBox="1">
                <a:spLocks noRot="1" noChangeAspect="1" noMove="1" noResize="1" noEditPoints="1" noAdjustHandles="1" noChangeArrowheads="1" noChangeShapeType="1" noTextEdit="1"/>
              </p:cNvSpPr>
              <p:nvPr/>
            </p:nvSpPr>
            <p:spPr>
              <a:xfrm>
                <a:off x="5357421" y="4700796"/>
                <a:ext cx="493212" cy="8309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B31B3C1-D02E-A02F-8BC9-7B7B5267BCEA}"/>
                  </a:ext>
                </a:extLst>
              </p:cNvPr>
              <p:cNvSpPr txBox="1"/>
              <p:nvPr/>
            </p:nvSpPr>
            <p:spPr>
              <a:xfrm>
                <a:off x="5357421" y="5134338"/>
                <a:ext cx="450636"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b="0"/>
              </a:p>
              <a:p>
                <a:endParaRPr lang="en-US"/>
              </a:p>
            </p:txBody>
          </p:sp>
        </mc:Choice>
        <mc:Fallback xmlns="">
          <p:sp>
            <p:nvSpPr>
              <p:cNvPr id="10" name="TextBox 9">
                <a:extLst>
                  <a:ext uri="{FF2B5EF4-FFF2-40B4-BE49-F238E27FC236}">
                    <a16:creationId xmlns:a16="http://schemas.microsoft.com/office/drawing/2014/main" id="{FB31B3C1-D02E-A02F-8BC9-7B7B5267BCEA}"/>
                  </a:ext>
                </a:extLst>
              </p:cNvPr>
              <p:cNvSpPr txBox="1">
                <a:spLocks noRot="1" noChangeAspect="1" noMove="1" noResize="1" noEditPoints="1" noAdjustHandles="1" noChangeArrowheads="1" noChangeShapeType="1" noTextEdit="1"/>
              </p:cNvSpPr>
              <p:nvPr/>
            </p:nvSpPr>
            <p:spPr>
              <a:xfrm>
                <a:off x="5357421" y="5134338"/>
                <a:ext cx="450636" cy="1107996"/>
              </a:xfrm>
              <a:prstGeom prst="rect">
                <a:avLst/>
              </a:prstGeom>
              <a:blipFill>
                <a:blip r:embed="rId7"/>
                <a:stretch>
                  <a:fillRect/>
                </a:stretch>
              </a:blipFill>
            </p:spPr>
            <p:txBody>
              <a:bodyPr/>
              <a:lstStyle/>
              <a:p>
                <a:r>
                  <a:rPr lang="en-US">
                    <a:noFill/>
                  </a:rPr>
                  <a:t> </a:t>
                </a:r>
              </a:p>
            </p:txBody>
          </p:sp>
        </mc:Fallback>
      </mc:AlternateContent>
      <p:sp>
        <p:nvSpPr>
          <p:cNvPr id="12" name="Rounded Rectangle 11">
            <a:extLst>
              <a:ext uri="{FF2B5EF4-FFF2-40B4-BE49-F238E27FC236}">
                <a16:creationId xmlns:a16="http://schemas.microsoft.com/office/drawing/2014/main" id="{2400923B-25C9-4E7D-7A3A-E810AEB2C551}"/>
              </a:ext>
            </a:extLst>
          </p:cNvPr>
          <p:cNvSpPr/>
          <p:nvPr/>
        </p:nvSpPr>
        <p:spPr>
          <a:xfrm>
            <a:off x="2637437" y="6050569"/>
            <a:ext cx="1085269" cy="47105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Yes/no</a:t>
            </a:r>
          </a:p>
        </p:txBody>
      </p:sp>
      <p:sp>
        <p:nvSpPr>
          <p:cNvPr id="15" name="Rounded Rectangle 14">
            <a:extLst>
              <a:ext uri="{FF2B5EF4-FFF2-40B4-BE49-F238E27FC236}">
                <a16:creationId xmlns:a16="http://schemas.microsoft.com/office/drawing/2014/main" id="{CA4CB610-0AC6-4D66-2329-E12ACE231208}"/>
              </a:ext>
            </a:extLst>
          </p:cNvPr>
          <p:cNvSpPr/>
          <p:nvPr/>
        </p:nvSpPr>
        <p:spPr>
          <a:xfrm>
            <a:off x="8054112" y="6050569"/>
            <a:ext cx="1085269" cy="47105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Yes/no</a:t>
            </a:r>
          </a:p>
        </p:txBody>
      </p:sp>
      <p:cxnSp>
        <p:nvCxnSpPr>
          <p:cNvPr id="16" name="Straight Arrow Connector 15">
            <a:extLst>
              <a:ext uri="{FF2B5EF4-FFF2-40B4-BE49-F238E27FC236}">
                <a16:creationId xmlns:a16="http://schemas.microsoft.com/office/drawing/2014/main" id="{400E0DC1-5299-B13B-5737-B755E874F80F}"/>
              </a:ext>
            </a:extLst>
          </p:cNvPr>
          <p:cNvCxnSpPr>
            <a:cxnSpLocks/>
          </p:cNvCxnSpPr>
          <p:nvPr/>
        </p:nvCxnSpPr>
        <p:spPr>
          <a:xfrm>
            <a:off x="3146864" y="5407817"/>
            <a:ext cx="0" cy="5150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A63EDA69-F11C-5B5E-790B-617413B518E1}"/>
              </a:ext>
            </a:extLst>
          </p:cNvPr>
          <p:cNvCxnSpPr>
            <a:cxnSpLocks/>
          </p:cNvCxnSpPr>
          <p:nvPr/>
        </p:nvCxnSpPr>
        <p:spPr>
          <a:xfrm>
            <a:off x="8563539" y="5429644"/>
            <a:ext cx="0" cy="5150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640F382-A13D-BF50-DF4E-6B1F63FCD8F7}"/>
                  </a:ext>
                </a:extLst>
              </p:cNvPr>
              <p:cNvSpPr txBox="1"/>
              <p:nvPr/>
            </p:nvSpPr>
            <p:spPr>
              <a:xfrm>
                <a:off x="3938391" y="3637095"/>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30" name="TextBox 29">
                <a:extLst>
                  <a:ext uri="{FF2B5EF4-FFF2-40B4-BE49-F238E27FC236}">
                    <a16:creationId xmlns:a16="http://schemas.microsoft.com/office/drawing/2014/main" id="{3640F382-A13D-BF50-DF4E-6B1F63FCD8F7}"/>
                  </a:ext>
                </a:extLst>
              </p:cNvPr>
              <p:cNvSpPr txBox="1">
                <a:spLocks noRot="1" noChangeAspect="1" noMove="1" noResize="1" noEditPoints="1" noAdjustHandles="1" noChangeArrowheads="1" noChangeShapeType="1" noTextEdit="1"/>
              </p:cNvSpPr>
              <p:nvPr/>
            </p:nvSpPr>
            <p:spPr>
              <a:xfrm>
                <a:off x="3938391" y="3637095"/>
                <a:ext cx="493212" cy="8309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E988A46-F400-39E8-D318-7371349873AE}"/>
                  </a:ext>
                </a:extLst>
              </p:cNvPr>
              <p:cNvSpPr txBox="1"/>
              <p:nvPr/>
            </p:nvSpPr>
            <p:spPr>
              <a:xfrm>
                <a:off x="6703706" y="3563065"/>
                <a:ext cx="450636"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a:p>
            </p:txBody>
          </p:sp>
        </mc:Choice>
        <mc:Fallback xmlns="">
          <p:sp>
            <p:nvSpPr>
              <p:cNvPr id="31" name="TextBox 30">
                <a:extLst>
                  <a:ext uri="{FF2B5EF4-FFF2-40B4-BE49-F238E27FC236}">
                    <a16:creationId xmlns:a16="http://schemas.microsoft.com/office/drawing/2014/main" id="{CE988A46-F400-39E8-D318-7371349873AE}"/>
                  </a:ext>
                </a:extLst>
              </p:cNvPr>
              <p:cNvSpPr txBox="1">
                <a:spLocks noRot="1" noChangeAspect="1" noMove="1" noResize="1" noEditPoints="1" noAdjustHandles="1" noChangeArrowheads="1" noChangeShapeType="1" noTextEdit="1"/>
              </p:cNvSpPr>
              <p:nvPr/>
            </p:nvSpPr>
            <p:spPr>
              <a:xfrm>
                <a:off x="6703706" y="3563065"/>
                <a:ext cx="450636" cy="83099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769003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2014A-3D72-F1AC-F88C-987AB2324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E3EE9D-7E42-63BE-25CA-4E8CC3BE8322}"/>
              </a:ext>
            </a:extLst>
          </p:cNvPr>
          <p:cNvSpPr>
            <a:spLocks noGrp="1"/>
          </p:cNvSpPr>
          <p:nvPr>
            <p:ph type="title"/>
          </p:nvPr>
        </p:nvSpPr>
        <p:spPr/>
        <p:txBody>
          <a:bodyPr/>
          <a:lstStyle/>
          <a:p>
            <a:r>
              <a:rPr lang="en-US"/>
              <a:t>A Model for Human-AI Collaboration</a:t>
            </a:r>
          </a:p>
        </p:txBody>
      </p:sp>
      <p:sp>
        <p:nvSpPr>
          <p:cNvPr id="3" name="Rounded Rectangle 2">
            <a:extLst>
              <a:ext uri="{FF2B5EF4-FFF2-40B4-BE49-F238E27FC236}">
                <a16:creationId xmlns:a16="http://schemas.microsoft.com/office/drawing/2014/main" id="{D6DF921A-6279-64F8-991E-52A7D889616A}"/>
              </a:ext>
            </a:extLst>
          </p:cNvPr>
          <p:cNvSpPr/>
          <p:nvPr/>
        </p:nvSpPr>
        <p:spPr>
          <a:xfrm>
            <a:off x="838200" y="1579418"/>
            <a:ext cx="10726882" cy="8104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In a perfect world, the doctor and model could access all the features. </a:t>
            </a:r>
            <a:r>
              <a:rPr lang="en-US" b="1">
                <a:solidFill>
                  <a:schemeClr val="accent5"/>
                </a:solidFill>
              </a:rPr>
              <a:t>This is too strong an assumption.</a:t>
            </a:r>
            <a:r>
              <a:rPr lang="en-US">
                <a:solidFill>
                  <a:schemeClr val="tx1"/>
                </a:solidFill>
              </a:rPr>
              <a:t> </a:t>
            </a:r>
          </a:p>
        </p:txBody>
      </p:sp>
      <p:grpSp>
        <p:nvGrpSpPr>
          <p:cNvPr id="10" name="Group 9">
            <a:extLst>
              <a:ext uri="{FF2B5EF4-FFF2-40B4-BE49-F238E27FC236}">
                <a16:creationId xmlns:a16="http://schemas.microsoft.com/office/drawing/2014/main" id="{C69D2675-B2F4-BB3A-02AB-5FA3178C77C5}"/>
              </a:ext>
            </a:extLst>
          </p:cNvPr>
          <p:cNvGrpSpPr/>
          <p:nvPr/>
        </p:nvGrpSpPr>
        <p:grpSpPr>
          <a:xfrm>
            <a:off x="353291" y="2754819"/>
            <a:ext cx="8713959" cy="2574074"/>
            <a:chOff x="353291" y="2754819"/>
            <a:chExt cx="8713959" cy="2574074"/>
          </a:xfrm>
        </p:grpSpPr>
        <p:grpSp>
          <p:nvGrpSpPr>
            <p:cNvPr id="6" name="Group 5">
              <a:extLst>
                <a:ext uri="{FF2B5EF4-FFF2-40B4-BE49-F238E27FC236}">
                  <a16:creationId xmlns:a16="http://schemas.microsoft.com/office/drawing/2014/main" id="{5B67147C-063D-D25E-C489-DD255B60B27A}"/>
                </a:ext>
              </a:extLst>
            </p:cNvPr>
            <p:cNvGrpSpPr/>
            <p:nvPr/>
          </p:nvGrpSpPr>
          <p:grpSpPr>
            <a:xfrm>
              <a:off x="2741325" y="2754819"/>
              <a:ext cx="6325925" cy="2574074"/>
              <a:chOff x="2741325" y="2754819"/>
              <a:chExt cx="6325925" cy="2574074"/>
            </a:xfrm>
          </p:grpSpPr>
          <p:grpSp>
            <p:nvGrpSpPr>
              <p:cNvPr id="4" name="Group 3">
                <a:extLst>
                  <a:ext uri="{FF2B5EF4-FFF2-40B4-BE49-F238E27FC236}">
                    <a16:creationId xmlns:a16="http://schemas.microsoft.com/office/drawing/2014/main" id="{FECD4AC4-61AB-1481-898D-067E3B045AB3}"/>
                  </a:ext>
                </a:extLst>
              </p:cNvPr>
              <p:cNvGrpSpPr/>
              <p:nvPr/>
            </p:nvGrpSpPr>
            <p:grpSpPr>
              <a:xfrm>
                <a:off x="2741325" y="2754819"/>
                <a:ext cx="6325925" cy="2574074"/>
                <a:chOff x="2741325" y="2754819"/>
                <a:chExt cx="6325925" cy="2574074"/>
              </a:xfrm>
            </p:grpSpPr>
            <p:pic>
              <p:nvPicPr>
                <p:cNvPr id="11" name="Picture 10">
                  <a:extLst>
                    <a:ext uri="{FF2B5EF4-FFF2-40B4-BE49-F238E27FC236}">
                      <a16:creationId xmlns:a16="http://schemas.microsoft.com/office/drawing/2014/main" id="{1C7A4C54-95E0-072A-7327-D6E51ACC2F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7749" y="2754819"/>
                  <a:ext cx="765464" cy="1148196"/>
                </a:xfrm>
                <a:prstGeom prst="rect">
                  <a:avLst/>
                </a:prstGeom>
              </p:spPr>
            </p:pic>
            <p:pic>
              <p:nvPicPr>
                <p:cNvPr id="13" name="Picture 12">
                  <a:extLst>
                    <a:ext uri="{FF2B5EF4-FFF2-40B4-BE49-F238E27FC236}">
                      <a16:creationId xmlns:a16="http://schemas.microsoft.com/office/drawing/2014/main" id="{65BA0B34-1BB0-746F-271D-1064703422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6244" y="4027056"/>
                  <a:ext cx="941006" cy="950911"/>
                </a:xfrm>
                <a:prstGeom prst="rect">
                  <a:avLst/>
                </a:prstGeom>
              </p:spPr>
            </p:pic>
            <p:pic>
              <p:nvPicPr>
                <p:cNvPr id="14" name="Picture 13">
                  <a:extLst>
                    <a:ext uri="{FF2B5EF4-FFF2-40B4-BE49-F238E27FC236}">
                      <a16:creationId xmlns:a16="http://schemas.microsoft.com/office/drawing/2014/main" id="{9FDD8628-BCF8-A7F2-E869-FAAF2C945A2B}"/>
                    </a:ext>
                  </a:extLst>
                </p:cNvPr>
                <p:cNvPicPr>
                  <a:picLocks noChangeAspect="1"/>
                </p:cNvPicPr>
                <p:nvPr/>
              </p:nvPicPr>
              <p:blipFill>
                <a:blip r:embed="rId5"/>
                <a:stretch>
                  <a:fillRect/>
                </a:stretch>
              </p:blipFill>
              <p:spPr>
                <a:xfrm>
                  <a:off x="2741325" y="4216401"/>
                  <a:ext cx="761566" cy="761566"/>
                </a:xfrm>
                <a:prstGeom prst="rect">
                  <a:avLst/>
                </a:prstGeom>
              </p:spPr>
            </p:pic>
            <p:cxnSp>
              <p:nvCxnSpPr>
                <p:cNvPr id="18" name="Straight Arrow Connector 17">
                  <a:extLst>
                    <a:ext uri="{FF2B5EF4-FFF2-40B4-BE49-F238E27FC236}">
                      <a16:creationId xmlns:a16="http://schemas.microsoft.com/office/drawing/2014/main" id="{882DE075-D1E0-C29D-8A6D-ECECCF0F443A}"/>
                    </a:ext>
                  </a:extLst>
                </p:cNvPr>
                <p:cNvCxnSpPr>
                  <a:cxnSpLocks/>
                </p:cNvCxnSpPr>
                <p:nvPr/>
              </p:nvCxnSpPr>
              <p:spPr>
                <a:xfrm flipH="1">
                  <a:off x="3734625" y="3740727"/>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11DA774-F324-30E9-7C7F-66C69E1A787A}"/>
                    </a:ext>
                  </a:extLst>
                </p:cNvPr>
                <p:cNvCxnSpPr>
                  <a:cxnSpLocks/>
                </p:cNvCxnSpPr>
                <p:nvPr/>
              </p:nvCxnSpPr>
              <p:spPr>
                <a:xfrm>
                  <a:off x="6164947" y="3740726"/>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21CFD908-1B5C-0862-0382-46C302FD458A}"/>
                    </a:ext>
                  </a:extLst>
                </p:cNvPr>
                <p:cNvSpPr txBox="1"/>
                <p:nvPr/>
              </p:nvSpPr>
              <p:spPr>
                <a:xfrm>
                  <a:off x="5181271" y="3944089"/>
                  <a:ext cx="771301" cy="323165"/>
                </a:xfrm>
                <a:prstGeom prst="rect">
                  <a:avLst/>
                </a:prstGeom>
                <a:noFill/>
              </p:spPr>
              <p:txBody>
                <a:bodyPr wrap="none" rtlCol="0">
                  <a:spAutoFit/>
                </a:bodyPr>
                <a:lstStyle/>
                <a:p>
                  <a:r>
                    <a:rPr lang="en-US" sz="1500">
                      <a:solidFill>
                        <a:schemeClr val="tx2"/>
                      </a:solidFill>
                    </a:rPr>
                    <a:t>patient</a:t>
                  </a:r>
                </a:p>
              </p:txBody>
            </p:sp>
            <p:sp>
              <p:nvSpPr>
                <p:cNvPr id="28" name="TextBox 27">
                  <a:extLst>
                    <a:ext uri="{FF2B5EF4-FFF2-40B4-BE49-F238E27FC236}">
                      <a16:creationId xmlns:a16="http://schemas.microsoft.com/office/drawing/2014/main" id="{81897092-3FA8-45DE-69BB-CBCB20CFF884}"/>
                    </a:ext>
                  </a:extLst>
                </p:cNvPr>
                <p:cNvSpPr txBox="1"/>
                <p:nvPr/>
              </p:nvSpPr>
              <p:spPr>
                <a:xfrm>
                  <a:off x="2790837" y="4954713"/>
                  <a:ext cx="712054" cy="323165"/>
                </a:xfrm>
                <a:prstGeom prst="rect">
                  <a:avLst/>
                </a:prstGeom>
                <a:noFill/>
              </p:spPr>
              <p:txBody>
                <a:bodyPr wrap="none" rtlCol="0">
                  <a:spAutoFit/>
                </a:bodyPr>
                <a:lstStyle/>
                <a:p>
                  <a:r>
                    <a:rPr lang="en-US" sz="1500">
                      <a:solidFill>
                        <a:schemeClr val="tx2"/>
                      </a:solidFill>
                    </a:rPr>
                    <a:t>model</a:t>
                  </a:r>
                </a:p>
              </p:txBody>
            </p:sp>
            <p:sp>
              <p:nvSpPr>
                <p:cNvPr id="29" name="TextBox 28">
                  <a:extLst>
                    <a:ext uri="{FF2B5EF4-FFF2-40B4-BE49-F238E27FC236}">
                      <a16:creationId xmlns:a16="http://schemas.microsoft.com/office/drawing/2014/main" id="{DDA226A9-9F47-C4B8-4296-730F2FF45C35}"/>
                    </a:ext>
                  </a:extLst>
                </p:cNvPr>
                <p:cNvSpPr txBox="1"/>
                <p:nvPr/>
              </p:nvSpPr>
              <p:spPr>
                <a:xfrm>
                  <a:off x="8198375" y="5005728"/>
                  <a:ext cx="730328" cy="323165"/>
                </a:xfrm>
                <a:prstGeom prst="rect">
                  <a:avLst/>
                </a:prstGeom>
                <a:noFill/>
              </p:spPr>
              <p:txBody>
                <a:bodyPr wrap="none" rtlCol="0">
                  <a:spAutoFit/>
                </a:bodyPr>
                <a:lstStyle/>
                <a:p>
                  <a:r>
                    <a:rPr lang="en-US" sz="1500">
                      <a:solidFill>
                        <a:schemeClr val="tx2"/>
                      </a:solidFill>
                    </a:rPr>
                    <a:t>doctor</a:t>
                  </a:r>
                </a:p>
              </p:txBody>
            </p:sp>
            <p:sp>
              <p:nvSpPr>
                <p:cNvPr id="7" name="Rounded Rectangle 6">
                  <a:extLst>
                    <a:ext uri="{FF2B5EF4-FFF2-40B4-BE49-F238E27FC236}">
                      <a16:creationId xmlns:a16="http://schemas.microsoft.com/office/drawing/2014/main" id="{07B67FFC-83D0-1998-9043-FFAF69E69327}"/>
                    </a:ext>
                  </a:extLst>
                </p:cNvPr>
                <p:cNvSpPr/>
                <p:nvPr/>
              </p:nvSpPr>
              <p:spPr>
                <a:xfrm>
                  <a:off x="3982845" y="4599001"/>
                  <a:ext cx="3387436" cy="4067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high-dimensional feature embedding</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047ED29-DA72-B5F9-294B-137B8A35493C}"/>
                        </a:ext>
                      </a:extLst>
                    </p:cNvPr>
                    <p:cNvSpPr txBox="1"/>
                    <p:nvPr/>
                  </p:nvSpPr>
                  <p:spPr>
                    <a:xfrm>
                      <a:off x="3938391" y="3637095"/>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17" name="TextBox 16">
                      <a:extLst>
                        <a:ext uri="{FF2B5EF4-FFF2-40B4-BE49-F238E27FC236}">
                          <a16:creationId xmlns:a16="http://schemas.microsoft.com/office/drawing/2014/main" id="{B047ED29-DA72-B5F9-294B-137B8A35493C}"/>
                        </a:ext>
                      </a:extLst>
                    </p:cNvPr>
                    <p:cNvSpPr txBox="1">
                      <a:spLocks noRot="1" noChangeAspect="1" noMove="1" noResize="1" noEditPoints="1" noAdjustHandles="1" noChangeArrowheads="1" noChangeShapeType="1" noTextEdit="1"/>
                    </p:cNvSpPr>
                    <p:nvPr/>
                  </p:nvSpPr>
                  <p:spPr>
                    <a:xfrm>
                      <a:off x="3938391" y="3637095"/>
                      <a:ext cx="493212" cy="8309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56E58A8-266F-3A0C-1D3C-A571289A8084}"/>
                        </a:ext>
                      </a:extLst>
                    </p:cNvPr>
                    <p:cNvSpPr txBox="1"/>
                    <p:nvPr/>
                  </p:nvSpPr>
                  <p:spPr>
                    <a:xfrm>
                      <a:off x="6703706" y="3563065"/>
                      <a:ext cx="450636"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a:p>
                  </p:txBody>
                </p:sp>
              </mc:Choice>
              <mc:Fallback xmlns="">
                <p:sp>
                  <p:nvSpPr>
                    <p:cNvPr id="19" name="TextBox 18">
                      <a:extLst>
                        <a:ext uri="{FF2B5EF4-FFF2-40B4-BE49-F238E27FC236}">
                          <a16:creationId xmlns:a16="http://schemas.microsoft.com/office/drawing/2014/main" id="{C56E58A8-266F-3A0C-1D3C-A571289A8084}"/>
                        </a:ext>
                      </a:extLst>
                    </p:cNvPr>
                    <p:cNvSpPr txBox="1">
                      <a:spLocks noRot="1" noChangeAspect="1" noMove="1" noResize="1" noEditPoints="1" noAdjustHandles="1" noChangeArrowheads="1" noChangeShapeType="1" noTextEdit="1"/>
                    </p:cNvSpPr>
                    <p:nvPr/>
                  </p:nvSpPr>
                  <p:spPr>
                    <a:xfrm>
                      <a:off x="6703706" y="3563065"/>
                      <a:ext cx="450636" cy="830997"/>
                    </a:xfrm>
                    <a:prstGeom prst="rect">
                      <a:avLst/>
                    </a:prstGeom>
                    <a:blipFill>
                      <a:blip r:embed="rId7"/>
                      <a:stretch>
                        <a:fillRect/>
                      </a:stretch>
                    </a:blipFill>
                  </p:spPr>
                  <p:txBody>
                    <a:bodyPr/>
                    <a:lstStyle/>
                    <a:p>
                      <a:r>
                        <a:rPr lang="en-US">
                          <a:noFill/>
                        </a:rPr>
                        <a:t> </a:t>
                      </a:r>
                    </a:p>
                  </p:txBody>
                </p:sp>
              </mc:Fallback>
            </mc:AlternateContent>
          </p:grpSp>
          <p:cxnSp>
            <p:nvCxnSpPr>
              <p:cNvPr id="5" name="Straight Arrow Connector 4">
                <a:extLst>
                  <a:ext uri="{FF2B5EF4-FFF2-40B4-BE49-F238E27FC236}">
                    <a16:creationId xmlns:a16="http://schemas.microsoft.com/office/drawing/2014/main" id="{DBA97744-D07C-FD6A-240D-6D8B1CF122FC}"/>
                  </a:ext>
                </a:extLst>
              </p:cNvPr>
              <p:cNvCxnSpPr>
                <a:cxnSpLocks/>
              </p:cNvCxnSpPr>
              <p:nvPr/>
            </p:nvCxnSpPr>
            <p:spPr>
              <a:xfrm>
                <a:off x="3734625" y="5094111"/>
                <a:ext cx="3975430" cy="0"/>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9" name="Oval Callout 8">
                  <a:extLst>
                    <a:ext uri="{FF2B5EF4-FFF2-40B4-BE49-F238E27FC236}">
                      <a16:creationId xmlns:a16="http://schemas.microsoft.com/office/drawing/2014/main" id="{5B2D8153-25F1-5682-B5D4-19EAC560F5FA}"/>
                    </a:ext>
                  </a:extLst>
                </p:cNvPr>
                <p:cNvSpPr/>
                <p:nvPr/>
              </p:nvSpPr>
              <p:spPr>
                <a:xfrm>
                  <a:off x="353291" y="3428999"/>
                  <a:ext cx="2494110" cy="999361"/>
                </a:xfrm>
                <a:prstGeom prst="wedgeEllipseCallout">
                  <a:avLst>
                    <a:gd name="adj1" fmla="val 41347"/>
                    <a:gd name="adj2" fmla="val 50002"/>
                  </a:avLst>
                </a:prstGeom>
                <a:solidFill>
                  <a:srgbClr val="FEF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Here is a vector in </a:t>
                  </a:r>
                  <a14:m>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ℝ</m:t>
                          </m:r>
                        </m:e>
                        <m:sup>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10</m:t>
                              </m:r>
                            </m:e>
                            <m:sup>
                              <m:r>
                                <a:rPr lang="en-US" b="0" i="1" smtClean="0">
                                  <a:solidFill>
                                    <a:schemeClr val="tx1"/>
                                  </a:solidFill>
                                  <a:latin typeface="Cambria Math" panose="02040503050406030204" pitchFamily="18" charset="0"/>
                                </a:rPr>
                                <m:t>6</m:t>
                              </m:r>
                            </m:sup>
                          </m:sSup>
                        </m:sup>
                      </m:sSup>
                    </m:oMath>
                  </a14:m>
                  <a:r>
                    <a:rPr lang="en-US" b="0" dirty="0">
                      <a:solidFill>
                        <a:schemeClr val="tx1"/>
                      </a:solidFill>
                    </a:rPr>
                    <a:t>!</a:t>
                  </a:r>
                </a:p>
                <a:p>
                  <a:pPr algn="ctr"/>
                  <a:endParaRPr lang="en-US" dirty="0">
                    <a:solidFill>
                      <a:schemeClr val="tx1"/>
                    </a:solidFill>
                  </a:endParaRPr>
                </a:p>
              </p:txBody>
            </p:sp>
          </mc:Choice>
          <mc:Fallback xmlns="">
            <p:sp>
              <p:nvSpPr>
                <p:cNvPr id="9" name="Oval Callout 8">
                  <a:extLst>
                    <a:ext uri="{FF2B5EF4-FFF2-40B4-BE49-F238E27FC236}">
                      <a16:creationId xmlns:a16="http://schemas.microsoft.com/office/drawing/2014/main" id="{5B2D8153-25F1-5682-B5D4-19EAC560F5FA}"/>
                    </a:ext>
                  </a:extLst>
                </p:cNvPr>
                <p:cNvSpPr>
                  <a:spLocks noRot="1" noChangeAspect="1" noMove="1" noResize="1" noEditPoints="1" noAdjustHandles="1" noChangeArrowheads="1" noChangeShapeType="1" noTextEdit="1"/>
                </p:cNvSpPr>
                <p:nvPr/>
              </p:nvSpPr>
              <p:spPr>
                <a:xfrm>
                  <a:off x="353291" y="3428999"/>
                  <a:ext cx="2494110" cy="999361"/>
                </a:xfrm>
                <a:prstGeom prst="wedgeEllipseCallout">
                  <a:avLst>
                    <a:gd name="adj1" fmla="val 41347"/>
                    <a:gd name="adj2" fmla="val 50002"/>
                  </a:avLst>
                </a:prstGeom>
                <a:blipFill>
                  <a:blip r:embed="rId8"/>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292869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C22F2-A96A-4D2E-BC12-A7D31580C1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585F7A-4A0A-1CFF-11EC-4B1B23419B78}"/>
              </a:ext>
            </a:extLst>
          </p:cNvPr>
          <p:cNvSpPr>
            <a:spLocks noGrp="1"/>
          </p:cNvSpPr>
          <p:nvPr>
            <p:ph type="title"/>
          </p:nvPr>
        </p:nvSpPr>
        <p:spPr/>
        <p:txBody>
          <a:bodyPr/>
          <a:lstStyle/>
          <a:p>
            <a:r>
              <a:rPr lang="en-US"/>
              <a:t>A Model for Human-AI Collaboration</a:t>
            </a:r>
          </a:p>
        </p:txBody>
      </p:sp>
      <p:sp>
        <p:nvSpPr>
          <p:cNvPr id="3" name="Rounded Rectangle 2">
            <a:extLst>
              <a:ext uri="{FF2B5EF4-FFF2-40B4-BE49-F238E27FC236}">
                <a16:creationId xmlns:a16="http://schemas.microsoft.com/office/drawing/2014/main" id="{7932D5F6-BA99-6BAB-E6D9-74283A7F28ED}"/>
              </a:ext>
            </a:extLst>
          </p:cNvPr>
          <p:cNvSpPr/>
          <p:nvPr/>
        </p:nvSpPr>
        <p:spPr>
          <a:xfrm>
            <a:off x="838200" y="1579418"/>
            <a:ext cx="10726882" cy="8104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In a perfect world, the doctor and model could access all the features. </a:t>
            </a:r>
            <a:r>
              <a:rPr lang="en-US" b="1">
                <a:solidFill>
                  <a:schemeClr val="tx1"/>
                </a:solidFill>
              </a:rPr>
              <a:t>This is too strong an assumption.</a:t>
            </a:r>
            <a:endParaRPr lang="en-US">
              <a:solidFill>
                <a:schemeClr val="tx1"/>
              </a:solidFill>
            </a:endParaRPr>
          </a:p>
        </p:txBody>
      </p:sp>
      <p:pic>
        <p:nvPicPr>
          <p:cNvPr id="11" name="Picture 10">
            <a:extLst>
              <a:ext uri="{FF2B5EF4-FFF2-40B4-BE49-F238E27FC236}">
                <a16:creationId xmlns:a16="http://schemas.microsoft.com/office/drawing/2014/main" id="{00AC93B7-B98A-0A7D-5F80-31DAC50756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7749" y="2754819"/>
            <a:ext cx="765464" cy="1148196"/>
          </a:xfrm>
          <a:prstGeom prst="rect">
            <a:avLst/>
          </a:prstGeom>
        </p:spPr>
      </p:pic>
      <p:pic>
        <p:nvPicPr>
          <p:cNvPr id="13" name="Picture 12">
            <a:extLst>
              <a:ext uri="{FF2B5EF4-FFF2-40B4-BE49-F238E27FC236}">
                <a16:creationId xmlns:a16="http://schemas.microsoft.com/office/drawing/2014/main" id="{18AD033C-46A4-F348-6842-E5ED01D5CE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6244" y="4027056"/>
            <a:ext cx="941006" cy="950911"/>
          </a:xfrm>
          <a:prstGeom prst="rect">
            <a:avLst/>
          </a:prstGeom>
        </p:spPr>
      </p:pic>
      <p:pic>
        <p:nvPicPr>
          <p:cNvPr id="14" name="Picture 13">
            <a:extLst>
              <a:ext uri="{FF2B5EF4-FFF2-40B4-BE49-F238E27FC236}">
                <a16:creationId xmlns:a16="http://schemas.microsoft.com/office/drawing/2014/main" id="{E7A82C98-0DD6-2459-3854-3A481F552334}"/>
              </a:ext>
            </a:extLst>
          </p:cNvPr>
          <p:cNvPicPr>
            <a:picLocks noChangeAspect="1"/>
          </p:cNvPicPr>
          <p:nvPr/>
        </p:nvPicPr>
        <p:blipFill>
          <a:blip r:embed="rId5"/>
          <a:stretch>
            <a:fillRect/>
          </a:stretch>
        </p:blipFill>
        <p:spPr>
          <a:xfrm>
            <a:off x="2741325" y="4216401"/>
            <a:ext cx="761566" cy="761566"/>
          </a:xfrm>
          <a:prstGeom prst="rect">
            <a:avLst/>
          </a:prstGeom>
        </p:spPr>
      </p:pic>
      <p:cxnSp>
        <p:nvCxnSpPr>
          <p:cNvPr id="18" name="Straight Arrow Connector 17">
            <a:extLst>
              <a:ext uri="{FF2B5EF4-FFF2-40B4-BE49-F238E27FC236}">
                <a16:creationId xmlns:a16="http://schemas.microsoft.com/office/drawing/2014/main" id="{4B79E046-F9CE-A27C-1E06-952A783CCABD}"/>
              </a:ext>
            </a:extLst>
          </p:cNvPr>
          <p:cNvCxnSpPr>
            <a:cxnSpLocks/>
          </p:cNvCxnSpPr>
          <p:nvPr/>
        </p:nvCxnSpPr>
        <p:spPr>
          <a:xfrm flipH="1">
            <a:off x="3734625" y="3740727"/>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9933396-BD3E-F2CC-5054-AC3860EDA85D}"/>
              </a:ext>
            </a:extLst>
          </p:cNvPr>
          <p:cNvCxnSpPr>
            <a:cxnSpLocks/>
          </p:cNvCxnSpPr>
          <p:nvPr/>
        </p:nvCxnSpPr>
        <p:spPr>
          <a:xfrm>
            <a:off x="6164947" y="3740726"/>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189C4B5A-B0F0-1DD2-F770-14AD1C740589}"/>
              </a:ext>
            </a:extLst>
          </p:cNvPr>
          <p:cNvCxnSpPr>
            <a:cxnSpLocks/>
          </p:cNvCxnSpPr>
          <p:nvPr/>
        </p:nvCxnSpPr>
        <p:spPr>
          <a:xfrm>
            <a:off x="3734625" y="5094111"/>
            <a:ext cx="3975430" cy="0"/>
          </a:xfrm>
          <a:prstGeom prst="straightConnector1">
            <a:avLst/>
          </a:prstGeom>
          <a:ln w="5715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06D71D21-E84D-366A-8DAC-AB61492F896B}"/>
              </a:ext>
            </a:extLst>
          </p:cNvPr>
          <p:cNvSpPr txBox="1"/>
          <p:nvPr/>
        </p:nvSpPr>
        <p:spPr>
          <a:xfrm>
            <a:off x="5181271" y="3944089"/>
            <a:ext cx="771301" cy="323165"/>
          </a:xfrm>
          <a:prstGeom prst="rect">
            <a:avLst/>
          </a:prstGeom>
          <a:noFill/>
        </p:spPr>
        <p:txBody>
          <a:bodyPr wrap="none" rtlCol="0">
            <a:spAutoFit/>
          </a:bodyPr>
          <a:lstStyle/>
          <a:p>
            <a:r>
              <a:rPr lang="en-US" sz="1500">
                <a:solidFill>
                  <a:schemeClr val="tx2"/>
                </a:solidFill>
              </a:rPr>
              <a:t>patient</a:t>
            </a:r>
          </a:p>
        </p:txBody>
      </p:sp>
      <p:sp>
        <p:nvSpPr>
          <p:cNvPr id="28" name="TextBox 27">
            <a:extLst>
              <a:ext uri="{FF2B5EF4-FFF2-40B4-BE49-F238E27FC236}">
                <a16:creationId xmlns:a16="http://schemas.microsoft.com/office/drawing/2014/main" id="{F00E0C9A-9A39-73AB-AF3B-9CF7E77C833E}"/>
              </a:ext>
            </a:extLst>
          </p:cNvPr>
          <p:cNvSpPr txBox="1"/>
          <p:nvPr/>
        </p:nvSpPr>
        <p:spPr>
          <a:xfrm>
            <a:off x="2790837" y="4954713"/>
            <a:ext cx="712054" cy="323165"/>
          </a:xfrm>
          <a:prstGeom prst="rect">
            <a:avLst/>
          </a:prstGeom>
          <a:noFill/>
        </p:spPr>
        <p:txBody>
          <a:bodyPr wrap="none" rtlCol="0">
            <a:spAutoFit/>
          </a:bodyPr>
          <a:lstStyle/>
          <a:p>
            <a:r>
              <a:rPr lang="en-US" sz="1500">
                <a:solidFill>
                  <a:schemeClr val="tx2"/>
                </a:solidFill>
              </a:rPr>
              <a:t>model</a:t>
            </a:r>
          </a:p>
        </p:txBody>
      </p:sp>
      <p:sp>
        <p:nvSpPr>
          <p:cNvPr id="29" name="TextBox 28">
            <a:extLst>
              <a:ext uri="{FF2B5EF4-FFF2-40B4-BE49-F238E27FC236}">
                <a16:creationId xmlns:a16="http://schemas.microsoft.com/office/drawing/2014/main" id="{4A54662F-5995-B5B1-42B8-272F79F61992}"/>
              </a:ext>
            </a:extLst>
          </p:cNvPr>
          <p:cNvSpPr txBox="1"/>
          <p:nvPr/>
        </p:nvSpPr>
        <p:spPr>
          <a:xfrm>
            <a:off x="8198375" y="5005728"/>
            <a:ext cx="730328" cy="323165"/>
          </a:xfrm>
          <a:prstGeom prst="rect">
            <a:avLst/>
          </a:prstGeom>
          <a:noFill/>
        </p:spPr>
        <p:txBody>
          <a:bodyPr wrap="none" rtlCol="0">
            <a:spAutoFit/>
          </a:bodyPr>
          <a:lstStyle/>
          <a:p>
            <a:r>
              <a:rPr lang="en-US" sz="1500">
                <a:solidFill>
                  <a:schemeClr val="tx2"/>
                </a:solidFill>
              </a:rPr>
              <a:t>doctor</a:t>
            </a:r>
          </a:p>
        </p:txBody>
      </p:sp>
      <p:sp>
        <p:nvSpPr>
          <p:cNvPr id="7" name="Rounded Rectangle 6">
            <a:extLst>
              <a:ext uri="{FF2B5EF4-FFF2-40B4-BE49-F238E27FC236}">
                <a16:creationId xmlns:a16="http://schemas.microsoft.com/office/drawing/2014/main" id="{49671DB3-BEB2-C034-E90E-4772C813EF85}"/>
              </a:ext>
            </a:extLst>
          </p:cNvPr>
          <p:cNvSpPr/>
          <p:nvPr/>
        </p:nvSpPr>
        <p:spPr>
          <a:xfrm>
            <a:off x="3982845" y="4599001"/>
            <a:ext cx="3387436" cy="40672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high-dimensional feature embedding</a:t>
            </a:r>
          </a:p>
        </p:txBody>
      </p:sp>
      <mc:AlternateContent xmlns:mc="http://schemas.openxmlformats.org/markup-compatibility/2006" xmlns:a14="http://schemas.microsoft.com/office/drawing/2010/main">
        <mc:Choice Requires="a14">
          <p:sp>
            <p:nvSpPr>
              <p:cNvPr id="8" name="Oval Callout 7">
                <a:extLst>
                  <a:ext uri="{FF2B5EF4-FFF2-40B4-BE49-F238E27FC236}">
                    <a16:creationId xmlns:a16="http://schemas.microsoft.com/office/drawing/2014/main" id="{C9E2597E-1AE0-80B0-7BB6-2EA062D2A41A}"/>
                  </a:ext>
                </a:extLst>
              </p:cNvPr>
              <p:cNvSpPr/>
              <p:nvPr/>
            </p:nvSpPr>
            <p:spPr>
              <a:xfrm>
                <a:off x="353291" y="3428999"/>
                <a:ext cx="2494110" cy="999361"/>
              </a:xfrm>
              <a:prstGeom prst="wedgeEllipseCallout">
                <a:avLst>
                  <a:gd name="adj1" fmla="val 41347"/>
                  <a:gd name="adj2" fmla="val 50002"/>
                </a:avLst>
              </a:prstGeom>
              <a:solidFill>
                <a:srgbClr val="FEF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Here is a vector in </a:t>
                </a:r>
                <a14:m>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ℝ</m:t>
                        </m:r>
                      </m:e>
                      <m:sup>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10</m:t>
                            </m:r>
                          </m:e>
                          <m:sup>
                            <m:r>
                              <a:rPr lang="en-US" b="0" i="1" smtClean="0">
                                <a:solidFill>
                                  <a:schemeClr val="tx1"/>
                                </a:solidFill>
                                <a:latin typeface="Cambria Math" panose="02040503050406030204" pitchFamily="18" charset="0"/>
                              </a:rPr>
                              <m:t>6</m:t>
                            </m:r>
                          </m:sup>
                        </m:sSup>
                      </m:sup>
                    </m:sSup>
                  </m:oMath>
                </a14:m>
                <a:r>
                  <a:rPr lang="en-US" b="0" dirty="0">
                    <a:solidFill>
                      <a:schemeClr val="tx1"/>
                    </a:solidFill>
                  </a:rPr>
                  <a:t>!</a:t>
                </a:r>
              </a:p>
              <a:p>
                <a:pPr algn="ctr"/>
                <a:endParaRPr lang="en-US" dirty="0">
                  <a:solidFill>
                    <a:schemeClr val="tx1"/>
                  </a:solidFill>
                </a:endParaRPr>
              </a:p>
            </p:txBody>
          </p:sp>
        </mc:Choice>
        <mc:Fallback xmlns="">
          <p:sp>
            <p:nvSpPr>
              <p:cNvPr id="8" name="Oval Callout 7">
                <a:extLst>
                  <a:ext uri="{FF2B5EF4-FFF2-40B4-BE49-F238E27FC236}">
                    <a16:creationId xmlns:a16="http://schemas.microsoft.com/office/drawing/2014/main" id="{C9E2597E-1AE0-80B0-7BB6-2EA062D2A41A}"/>
                  </a:ext>
                </a:extLst>
              </p:cNvPr>
              <p:cNvSpPr>
                <a:spLocks noRot="1" noChangeAspect="1" noMove="1" noResize="1" noEditPoints="1" noAdjustHandles="1" noChangeArrowheads="1" noChangeShapeType="1" noTextEdit="1"/>
              </p:cNvSpPr>
              <p:nvPr/>
            </p:nvSpPr>
            <p:spPr>
              <a:xfrm>
                <a:off x="353291" y="3428999"/>
                <a:ext cx="2494110" cy="999361"/>
              </a:xfrm>
              <a:prstGeom prst="wedgeEllipseCallout">
                <a:avLst>
                  <a:gd name="adj1" fmla="val 41347"/>
                  <a:gd name="adj2" fmla="val 50002"/>
                </a:avLst>
              </a:prstGeom>
              <a:blipFill>
                <a:blip r:embed="rId6"/>
                <a:stretch>
                  <a:fillRect/>
                </a:stretch>
              </a:blipFill>
              <a:ln>
                <a:noFill/>
              </a:ln>
            </p:spPr>
            <p:txBody>
              <a:bodyPr/>
              <a:lstStyle/>
              <a:p>
                <a:r>
                  <a:rPr lang="en-US">
                    <a:noFill/>
                  </a:rPr>
                  <a:t> </a:t>
                </a:r>
              </a:p>
            </p:txBody>
          </p:sp>
        </mc:Fallback>
      </mc:AlternateContent>
      <p:sp>
        <p:nvSpPr>
          <p:cNvPr id="6" name="Oval Callout 5">
            <a:extLst>
              <a:ext uri="{FF2B5EF4-FFF2-40B4-BE49-F238E27FC236}">
                <a16:creationId xmlns:a16="http://schemas.microsoft.com/office/drawing/2014/main" id="{E8EB3DDC-C7B5-591A-0394-C2475594B589}"/>
              </a:ext>
            </a:extLst>
          </p:cNvPr>
          <p:cNvSpPr/>
          <p:nvPr/>
        </p:nvSpPr>
        <p:spPr>
          <a:xfrm flipH="1">
            <a:off x="9067250" y="3215373"/>
            <a:ext cx="2622012" cy="1051881"/>
          </a:xfrm>
          <a:prstGeom prst="wedgeEllipseCallout">
            <a:avLst>
              <a:gd name="adj1" fmla="val 41347"/>
              <a:gd name="adj2" fmla="val 50002"/>
            </a:avLst>
          </a:prstGeom>
          <a:solidFill>
            <a:srgbClr val="FEF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okay???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BFEE25A-740B-1773-DF57-EFC0EAFF369E}"/>
                  </a:ext>
                </a:extLst>
              </p:cNvPr>
              <p:cNvSpPr txBox="1"/>
              <p:nvPr/>
            </p:nvSpPr>
            <p:spPr>
              <a:xfrm>
                <a:off x="3938391" y="3637095"/>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10" name="TextBox 9">
                <a:extLst>
                  <a:ext uri="{FF2B5EF4-FFF2-40B4-BE49-F238E27FC236}">
                    <a16:creationId xmlns:a16="http://schemas.microsoft.com/office/drawing/2014/main" id="{5BFEE25A-740B-1773-DF57-EFC0EAFF369E}"/>
                  </a:ext>
                </a:extLst>
              </p:cNvPr>
              <p:cNvSpPr txBox="1">
                <a:spLocks noRot="1" noChangeAspect="1" noMove="1" noResize="1" noEditPoints="1" noAdjustHandles="1" noChangeArrowheads="1" noChangeShapeType="1" noTextEdit="1"/>
              </p:cNvSpPr>
              <p:nvPr/>
            </p:nvSpPr>
            <p:spPr>
              <a:xfrm>
                <a:off x="3938391" y="3637095"/>
                <a:ext cx="493212" cy="8309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248B4F2-7E86-0516-74FA-1087D71AB82F}"/>
                  </a:ext>
                </a:extLst>
              </p:cNvPr>
              <p:cNvSpPr txBox="1"/>
              <p:nvPr/>
            </p:nvSpPr>
            <p:spPr>
              <a:xfrm>
                <a:off x="6703706" y="3563065"/>
                <a:ext cx="450636"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a:p>
            </p:txBody>
          </p:sp>
        </mc:Choice>
        <mc:Fallback xmlns="">
          <p:sp>
            <p:nvSpPr>
              <p:cNvPr id="12" name="TextBox 11">
                <a:extLst>
                  <a:ext uri="{FF2B5EF4-FFF2-40B4-BE49-F238E27FC236}">
                    <a16:creationId xmlns:a16="http://schemas.microsoft.com/office/drawing/2014/main" id="{8248B4F2-7E86-0516-74FA-1087D71AB82F}"/>
                  </a:ext>
                </a:extLst>
              </p:cNvPr>
              <p:cNvSpPr txBox="1">
                <a:spLocks noRot="1" noChangeAspect="1" noMove="1" noResize="1" noEditPoints="1" noAdjustHandles="1" noChangeArrowheads="1" noChangeShapeType="1" noTextEdit="1"/>
              </p:cNvSpPr>
              <p:nvPr/>
            </p:nvSpPr>
            <p:spPr>
              <a:xfrm>
                <a:off x="6703706" y="3563065"/>
                <a:ext cx="450636" cy="83099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912521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38983-C76E-C895-8B56-FB102A9270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FFDFF0-72B2-2FBB-7162-4DF5B5F10A43}"/>
              </a:ext>
            </a:extLst>
          </p:cNvPr>
          <p:cNvSpPr>
            <a:spLocks noGrp="1"/>
          </p:cNvSpPr>
          <p:nvPr>
            <p:ph type="title"/>
          </p:nvPr>
        </p:nvSpPr>
        <p:spPr/>
        <p:txBody>
          <a:bodyPr/>
          <a:lstStyle/>
          <a:p>
            <a:r>
              <a:rPr lang="en-US"/>
              <a:t>A Model for Human-AI Collaboration</a:t>
            </a:r>
          </a:p>
        </p:txBody>
      </p:sp>
      <p:sp>
        <p:nvSpPr>
          <p:cNvPr id="3" name="Rounded Rectangle 2">
            <a:extLst>
              <a:ext uri="{FF2B5EF4-FFF2-40B4-BE49-F238E27FC236}">
                <a16:creationId xmlns:a16="http://schemas.microsoft.com/office/drawing/2014/main" id="{FBF59475-300B-7170-CC1F-0ED383EFAFC4}"/>
              </a:ext>
            </a:extLst>
          </p:cNvPr>
          <p:cNvSpPr/>
          <p:nvPr/>
        </p:nvSpPr>
        <p:spPr>
          <a:xfrm>
            <a:off x="838200" y="1579418"/>
            <a:ext cx="10726882" cy="8104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In a perfect world, the doctor and model could access all the features. </a:t>
            </a:r>
            <a:r>
              <a:rPr lang="en-US" b="1">
                <a:solidFill>
                  <a:schemeClr val="tx1"/>
                </a:solidFill>
              </a:rPr>
              <a:t>This is too strong an assumption.</a:t>
            </a:r>
            <a:endParaRPr lang="en-US">
              <a:solidFill>
                <a:schemeClr val="tx1"/>
              </a:solidFill>
            </a:endParaRPr>
          </a:p>
        </p:txBody>
      </p:sp>
      <p:pic>
        <p:nvPicPr>
          <p:cNvPr id="11" name="Picture 10">
            <a:extLst>
              <a:ext uri="{FF2B5EF4-FFF2-40B4-BE49-F238E27FC236}">
                <a16:creationId xmlns:a16="http://schemas.microsoft.com/office/drawing/2014/main" id="{224C4743-C6AF-FE00-B25A-EB34AD9F6F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7749" y="2754819"/>
            <a:ext cx="765464" cy="1148196"/>
          </a:xfrm>
          <a:prstGeom prst="rect">
            <a:avLst/>
          </a:prstGeom>
        </p:spPr>
      </p:pic>
      <p:pic>
        <p:nvPicPr>
          <p:cNvPr id="13" name="Picture 12">
            <a:extLst>
              <a:ext uri="{FF2B5EF4-FFF2-40B4-BE49-F238E27FC236}">
                <a16:creationId xmlns:a16="http://schemas.microsoft.com/office/drawing/2014/main" id="{D3D150AC-C4C9-272E-40B6-22B83E491A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6244" y="4027056"/>
            <a:ext cx="941006" cy="950911"/>
          </a:xfrm>
          <a:prstGeom prst="rect">
            <a:avLst/>
          </a:prstGeom>
        </p:spPr>
      </p:pic>
      <p:pic>
        <p:nvPicPr>
          <p:cNvPr id="14" name="Picture 13">
            <a:extLst>
              <a:ext uri="{FF2B5EF4-FFF2-40B4-BE49-F238E27FC236}">
                <a16:creationId xmlns:a16="http://schemas.microsoft.com/office/drawing/2014/main" id="{23D2B4B7-5F32-5C6A-E1CA-BEEA8D5CCD28}"/>
              </a:ext>
            </a:extLst>
          </p:cNvPr>
          <p:cNvPicPr>
            <a:picLocks noChangeAspect="1"/>
          </p:cNvPicPr>
          <p:nvPr/>
        </p:nvPicPr>
        <p:blipFill>
          <a:blip r:embed="rId5"/>
          <a:stretch>
            <a:fillRect/>
          </a:stretch>
        </p:blipFill>
        <p:spPr>
          <a:xfrm>
            <a:off x="2741325" y="4216401"/>
            <a:ext cx="761566" cy="761566"/>
          </a:xfrm>
          <a:prstGeom prst="rect">
            <a:avLst/>
          </a:prstGeom>
        </p:spPr>
      </p:pic>
      <p:cxnSp>
        <p:nvCxnSpPr>
          <p:cNvPr id="18" name="Straight Arrow Connector 17">
            <a:extLst>
              <a:ext uri="{FF2B5EF4-FFF2-40B4-BE49-F238E27FC236}">
                <a16:creationId xmlns:a16="http://schemas.microsoft.com/office/drawing/2014/main" id="{8F420FA1-FC36-7896-4734-AD33BAD75D43}"/>
              </a:ext>
            </a:extLst>
          </p:cNvPr>
          <p:cNvCxnSpPr>
            <a:cxnSpLocks/>
          </p:cNvCxnSpPr>
          <p:nvPr/>
        </p:nvCxnSpPr>
        <p:spPr>
          <a:xfrm flipH="1">
            <a:off x="3734625" y="3740727"/>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8B62729-AB82-306B-6DAE-12385AD8D5B9}"/>
              </a:ext>
            </a:extLst>
          </p:cNvPr>
          <p:cNvCxnSpPr>
            <a:cxnSpLocks/>
          </p:cNvCxnSpPr>
          <p:nvPr/>
        </p:nvCxnSpPr>
        <p:spPr>
          <a:xfrm>
            <a:off x="6164947" y="3740726"/>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293F2417-CBC0-38F7-F4A1-0BBDE224E78B}"/>
              </a:ext>
            </a:extLst>
          </p:cNvPr>
          <p:cNvCxnSpPr>
            <a:cxnSpLocks/>
          </p:cNvCxnSpPr>
          <p:nvPr/>
        </p:nvCxnSpPr>
        <p:spPr>
          <a:xfrm>
            <a:off x="3734625" y="5277878"/>
            <a:ext cx="3975430" cy="0"/>
          </a:xfrm>
          <a:prstGeom prst="straightConnector1">
            <a:avLst/>
          </a:prstGeom>
          <a:ln w="57150">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0DB08169-6D4D-F575-0235-821ACA592B51}"/>
              </a:ext>
            </a:extLst>
          </p:cNvPr>
          <p:cNvSpPr txBox="1"/>
          <p:nvPr/>
        </p:nvSpPr>
        <p:spPr>
          <a:xfrm>
            <a:off x="5181271" y="3944089"/>
            <a:ext cx="771301" cy="323165"/>
          </a:xfrm>
          <a:prstGeom prst="rect">
            <a:avLst/>
          </a:prstGeom>
          <a:noFill/>
        </p:spPr>
        <p:txBody>
          <a:bodyPr wrap="none" rtlCol="0">
            <a:spAutoFit/>
          </a:bodyPr>
          <a:lstStyle/>
          <a:p>
            <a:r>
              <a:rPr lang="en-US" sz="1500">
                <a:solidFill>
                  <a:schemeClr val="tx2"/>
                </a:solidFill>
              </a:rPr>
              <a:t>patient</a:t>
            </a:r>
          </a:p>
        </p:txBody>
      </p:sp>
      <p:sp>
        <p:nvSpPr>
          <p:cNvPr id="28" name="TextBox 27">
            <a:extLst>
              <a:ext uri="{FF2B5EF4-FFF2-40B4-BE49-F238E27FC236}">
                <a16:creationId xmlns:a16="http://schemas.microsoft.com/office/drawing/2014/main" id="{B4CFD848-416A-BC25-587D-F1C8F2FA9C11}"/>
              </a:ext>
            </a:extLst>
          </p:cNvPr>
          <p:cNvSpPr txBox="1"/>
          <p:nvPr/>
        </p:nvSpPr>
        <p:spPr>
          <a:xfrm>
            <a:off x="2790837" y="4954713"/>
            <a:ext cx="712054" cy="323165"/>
          </a:xfrm>
          <a:prstGeom prst="rect">
            <a:avLst/>
          </a:prstGeom>
          <a:noFill/>
        </p:spPr>
        <p:txBody>
          <a:bodyPr wrap="none" rtlCol="0">
            <a:spAutoFit/>
          </a:bodyPr>
          <a:lstStyle/>
          <a:p>
            <a:r>
              <a:rPr lang="en-US" sz="1500">
                <a:solidFill>
                  <a:schemeClr val="tx2"/>
                </a:solidFill>
              </a:rPr>
              <a:t>model</a:t>
            </a:r>
          </a:p>
        </p:txBody>
      </p:sp>
      <p:sp>
        <p:nvSpPr>
          <p:cNvPr id="29" name="TextBox 28">
            <a:extLst>
              <a:ext uri="{FF2B5EF4-FFF2-40B4-BE49-F238E27FC236}">
                <a16:creationId xmlns:a16="http://schemas.microsoft.com/office/drawing/2014/main" id="{4CEA17B9-8268-476F-86CD-BEA8CD143424}"/>
              </a:ext>
            </a:extLst>
          </p:cNvPr>
          <p:cNvSpPr txBox="1"/>
          <p:nvPr/>
        </p:nvSpPr>
        <p:spPr>
          <a:xfrm>
            <a:off x="8198375" y="5005728"/>
            <a:ext cx="730328" cy="323165"/>
          </a:xfrm>
          <a:prstGeom prst="rect">
            <a:avLst/>
          </a:prstGeom>
          <a:noFill/>
        </p:spPr>
        <p:txBody>
          <a:bodyPr wrap="none" rtlCol="0">
            <a:spAutoFit/>
          </a:bodyPr>
          <a:lstStyle/>
          <a:p>
            <a:r>
              <a:rPr lang="en-US" sz="1500">
                <a:solidFill>
                  <a:schemeClr val="tx2"/>
                </a:solidFill>
              </a:rPr>
              <a:t>doctor</a:t>
            </a:r>
          </a:p>
        </p:txBody>
      </p:sp>
      <p:sp>
        <p:nvSpPr>
          <p:cNvPr id="7" name="Rounded Rectangle 6">
            <a:extLst>
              <a:ext uri="{FF2B5EF4-FFF2-40B4-BE49-F238E27FC236}">
                <a16:creationId xmlns:a16="http://schemas.microsoft.com/office/drawing/2014/main" id="{75A75950-4F68-3BD8-12B2-9BDBD1FA005D}"/>
              </a:ext>
            </a:extLst>
          </p:cNvPr>
          <p:cNvSpPr/>
          <p:nvPr/>
        </p:nvSpPr>
        <p:spPr>
          <a:xfrm>
            <a:off x="4028622" y="4735168"/>
            <a:ext cx="3387436" cy="40672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patient vibe</a:t>
            </a:r>
          </a:p>
        </p:txBody>
      </p:sp>
      <p:sp>
        <p:nvSpPr>
          <p:cNvPr id="6" name="Oval Callout 5">
            <a:extLst>
              <a:ext uri="{FF2B5EF4-FFF2-40B4-BE49-F238E27FC236}">
                <a16:creationId xmlns:a16="http://schemas.microsoft.com/office/drawing/2014/main" id="{B3FA2D33-5CA8-00A9-F474-4B4FBCE5DB89}"/>
              </a:ext>
            </a:extLst>
          </p:cNvPr>
          <p:cNvSpPr/>
          <p:nvPr/>
        </p:nvSpPr>
        <p:spPr>
          <a:xfrm flipH="1">
            <a:off x="9067250" y="3215373"/>
            <a:ext cx="2622012" cy="1051881"/>
          </a:xfrm>
          <a:prstGeom prst="wedgeEllipseCallout">
            <a:avLst>
              <a:gd name="adj1" fmla="val 41347"/>
              <a:gd name="adj2" fmla="val 50002"/>
            </a:avLst>
          </a:prstGeom>
          <a:solidFill>
            <a:srgbClr val="FEF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How do I even communicate this?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71D1E24-171D-ADAD-C0F5-F98C81A3B3D4}"/>
                  </a:ext>
                </a:extLst>
              </p:cNvPr>
              <p:cNvSpPr txBox="1"/>
              <p:nvPr/>
            </p:nvSpPr>
            <p:spPr>
              <a:xfrm>
                <a:off x="3938391" y="3637095"/>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10" name="TextBox 9">
                <a:extLst>
                  <a:ext uri="{FF2B5EF4-FFF2-40B4-BE49-F238E27FC236}">
                    <a16:creationId xmlns:a16="http://schemas.microsoft.com/office/drawing/2014/main" id="{971D1E24-171D-ADAD-C0F5-F98C81A3B3D4}"/>
                  </a:ext>
                </a:extLst>
              </p:cNvPr>
              <p:cNvSpPr txBox="1">
                <a:spLocks noRot="1" noChangeAspect="1" noMove="1" noResize="1" noEditPoints="1" noAdjustHandles="1" noChangeArrowheads="1" noChangeShapeType="1" noTextEdit="1"/>
              </p:cNvSpPr>
              <p:nvPr/>
            </p:nvSpPr>
            <p:spPr>
              <a:xfrm>
                <a:off x="3938391" y="3637095"/>
                <a:ext cx="493212" cy="8309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DDF3705-56B9-4CC2-6729-E8CEFCECB6B7}"/>
                  </a:ext>
                </a:extLst>
              </p:cNvPr>
              <p:cNvSpPr txBox="1"/>
              <p:nvPr/>
            </p:nvSpPr>
            <p:spPr>
              <a:xfrm>
                <a:off x="6703706" y="3563065"/>
                <a:ext cx="450636"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a:p>
            </p:txBody>
          </p:sp>
        </mc:Choice>
        <mc:Fallback xmlns="">
          <p:sp>
            <p:nvSpPr>
              <p:cNvPr id="12" name="TextBox 11">
                <a:extLst>
                  <a:ext uri="{FF2B5EF4-FFF2-40B4-BE49-F238E27FC236}">
                    <a16:creationId xmlns:a16="http://schemas.microsoft.com/office/drawing/2014/main" id="{7DDF3705-56B9-4CC2-6729-E8CEFCECB6B7}"/>
                  </a:ext>
                </a:extLst>
              </p:cNvPr>
              <p:cNvSpPr txBox="1">
                <a:spLocks noRot="1" noChangeAspect="1" noMove="1" noResize="1" noEditPoints="1" noAdjustHandles="1" noChangeArrowheads="1" noChangeShapeType="1" noTextEdit="1"/>
              </p:cNvSpPr>
              <p:nvPr/>
            </p:nvSpPr>
            <p:spPr>
              <a:xfrm>
                <a:off x="6703706" y="3563065"/>
                <a:ext cx="450636" cy="83099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6560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D4CC7-7876-58A3-968B-52B56F445FF1}"/>
              </a:ext>
            </a:extLst>
          </p:cNvPr>
          <p:cNvSpPr>
            <a:spLocks noGrp="1"/>
          </p:cNvSpPr>
          <p:nvPr>
            <p:ph type="title"/>
          </p:nvPr>
        </p:nvSpPr>
        <p:spPr/>
        <p:txBody>
          <a:bodyPr/>
          <a:lstStyle/>
          <a:p>
            <a:r>
              <a:rPr lang="en-US"/>
              <a:t>What can we do? </a:t>
            </a:r>
          </a:p>
        </p:txBody>
      </p:sp>
      <p:sp>
        <p:nvSpPr>
          <p:cNvPr id="5" name="Content Placeholder 4">
            <a:extLst>
              <a:ext uri="{FF2B5EF4-FFF2-40B4-BE49-F238E27FC236}">
                <a16:creationId xmlns:a16="http://schemas.microsoft.com/office/drawing/2014/main" id="{16F05054-4A44-B8B8-363C-F6533F2A54B3}"/>
              </a:ext>
            </a:extLst>
          </p:cNvPr>
          <p:cNvSpPr>
            <a:spLocks noGrp="1"/>
          </p:cNvSpPr>
          <p:nvPr>
            <p:ph idx="1"/>
          </p:nvPr>
        </p:nvSpPr>
        <p:spPr>
          <a:xfrm>
            <a:off x="838200" y="1690688"/>
            <a:ext cx="10515600" cy="669451"/>
          </a:xfrm>
        </p:spPr>
        <p:txBody>
          <a:bodyPr/>
          <a:lstStyle/>
          <a:p>
            <a:pPr marL="0" indent="0">
              <a:buNone/>
            </a:pPr>
            <a:r>
              <a:rPr lang="en-US"/>
              <a:t>We can always measure averages over </a:t>
            </a:r>
            <a:r>
              <a:rPr lang="en-US" i="1"/>
              <a:t>subsets</a:t>
            </a:r>
            <a:r>
              <a:rPr lang="en-US"/>
              <a:t> of outcomes…</a:t>
            </a:r>
          </a:p>
        </p:txBody>
      </p:sp>
      <p:pic>
        <p:nvPicPr>
          <p:cNvPr id="18" name="Picture 17">
            <a:extLst>
              <a:ext uri="{FF2B5EF4-FFF2-40B4-BE49-F238E27FC236}">
                <a16:creationId xmlns:a16="http://schemas.microsoft.com/office/drawing/2014/main" id="{5E2F1AB9-29B9-AC82-A88B-885A664C6A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804" y="2322193"/>
            <a:ext cx="7033054" cy="4351338"/>
          </a:xfrm>
          <a:prstGeom prst="rect">
            <a:avLst/>
          </a:prstGeom>
        </p:spPr>
      </p:pic>
      <p:sp>
        <p:nvSpPr>
          <p:cNvPr id="19" name="Rounded Rectangle 18">
            <a:extLst>
              <a:ext uri="{FF2B5EF4-FFF2-40B4-BE49-F238E27FC236}">
                <a16:creationId xmlns:a16="http://schemas.microsoft.com/office/drawing/2014/main" id="{905A2903-EE3D-0AE3-D2FA-63243DE32D2B}"/>
              </a:ext>
            </a:extLst>
          </p:cNvPr>
          <p:cNvSpPr/>
          <p:nvPr/>
        </p:nvSpPr>
        <p:spPr>
          <a:xfrm>
            <a:off x="7975778" y="3398111"/>
            <a:ext cx="3698656" cy="2199502"/>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endParaRPr lang="en-US">
              <a:solidFill>
                <a:schemeClr val="tx1"/>
              </a:solidFill>
            </a:endParaRPr>
          </a:p>
        </p:txBody>
      </p:sp>
      <p:sp>
        <p:nvSpPr>
          <p:cNvPr id="20" name="TextBox 19">
            <a:extLst>
              <a:ext uri="{FF2B5EF4-FFF2-40B4-BE49-F238E27FC236}">
                <a16:creationId xmlns:a16="http://schemas.microsoft.com/office/drawing/2014/main" id="{7574DF99-5D99-1816-11AD-DE72976CBE39}"/>
              </a:ext>
            </a:extLst>
          </p:cNvPr>
          <p:cNvSpPr txBox="1"/>
          <p:nvPr/>
        </p:nvSpPr>
        <p:spPr>
          <a:xfrm>
            <a:off x="8263459" y="3554490"/>
            <a:ext cx="2916194" cy="2308324"/>
          </a:xfrm>
          <a:prstGeom prst="rect">
            <a:avLst/>
          </a:prstGeom>
          <a:noFill/>
        </p:spPr>
        <p:txBody>
          <a:bodyPr wrap="square" rtlCol="0">
            <a:spAutoFit/>
          </a:bodyPr>
          <a:lstStyle/>
          <a:p>
            <a:r>
              <a:rPr lang="en-US" sz="2400"/>
              <a:t>What’s the average patient</a:t>
            </a:r>
          </a:p>
          <a:p>
            <a:pPr marL="285750" indent="-285750">
              <a:buFont typeface="Arial" panose="020B0604020202020204" pitchFamily="34" charset="0"/>
              <a:buChar char="•"/>
            </a:pPr>
            <a:r>
              <a:rPr lang="en-US" sz="2400"/>
              <a:t>outcome</a:t>
            </a:r>
          </a:p>
          <a:p>
            <a:pPr marL="285750" indent="-285750">
              <a:buFont typeface="Arial" panose="020B0604020202020204" pitchFamily="34" charset="0"/>
              <a:buChar char="•"/>
            </a:pPr>
            <a:r>
              <a:rPr lang="en-US" sz="2400"/>
              <a:t>prediction error </a:t>
            </a:r>
          </a:p>
          <a:p>
            <a:pPr marL="285750" indent="-285750">
              <a:buFont typeface="Arial" panose="020B0604020202020204" pitchFamily="34" charset="0"/>
              <a:buChar char="•"/>
            </a:pPr>
            <a:r>
              <a:rPr lang="en-US" sz="2400"/>
              <a:t>prediction bias</a:t>
            </a:r>
          </a:p>
          <a:p>
            <a:endParaRPr lang="en-US" sz="2400"/>
          </a:p>
        </p:txBody>
      </p:sp>
      <p:cxnSp>
        <p:nvCxnSpPr>
          <p:cNvPr id="42" name="Straight Arrow Connector 41">
            <a:extLst>
              <a:ext uri="{FF2B5EF4-FFF2-40B4-BE49-F238E27FC236}">
                <a16:creationId xmlns:a16="http://schemas.microsoft.com/office/drawing/2014/main" id="{D97F5B8D-5B3F-3581-7EFF-1CA7366B84A7}"/>
              </a:ext>
            </a:extLst>
          </p:cNvPr>
          <p:cNvCxnSpPr>
            <a:cxnSpLocks/>
          </p:cNvCxnSpPr>
          <p:nvPr/>
        </p:nvCxnSpPr>
        <p:spPr>
          <a:xfrm flipH="1">
            <a:off x="7186489" y="4459916"/>
            <a:ext cx="6155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130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4F664-4280-FB22-F311-EDF74A21F7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6B7F4-A61C-9199-114E-75A129144C0F}"/>
              </a:ext>
            </a:extLst>
          </p:cNvPr>
          <p:cNvSpPr>
            <a:spLocks noGrp="1"/>
          </p:cNvSpPr>
          <p:nvPr>
            <p:ph type="title"/>
          </p:nvPr>
        </p:nvSpPr>
        <p:spPr/>
        <p:txBody>
          <a:bodyPr/>
          <a:lstStyle/>
          <a:p>
            <a:r>
              <a:rPr lang="en-US"/>
              <a:t>A Model for Human-AI Collaboration</a:t>
            </a:r>
          </a:p>
        </p:txBody>
      </p:sp>
      <p:sp>
        <p:nvSpPr>
          <p:cNvPr id="3" name="Rounded Rectangle 2">
            <a:extLst>
              <a:ext uri="{FF2B5EF4-FFF2-40B4-BE49-F238E27FC236}">
                <a16:creationId xmlns:a16="http://schemas.microsoft.com/office/drawing/2014/main" id="{34414EB7-3EDE-267B-2270-7CE32A6F214D}"/>
              </a:ext>
            </a:extLst>
          </p:cNvPr>
          <p:cNvSpPr/>
          <p:nvPr/>
        </p:nvSpPr>
        <p:spPr>
          <a:xfrm>
            <a:off x="838200" y="1579418"/>
            <a:ext cx="10726882" cy="8104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In a perfect world, the doctor and model could access all the features. </a:t>
            </a:r>
            <a:r>
              <a:rPr lang="en-US" b="1">
                <a:solidFill>
                  <a:schemeClr val="tx1"/>
                </a:solidFill>
              </a:rPr>
              <a:t>This is too strong an assumption.</a:t>
            </a:r>
            <a:endParaRPr lang="en-US">
              <a:solidFill>
                <a:schemeClr val="tx1"/>
              </a:solidFill>
            </a:endParaRPr>
          </a:p>
        </p:txBody>
      </p:sp>
      <p:pic>
        <p:nvPicPr>
          <p:cNvPr id="11" name="Picture 10">
            <a:extLst>
              <a:ext uri="{FF2B5EF4-FFF2-40B4-BE49-F238E27FC236}">
                <a16:creationId xmlns:a16="http://schemas.microsoft.com/office/drawing/2014/main" id="{6843FC5F-8AD7-DFE5-0E20-197DD8E6D8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7749" y="2754819"/>
            <a:ext cx="765464" cy="1148196"/>
          </a:xfrm>
          <a:prstGeom prst="rect">
            <a:avLst/>
          </a:prstGeom>
        </p:spPr>
      </p:pic>
      <p:pic>
        <p:nvPicPr>
          <p:cNvPr id="13" name="Picture 12">
            <a:extLst>
              <a:ext uri="{FF2B5EF4-FFF2-40B4-BE49-F238E27FC236}">
                <a16:creationId xmlns:a16="http://schemas.microsoft.com/office/drawing/2014/main" id="{4B01C89B-48DB-D375-2076-57AAEC385B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6244" y="4027056"/>
            <a:ext cx="941006" cy="950911"/>
          </a:xfrm>
          <a:prstGeom prst="rect">
            <a:avLst/>
          </a:prstGeom>
        </p:spPr>
      </p:pic>
      <p:pic>
        <p:nvPicPr>
          <p:cNvPr id="14" name="Picture 13">
            <a:extLst>
              <a:ext uri="{FF2B5EF4-FFF2-40B4-BE49-F238E27FC236}">
                <a16:creationId xmlns:a16="http://schemas.microsoft.com/office/drawing/2014/main" id="{26C29F71-5D42-F7DB-F93F-7EE4954DCBF5}"/>
              </a:ext>
            </a:extLst>
          </p:cNvPr>
          <p:cNvPicPr>
            <a:picLocks noChangeAspect="1"/>
          </p:cNvPicPr>
          <p:nvPr/>
        </p:nvPicPr>
        <p:blipFill>
          <a:blip r:embed="rId5"/>
          <a:stretch>
            <a:fillRect/>
          </a:stretch>
        </p:blipFill>
        <p:spPr>
          <a:xfrm>
            <a:off x="2741325" y="4216401"/>
            <a:ext cx="761566" cy="761566"/>
          </a:xfrm>
          <a:prstGeom prst="rect">
            <a:avLst/>
          </a:prstGeom>
        </p:spPr>
      </p:pic>
      <p:cxnSp>
        <p:nvCxnSpPr>
          <p:cNvPr id="18" name="Straight Arrow Connector 17">
            <a:extLst>
              <a:ext uri="{FF2B5EF4-FFF2-40B4-BE49-F238E27FC236}">
                <a16:creationId xmlns:a16="http://schemas.microsoft.com/office/drawing/2014/main" id="{57F6F3FF-62D0-F9F0-5A95-8A9DDA964888}"/>
              </a:ext>
            </a:extLst>
          </p:cNvPr>
          <p:cNvCxnSpPr>
            <a:cxnSpLocks/>
          </p:cNvCxnSpPr>
          <p:nvPr/>
        </p:nvCxnSpPr>
        <p:spPr>
          <a:xfrm flipH="1">
            <a:off x="3734625" y="3740727"/>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3607E0A-66E3-0E69-96ED-F2F50F4C55A0}"/>
              </a:ext>
            </a:extLst>
          </p:cNvPr>
          <p:cNvCxnSpPr>
            <a:cxnSpLocks/>
          </p:cNvCxnSpPr>
          <p:nvPr/>
        </p:nvCxnSpPr>
        <p:spPr>
          <a:xfrm>
            <a:off x="6164947" y="3740726"/>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E2E656B-FB0A-6D15-AF30-4E3191EA52C1}"/>
              </a:ext>
            </a:extLst>
          </p:cNvPr>
          <p:cNvCxnSpPr>
            <a:cxnSpLocks/>
          </p:cNvCxnSpPr>
          <p:nvPr/>
        </p:nvCxnSpPr>
        <p:spPr>
          <a:xfrm>
            <a:off x="3734625" y="5039945"/>
            <a:ext cx="3975430" cy="0"/>
          </a:xfrm>
          <a:prstGeom prst="straightConnector1">
            <a:avLst/>
          </a:prstGeom>
          <a:ln>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B35F90E4-71F7-0C41-40A2-EC0B0CBB8D8C}"/>
              </a:ext>
            </a:extLst>
          </p:cNvPr>
          <p:cNvSpPr txBox="1"/>
          <p:nvPr/>
        </p:nvSpPr>
        <p:spPr>
          <a:xfrm>
            <a:off x="5181271" y="3944089"/>
            <a:ext cx="771301" cy="323165"/>
          </a:xfrm>
          <a:prstGeom prst="rect">
            <a:avLst/>
          </a:prstGeom>
          <a:noFill/>
        </p:spPr>
        <p:txBody>
          <a:bodyPr wrap="none" rtlCol="0">
            <a:spAutoFit/>
          </a:bodyPr>
          <a:lstStyle/>
          <a:p>
            <a:r>
              <a:rPr lang="en-US" sz="1500">
                <a:solidFill>
                  <a:schemeClr val="tx2"/>
                </a:solidFill>
              </a:rPr>
              <a:t>patient</a:t>
            </a:r>
          </a:p>
        </p:txBody>
      </p:sp>
      <p:sp>
        <p:nvSpPr>
          <p:cNvPr id="28" name="TextBox 27">
            <a:extLst>
              <a:ext uri="{FF2B5EF4-FFF2-40B4-BE49-F238E27FC236}">
                <a16:creationId xmlns:a16="http://schemas.microsoft.com/office/drawing/2014/main" id="{470208B2-E097-49F2-ADA7-B8113B19F606}"/>
              </a:ext>
            </a:extLst>
          </p:cNvPr>
          <p:cNvSpPr txBox="1"/>
          <p:nvPr/>
        </p:nvSpPr>
        <p:spPr>
          <a:xfrm>
            <a:off x="2790837" y="4954713"/>
            <a:ext cx="712054" cy="323165"/>
          </a:xfrm>
          <a:prstGeom prst="rect">
            <a:avLst/>
          </a:prstGeom>
          <a:noFill/>
        </p:spPr>
        <p:txBody>
          <a:bodyPr wrap="none" rtlCol="0">
            <a:spAutoFit/>
          </a:bodyPr>
          <a:lstStyle/>
          <a:p>
            <a:r>
              <a:rPr lang="en-US" sz="1500">
                <a:solidFill>
                  <a:schemeClr val="tx2"/>
                </a:solidFill>
              </a:rPr>
              <a:t>model</a:t>
            </a:r>
          </a:p>
        </p:txBody>
      </p:sp>
      <p:sp>
        <p:nvSpPr>
          <p:cNvPr id="29" name="TextBox 28">
            <a:extLst>
              <a:ext uri="{FF2B5EF4-FFF2-40B4-BE49-F238E27FC236}">
                <a16:creationId xmlns:a16="http://schemas.microsoft.com/office/drawing/2014/main" id="{00515576-C31C-D7DB-9172-926BE70BDA04}"/>
              </a:ext>
            </a:extLst>
          </p:cNvPr>
          <p:cNvSpPr txBox="1"/>
          <p:nvPr/>
        </p:nvSpPr>
        <p:spPr>
          <a:xfrm>
            <a:off x="8198375" y="5005728"/>
            <a:ext cx="730328" cy="323165"/>
          </a:xfrm>
          <a:prstGeom prst="rect">
            <a:avLst/>
          </a:prstGeom>
          <a:noFill/>
        </p:spPr>
        <p:txBody>
          <a:bodyPr wrap="none" rtlCol="0">
            <a:spAutoFit/>
          </a:bodyPr>
          <a:lstStyle/>
          <a:p>
            <a:r>
              <a:rPr lang="en-US" sz="1500">
                <a:solidFill>
                  <a:schemeClr val="tx2"/>
                </a:solidFill>
              </a:rPr>
              <a:t>doctor</a:t>
            </a:r>
          </a:p>
        </p:txBody>
      </p:sp>
      <p:cxnSp>
        <p:nvCxnSpPr>
          <p:cNvPr id="10" name="Straight Arrow Connector 9">
            <a:extLst>
              <a:ext uri="{FF2B5EF4-FFF2-40B4-BE49-F238E27FC236}">
                <a16:creationId xmlns:a16="http://schemas.microsoft.com/office/drawing/2014/main" id="{E26A6B8E-B307-9C9B-7066-9234FEEF9176}"/>
              </a:ext>
            </a:extLst>
          </p:cNvPr>
          <p:cNvCxnSpPr>
            <a:cxnSpLocks/>
          </p:cNvCxnSpPr>
          <p:nvPr/>
        </p:nvCxnSpPr>
        <p:spPr>
          <a:xfrm>
            <a:off x="3734625" y="4828663"/>
            <a:ext cx="397543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8510F7F6-018A-374C-1EB8-33DFFF782A3A}"/>
              </a:ext>
            </a:extLst>
          </p:cNvPr>
          <p:cNvGrpSpPr/>
          <p:nvPr/>
        </p:nvGrpSpPr>
        <p:grpSpPr>
          <a:xfrm>
            <a:off x="1610695" y="2838144"/>
            <a:ext cx="2596699" cy="1670467"/>
            <a:chOff x="1610695" y="2838144"/>
            <a:chExt cx="2596699" cy="1670467"/>
          </a:xfrm>
        </p:grpSpPr>
        <p:sp>
          <p:nvSpPr>
            <p:cNvPr id="12" name="Rounded Rectangle 11">
              <a:extLst>
                <a:ext uri="{FF2B5EF4-FFF2-40B4-BE49-F238E27FC236}">
                  <a16:creationId xmlns:a16="http://schemas.microsoft.com/office/drawing/2014/main" id="{BEE382D8-C188-CA65-4328-7D785CF6F628}"/>
                </a:ext>
              </a:extLst>
            </p:cNvPr>
            <p:cNvSpPr/>
            <p:nvPr/>
          </p:nvSpPr>
          <p:spPr>
            <a:xfrm>
              <a:off x="1610695" y="2838144"/>
              <a:ext cx="1859973" cy="738153"/>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High dimensional!</a:t>
              </a:r>
            </a:p>
          </p:txBody>
        </p:sp>
        <p:sp>
          <p:nvSpPr>
            <p:cNvPr id="19" name="Arc 18">
              <a:extLst>
                <a:ext uri="{FF2B5EF4-FFF2-40B4-BE49-F238E27FC236}">
                  <a16:creationId xmlns:a16="http://schemas.microsoft.com/office/drawing/2014/main" id="{209FD315-5962-F6DB-079F-104EDBAAB41C}"/>
                </a:ext>
              </a:extLst>
            </p:cNvPr>
            <p:cNvSpPr/>
            <p:nvPr/>
          </p:nvSpPr>
          <p:spPr>
            <a:xfrm>
              <a:off x="2803040" y="3218310"/>
              <a:ext cx="1404354" cy="1290301"/>
            </a:xfrm>
            <a:prstGeom prst="arc">
              <a:avLst>
                <a:gd name="adj1" fmla="val 16547591"/>
                <a:gd name="adj2" fmla="val 19649852"/>
              </a:avLst>
            </a:pr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55932F2-3433-A190-E9D2-69FD8B2DBD2D}"/>
              </a:ext>
            </a:extLst>
          </p:cNvPr>
          <p:cNvGrpSpPr/>
          <p:nvPr/>
        </p:nvGrpSpPr>
        <p:grpSpPr>
          <a:xfrm>
            <a:off x="7111410" y="2935692"/>
            <a:ext cx="3469895" cy="1594584"/>
            <a:chOff x="7111410" y="2935692"/>
            <a:chExt cx="3469895" cy="1594584"/>
          </a:xfrm>
        </p:grpSpPr>
        <p:sp>
          <p:nvSpPr>
            <p:cNvPr id="15" name="Rounded Rectangle 14">
              <a:extLst>
                <a:ext uri="{FF2B5EF4-FFF2-40B4-BE49-F238E27FC236}">
                  <a16:creationId xmlns:a16="http://schemas.microsoft.com/office/drawing/2014/main" id="{549C0882-BEB3-2C17-5132-8A771033D78E}"/>
                </a:ext>
              </a:extLst>
            </p:cNvPr>
            <p:cNvSpPr/>
            <p:nvPr/>
          </p:nvSpPr>
          <p:spPr>
            <a:xfrm>
              <a:off x="7913868" y="2935692"/>
              <a:ext cx="2667437" cy="738153"/>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High dimensional/ indescribable!</a:t>
              </a:r>
            </a:p>
          </p:txBody>
        </p:sp>
        <p:sp>
          <p:nvSpPr>
            <p:cNvPr id="20" name="Arc 19">
              <a:extLst>
                <a:ext uri="{FF2B5EF4-FFF2-40B4-BE49-F238E27FC236}">
                  <a16:creationId xmlns:a16="http://schemas.microsoft.com/office/drawing/2014/main" id="{5C60AAF8-494B-AB98-CD40-C13B5919CF95}"/>
                </a:ext>
              </a:extLst>
            </p:cNvPr>
            <p:cNvSpPr/>
            <p:nvPr/>
          </p:nvSpPr>
          <p:spPr>
            <a:xfrm flipH="1">
              <a:off x="7111410" y="3239975"/>
              <a:ext cx="1404353" cy="1290301"/>
            </a:xfrm>
            <a:prstGeom prst="arc">
              <a:avLst>
                <a:gd name="adj1" fmla="val 16547591"/>
                <a:gd name="adj2" fmla="val 19649852"/>
              </a:avLst>
            </a:pr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E1480DC-E184-9E05-06D3-B250400C29ED}"/>
                  </a:ext>
                </a:extLst>
              </p:cNvPr>
              <p:cNvSpPr txBox="1"/>
              <p:nvPr/>
            </p:nvSpPr>
            <p:spPr>
              <a:xfrm>
                <a:off x="3938391" y="3637095"/>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22" name="TextBox 21">
                <a:extLst>
                  <a:ext uri="{FF2B5EF4-FFF2-40B4-BE49-F238E27FC236}">
                    <a16:creationId xmlns:a16="http://schemas.microsoft.com/office/drawing/2014/main" id="{6E1480DC-E184-9E05-06D3-B250400C29ED}"/>
                  </a:ext>
                </a:extLst>
              </p:cNvPr>
              <p:cNvSpPr txBox="1">
                <a:spLocks noRot="1" noChangeAspect="1" noMove="1" noResize="1" noEditPoints="1" noAdjustHandles="1" noChangeArrowheads="1" noChangeShapeType="1" noTextEdit="1"/>
              </p:cNvSpPr>
              <p:nvPr/>
            </p:nvSpPr>
            <p:spPr>
              <a:xfrm>
                <a:off x="3938391" y="3637095"/>
                <a:ext cx="493212" cy="8309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177D3FA-E395-5443-227D-C9CDD804233F}"/>
                  </a:ext>
                </a:extLst>
              </p:cNvPr>
              <p:cNvSpPr txBox="1"/>
              <p:nvPr/>
            </p:nvSpPr>
            <p:spPr>
              <a:xfrm>
                <a:off x="6703706" y="3563065"/>
                <a:ext cx="450636"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a:p>
            </p:txBody>
          </p:sp>
        </mc:Choice>
        <mc:Fallback xmlns="">
          <p:sp>
            <p:nvSpPr>
              <p:cNvPr id="24" name="TextBox 23">
                <a:extLst>
                  <a:ext uri="{FF2B5EF4-FFF2-40B4-BE49-F238E27FC236}">
                    <a16:creationId xmlns:a16="http://schemas.microsoft.com/office/drawing/2014/main" id="{8177D3FA-E395-5443-227D-C9CDD804233F}"/>
                  </a:ext>
                </a:extLst>
              </p:cNvPr>
              <p:cNvSpPr txBox="1">
                <a:spLocks noRot="1" noChangeAspect="1" noMove="1" noResize="1" noEditPoints="1" noAdjustHandles="1" noChangeArrowheads="1" noChangeShapeType="1" noTextEdit="1"/>
              </p:cNvSpPr>
              <p:nvPr/>
            </p:nvSpPr>
            <p:spPr>
              <a:xfrm>
                <a:off x="6703706" y="3563065"/>
                <a:ext cx="450636" cy="830997"/>
              </a:xfrm>
              <a:prstGeom prst="rect">
                <a:avLst/>
              </a:prstGeom>
              <a:blipFill>
                <a:blip r:embed="rId7"/>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E59416F-6A32-FFB1-EC02-338ACEB7D00F}"/>
              </a:ext>
            </a:extLst>
          </p:cNvPr>
          <p:cNvSpPr txBox="1"/>
          <p:nvPr/>
        </p:nvSpPr>
        <p:spPr>
          <a:xfrm>
            <a:off x="740003" y="5762603"/>
            <a:ext cx="11066253" cy="892552"/>
          </a:xfrm>
          <a:prstGeom prst="rect">
            <a:avLst/>
          </a:prstGeom>
          <a:noFill/>
        </p:spPr>
        <p:txBody>
          <a:bodyPr wrap="square">
            <a:spAutoFit/>
          </a:bodyPr>
          <a:lstStyle/>
          <a:p>
            <a:r>
              <a:rPr lang="en-US" sz="2600" dirty="0">
                <a:solidFill>
                  <a:schemeClr val="tx1"/>
                </a:solidFill>
              </a:rPr>
              <a:t>Even if we </a:t>
            </a:r>
            <a:r>
              <a:rPr lang="en-US" sz="2600" i="1" dirty="0">
                <a:solidFill>
                  <a:schemeClr val="tx1"/>
                </a:solidFill>
              </a:rPr>
              <a:t>could</a:t>
            </a:r>
            <a:r>
              <a:rPr lang="en-US" sz="2600" dirty="0">
                <a:solidFill>
                  <a:schemeClr val="tx1"/>
                </a:solidFill>
              </a:rPr>
              <a:t> do this, we’d have to communicate a </a:t>
            </a:r>
            <a:r>
              <a:rPr lang="en-US" sz="2600" b="1" dirty="0">
                <a:solidFill>
                  <a:schemeClr val="tx1"/>
                </a:solidFill>
              </a:rPr>
              <a:t>huge amount</a:t>
            </a:r>
            <a:r>
              <a:rPr lang="en-US" sz="2600" dirty="0">
                <a:solidFill>
                  <a:schemeClr val="tx1"/>
                </a:solidFill>
              </a:rPr>
              <a:t> of information per patient. </a:t>
            </a:r>
            <a:endParaRPr lang="en-US" sz="2600" b="1" dirty="0">
              <a:solidFill>
                <a:srgbClr val="F9BF39"/>
              </a:solidFill>
            </a:endParaRPr>
          </a:p>
        </p:txBody>
      </p:sp>
      <p:sp>
        <p:nvSpPr>
          <p:cNvPr id="7" name="TextBox 6">
            <a:extLst>
              <a:ext uri="{FF2B5EF4-FFF2-40B4-BE49-F238E27FC236}">
                <a16:creationId xmlns:a16="http://schemas.microsoft.com/office/drawing/2014/main" id="{0704D42E-0A76-C2B8-8D36-0C7C76A70BDD}"/>
              </a:ext>
            </a:extLst>
          </p:cNvPr>
          <p:cNvSpPr txBox="1"/>
          <p:nvPr/>
        </p:nvSpPr>
        <p:spPr>
          <a:xfrm>
            <a:off x="4207394" y="6152927"/>
            <a:ext cx="6098874" cy="492443"/>
          </a:xfrm>
          <a:prstGeom prst="rect">
            <a:avLst/>
          </a:prstGeom>
          <a:noFill/>
        </p:spPr>
        <p:txBody>
          <a:bodyPr wrap="square">
            <a:spAutoFit/>
          </a:bodyPr>
          <a:lstStyle/>
          <a:p>
            <a:r>
              <a:rPr lang="en-US" sz="2600" b="1" dirty="0">
                <a:solidFill>
                  <a:srgbClr val="F9BF39"/>
                </a:solidFill>
              </a:rPr>
              <a:t>So what can we do? </a:t>
            </a:r>
            <a:endParaRPr lang="en-US" sz="2600" dirty="0"/>
          </a:p>
        </p:txBody>
      </p:sp>
    </p:spTree>
    <p:extLst>
      <p:ext uri="{BB962C8B-B14F-4D97-AF65-F5344CB8AC3E}">
        <p14:creationId xmlns:p14="http://schemas.microsoft.com/office/powerpoint/2010/main" val="319568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297EE-E0C2-F3EE-4DAB-FE0110CC3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DA665F-2FB5-4F96-B327-53508336638F}"/>
              </a:ext>
            </a:extLst>
          </p:cNvPr>
          <p:cNvSpPr>
            <a:spLocks noGrp="1"/>
          </p:cNvSpPr>
          <p:nvPr>
            <p:ph type="title"/>
          </p:nvPr>
        </p:nvSpPr>
        <p:spPr/>
        <p:txBody>
          <a:bodyPr/>
          <a:lstStyle/>
          <a:p>
            <a:r>
              <a:rPr lang="en-US"/>
              <a:t>A Model for Human-AI Collaboration</a:t>
            </a:r>
          </a:p>
        </p:txBody>
      </p:sp>
      <p:sp>
        <p:nvSpPr>
          <p:cNvPr id="3" name="Rounded Rectangle 2">
            <a:extLst>
              <a:ext uri="{FF2B5EF4-FFF2-40B4-BE49-F238E27FC236}">
                <a16:creationId xmlns:a16="http://schemas.microsoft.com/office/drawing/2014/main" id="{2D36A02C-53D1-5965-B510-28782005D2B9}"/>
              </a:ext>
            </a:extLst>
          </p:cNvPr>
          <p:cNvSpPr/>
          <p:nvPr/>
        </p:nvSpPr>
        <p:spPr>
          <a:xfrm>
            <a:off x="838200" y="1579418"/>
            <a:ext cx="10726882" cy="8104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If each agent makes a prediction, could we just have them share those and then aggregate? </a:t>
            </a:r>
          </a:p>
        </p:txBody>
      </p:sp>
      <p:pic>
        <p:nvPicPr>
          <p:cNvPr id="11" name="Picture 10">
            <a:extLst>
              <a:ext uri="{FF2B5EF4-FFF2-40B4-BE49-F238E27FC236}">
                <a16:creationId xmlns:a16="http://schemas.microsoft.com/office/drawing/2014/main" id="{67977E2E-2A50-CC75-5D60-26E7BB3DB2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7749" y="2754819"/>
            <a:ext cx="765464" cy="1148196"/>
          </a:xfrm>
          <a:prstGeom prst="rect">
            <a:avLst/>
          </a:prstGeom>
        </p:spPr>
      </p:pic>
      <p:pic>
        <p:nvPicPr>
          <p:cNvPr id="13" name="Picture 12">
            <a:extLst>
              <a:ext uri="{FF2B5EF4-FFF2-40B4-BE49-F238E27FC236}">
                <a16:creationId xmlns:a16="http://schemas.microsoft.com/office/drawing/2014/main" id="{30A48859-B3DF-9E62-5E0E-E18CCF11FD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6244" y="4027056"/>
            <a:ext cx="941006" cy="950911"/>
          </a:xfrm>
          <a:prstGeom prst="rect">
            <a:avLst/>
          </a:prstGeom>
        </p:spPr>
      </p:pic>
      <p:pic>
        <p:nvPicPr>
          <p:cNvPr id="14" name="Picture 13">
            <a:extLst>
              <a:ext uri="{FF2B5EF4-FFF2-40B4-BE49-F238E27FC236}">
                <a16:creationId xmlns:a16="http://schemas.microsoft.com/office/drawing/2014/main" id="{932208CE-85ED-D5DF-375F-0C4F0914AC57}"/>
              </a:ext>
            </a:extLst>
          </p:cNvPr>
          <p:cNvPicPr>
            <a:picLocks noChangeAspect="1"/>
          </p:cNvPicPr>
          <p:nvPr/>
        </p:nvPicPr>
        <p:blipFill>
          <a:blip r:embed="rId5"/>
          <a:stretch>
            <a:fillRect/>
          </a:stretch>
        </p:blipFill>
        <p:spPr>
          <a:xfrm>
            <a:off x="2741325" y="4216401"/>
            <a:ext cx="761566" cy="761566"/>
          </a:xfrm>
          <a:prstGeom prst="rect">
            <a:avLst/>
          </a:prstGeom>
        </p:spPr>
      </p:pic>
      <p:cxnSp>
        <p:nvCxnSpPr>
          <p:cNvPr id="18" name="Straight Arrow Connector 17">
            <a:extLst>
              <a:ext uri="{FF2B5EF4-FFF2-40B4-BE49-F238E27FC236}">
                <a16:creationId xmlns:a16="http://schemas.microsoft.com/office/drawing/2014/main" id="{21BEC375-E880-1C50-9FBB-423CD64E08A9}"/>
              </a:ext>
            </a:extLst>
          </p:cNvPr>
          <p:cNvCxnSpPr>
            <a:cxnSpLocks/>
          </p:cNvCxnSpPr>
          <p:nvPr/>
        </p:nvCxnSpPr>
        <p:spPr>
          <a:xfrm flipH="1">
            <a:off x="3734625" y="3740727"/>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2A94D27-F163-4D92-035E-0D67ADC0705C}"/>
              </a:ext>
            </a:extLst>
          </p:cNvPr>
          <p:cNvCxnSpPr>
            <a:cxnSpLocks/>
          </p:cNvCxnSpPr>
          <p:nvPr/>
        </p:nvCxnSpPr>
        <p:spPr>
          <a:xfrm>
            <a:off x="6164947" y="3740726"/>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5E1D736-0CF7-7D38-A47C-51F84D48A7E9}"/>
              </a:ext>
            </a:extLst>
          </p:cNvPr>
          <p:cNvSpPr txBox="1"/>
          <p:nvPr/>
        </p:nvSpPr>
        <p:spPr>
          <a:xfrm>
            <a:off x="5181271" y="3944089"/>
            <a:ext cx="771301" cy="323165"/>
          </a:xfrm>
          <a:prstGeom prst="rect">
            <a:avLst/>
          </a:prstGeom>
          <a:noFill/>
        </p:spPr>
        <p:txBody>
          <a:bodyPr wrap="none" rtlCol="0">
            <a:spAutoFit/>
          </a:bodyPr>
          <a:lstStyle/>
          <a:p>
            <a:r>
              <a:rPr lang="en-US" sz="1500">
                <a:solidFill>
                  <a:schemeClr val="tx2"/>
                </a:solidFill>
              </a:rPr>
              <a:t>patient</a:t>
            </a:r>
          </a:p>
        </p:txBody>
      </p:sp>
      <p:sp>
        <p:nvSpPr>
          <p:cNvPr id="28" name="TextBox 27">
            <a:extLst>
              <a:ext uri="{FF2B5EF4-FFF2-40B4-BE49-F238E27FC236}">
                <a16:creationId xmlns:a16="http://schemas.microsoft.com/office/drawing/2014/main" id="{50B30DD9-FC50-E8AD-BA5D-713F28597F81}"/>
              </a:ext>
            </a:extLst>
          </p:cNvPr>
          <p:cNvSpPr txBox="1"/>
          <p:nvPr/>
        </p:nvSpPr>
        <p:spPr>
          <a:xfrm>
            <a:off x="2790837" y="4954713"/>
            <a:ext cx="712054" cy="323165"/>
          </a:xfrm>
          <a:prstGeom prst="rect">
            <a:avLst/>
          </a:prstGeom>
          <a:noFill/>
        </p:spPr>
        <p:txBody>
          <a:bodyPr wrap="none" rtlCol="0">
            <a:spAutoFit/>
          </a:bodyPr>
          <a:lstStyle/>
          <a:p>
            <a:r>
              <a:rPr lang="en-US" sz="1500">
                <a:solidFill>
                  <a:schemeClr val="tx2"/>
                </a:solidFill>
              </a:rPr>
              <a:t>model</a:t>
            </a:r>
          </a:p>
        </p:txBody>
      </p:sp>
      <p:sp>
        <p:nvSpPr>
          <p:cNvPr id="29" name="TextBox 28">
            <a:extLst>
              <a:ext uri="{FF2B5EF4-FFF2-40B4-BE49-F238E27FC236}">
                <a16:creationId xmlns:a16="http://schemas.microsoft.com/office/drawing/2014/main" id="{923DD2D2-F564-5B89-7677-BB03613C8CA4}"/>
              </a:ext>
            </a:extLst>
          </p:cNvPr>
          <p:cNvSpPr txBox="1"/>
          <p:nvPr/>
        </p:nvSpPr>
        <p:spPr>
          <a:xfrm>
            <a:off x="8198375" y="5005728"/>
            <a:ext cx="730328" cy="323165"/>
          </a:xfrm>
          <a:prstGeom prst="rect">
            <a:avLst/>
          </a:prstGeom>
          <a:noFill/>
        </p:spPr>
        <p:txBody>
          <a:bodyPr wrap="none" rtlCol="0">
            <a:spAutoFit/>
          </a:bodyPr>
          <a:lstStyle/>
          <a:p>
            <a:r>
              <a:rPr lang="en-US" sz="1500">
                <a:solidFill>
                  <a:schemeClr val="tx2"/>
                </a:solidFill>
              </a:rPr>
              <a:t>doctor</a:t>
            </a:r>
          </a:p>
        </p:txBody>
      </p:sp>
      <mc:AlternateContent xmlns:mc="http://schemas.openxmlformats.org/markup-compatibility/2006" xmlns:a14="http://schemas.microsoft.com/office/drawing/2010/main">
        <mc:Choice Requires="a14">
          <p:sp>
            <p:nvSpPr>
              <p:cNvPr id="12" name="Oval Callout 11">
                <a:extLst>
                  <a:ext uri="{FF2B5EF4-FFF2-40B4-BE49-F238E27FC236}">
                    <a16:creationId xmlns:a16="http://schemas.microsoft.com/office/drawing/2014/main" id="{3F1D3C80-BE2C-3334-AB06-61C060D4E2E6}"/>
                  </a:ext>
                </a:extLst>
              </p:cNvPr>
              <p:cNvSpPr/>
              <p:nvPr/>
            </p:nvSpPr>
            <p:spPr>
              <a:xfrm>
                <a:off x="353291" y="3428999"/>
                <a:ext cx="2494110" cy="999361"/>
              </a:xfrm>
              <a:prstGeom prst="wedgeEllipseCallout">
                <a:avLst>
                  <a:gd name="adj1" fmla="val 41347"/>
                  <a:gd name="adj2" fmla="val 50002"/>
                </a:avLst>
              </a:prstGeom>
              <a:solidFill>
                <a:srgbClr val="FEF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I predict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𝑚</m:t>
                        </m:r>
                      </m:sub>
                    </m:sSub>
                  </m:oMath>
                </a14:m>
                <a:endParaRPr lang="en-US" b="0">
                  <a:solidFill>
                    <a:schemeClr val="tx1"/>
                  </a:solidFill>
                </a:endParaRPr>
              </a:p>
              <a:p>
                <a:pPr algn="ctr"/>
                <a:endParaRPr lang="en-US">
                  <a:solidFill>
                    <a:schemeClr val="tx1"/>
                  </a:solidFill>
                </a:endParaRPr>
              </a:p>
            </p:txBody>
          </p:sp>
        </mc:Choice>
        <mc:Fallback xmlns="">
          <p:sp>
            <p:nvSpPr>
              <p:cNvPr id="12" name="Oval Callout 11">
                <a:extLst>
                  <a:ext uri="{FF2B5EF4-FFF2-40B4-BE49-F238E27FC236}">
                    <a16:creationId xmlns:a16="http://schemas.microsoft.com/office/drawing/2014/main" id="{3F1D3C80-BE2C-3334-AB06-61C060D4E2E6}"/>
                  </a:ext>
                </a:extLst>
              </p:cNvPr>
              <p:cNvSpPr>
                <a:spLocks noRot="1" noChangeAspect="1" noMove="1" noResize="1" noEditPoints="1" noAdjustHandles="1" noChangeArrowheads="1" noChangeShapeType="1" noTextEdit="1"/>
              </p:cNvSpPr>
              <p:nvPr/>
            </p:nvSpPr>
            <p:spPr>
              <a:xfrm>
                <a:off x="353291" y="3428999"/>
                <a:ext cx="2494110" cy="999361"/>
              </a:xfrm>
              <a:prstGeom prst="wedgeEllipseCallout">
                <a:avLst>
                  <a:gd name="adj1" fmla="val 41347"/>
                  <a:gd name="adj2" fmla="val 50002"/>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val Callout 14">
                <a:extLst>
                  <a:ext uri="{FF2B5EF4-FFF2-40B4-BE49-F238E27FC236}">
                    <a16:creationId xmlns:a16="http://schemas.microsoft.com/office/drawing/2014/main" id="{FCAE02CC-5134-D568-B419-F4E031FC9717}"/>
                  </a:ext>
                </a:extLst>
              </p:cNvPr>
              <p:cNvSpPr/>
              <p:nvPr/>
            </p:nvSpPr>
            <p:spPr>
              <a:xfrm flipH="1">
                <a:off x="8967317" y="3267893"/>
                <a:ext cx="2386483" cy="999361"/>
              </a:xfrm>
              <a:prstGeom prst="wedgeEllipseCallout">
                <a:avLst>
                  <a:gd name="adj1" fmla="val 41347"/>
                  <a:gd name="adj2" fmla="val 50002"/>
                </a:avLst>
              </a:prstGeom>
              <a:solidFill>
                <a:srgbClr val="FEF5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I predict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h</m:t>
                        </m:r>
                      </m:sub>
                    </m:sSub>
                  </m:oMath>
                </a14:m>
                <a:endParaRPr lang="en-US" b="0">
                  <a:solidFill>
                    <a:schemeClr val="tx1"/>
                  </a:solidFill>
                </a:endParaRPr>
              </a:p>
              <a:p>
                <a:pPr algn="ctr"/>
                <a:endParaRPr lang="en-US">
                  <a:solidFill>
                    <a:schemeClr val="tx1"/>
                  </a:solidFill>
                </a:endParaRPr>
              </a:p>
            </p:txBody>
          </p:sp>
        </mc:Choice>
        <mc:Fallback xmlns="">
          <p:sp>
            <p:nvSpPr>
              <p:cNvPr id="15" name="Oval Callout 14">
                <a:extLst>
                  <a:ext uri="{FF2B5EF4-FFF2-40B4-BE49-F238E27FC236}">
                    <a16:creationId xmlns:a16="http://schemas.microsoft.com/office/drawing/2014/main" id="{FCAE02CC-5134-D568-B419-F4E031FC9717}"/>
                  </a:ext>
                </a:extLst>
              </p:cNvPr>
              <p:cNvSpPr>
                <a:spLocks noRot="1" noChangeAspect="1" noMove="1" noResize="1" noEditPoints="1" noAdjustHandles="1" noChangeArrowheads="1" noChangeShapeType="1" noTextEdit="1"/>
              </p:cNvSpPr>
              <p:nvPr/>
            </p:nvSpPr>
            <p:spPr>
              <a:xfrm flipH="1">
                <a:off x="8967317" y="3267893"/>
                <a:ext cx="2386483" cy="999361"/>
              </a:xfrm>
              <a:prstGeom prst="wedgeEllipseCallout">
                <a:avLst>
                  <a:gd name="adj1" fmla="val 41347"/>
                  <a:gd name="adj2" fmla="val 50002"/>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7B2CE05-4AD8-7A72-A18D-FFD57E3ABFB4}"/>
                  </a:ext>
                </a:extLst>
              </p:cNvPr>
              <p:cNvSpPr txBox="1"/>
              <p:nvPr/>
            </p:nvSpPr>
            <p:spPr>
              <a:xfrm>
                <a:off x="3938391" y="3637095"/>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16" name="TextBox 15">
                <a:extLst>
                  <a:ext uri="{FF2B5EF4-FFF2-40B4-BE49-F238E27FC236}">
                    <a16:creationId xmlns:a16="http://schemas.microsoft.com/office/drawing/2014/main" id="{57B2CE05-4AD8-7A72-A18D-FFD57E3ABFB4}"/>
                  </a:ext>
                </a:extLst>
              </p:cNvPr>
              <p:cNvSpPr txBox="1">
                <a:spLocks noRot="1" noChangeAspect="1" noMove="1" noResize="1" noEditPoints="1" noAdjustHandles="1" noChangeArrowheads="1" noChangeShapeType="1" noTextEdit="1"/>
              </p:cNvSpPr>
              <p:nvPr/>
            </p:nvSpPr>
            <p:spPr>
              <a:xfrm>
                <a:off x="3938391" y="3637095"/>
                <a:ext cx="493212" cy="8309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6945A1F-F729-3FC7-C6CE-400E6E6CC091}"/>
                  </a:ext>
                </a:extLst>
              </p:cNvPr>
              <p:cNvSpPr txBox="1"/>
              <p:nvPr/>
            </p:nvSpPr>
            <p:spPr>
              <a:xfrm>
                <a:off x="6703706" y="3563065"/>
                <a:ext cx="450636"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a:p>
            </p:txBody>
          </p:sp>
        </mc:Choice>
        <mc:Fallback xmlns="">
          <p:sp>
            <p:nvSpPr>
              <p:cNvPr id="17" name="TextBox 16">
                <a:extLst>
                  <a:ext uri="{FF2B5EF4-FFF2-40B4-BE49-F238E27FC236}">
                    <a16:creationId xmlns:a16="http://schemas.microsoft.com/office/drawing/2014/main" id="{26945A1F-F729-3FC7-C6CE-400E6E6CC091}"/>
                  </a:ext>
                </a:extLst>
              </p:cNvPr>
              <p:cNvSpPr txBox="1">
                <a:spLocks noRot="1" noChangeAspect="1" noMove="1" noResize="1" noEditPoints="1" noAdjustHandles="1" noChangeArrowheads="1" noChangeShapeType="1" noTextEdit="1"/>
              </p:cNvSpPr>
              <p:nvPr/>
            </p:nvSpPr>
            <p:spPr>
              <a:xfrm>
                <a:off x="6703706" y="3563065"/>
                <a:ext cx="450636" cy="830997"/>
              </a:xfrm>
              <a:prstGeom prst="rect">
                <a:avLst/>
              </a:prstGeom>
              <a:blipFill>
                <a:blip r:embed="rId9"/>
                <a:stretch>
                  <a:fillRect/>
                </a:stretch>
              </a:blipFill>
            </p:spPr>
            <p:txBody>
              <a:bodyPr/>
              <a:lstStyle/>
              <a:p>
                <a:r>
                  <a:rPr lang="en-US">
                    <a:noFill/>
                  </a:rPr>
                  <a:t> </a:t>
                </a:r>
              </a:p>
            </p:txBody>
          </p:sp>
        </mc:Fallback>
      </mc:AlternateContent>
      <p:sp>
        <p:nvSpPr>
          <p:cNvPr id="4" name="Left Arrow Callout 3">
            <a:extLst>
              <a:ext uri="{FF2B5EF4-FFF2-40B4-BE49-F238E27FC236}">
                <a16:creationId xmlns:a16="http://schemas.microsoft.com/office/drawing/2014/main" id="{272279F3-47D9-FA23-CD0F-9CDF5F683217}"/>
              </a:ext>
            </a:extLst>
          </p:cNvPr>
          <p:cNvSpPr/>
          <p:nvPr/>
        </p:nvSpPr>
        <p:spPr>
          <a:xfrm>
            <a:off x="6568413" y="5812938"/>
            <a:ext cx="4886034" cy="921600"/>
          </a:xfrm>
          <a:prstGeom prst="leftArrowCallout">
            <a:avLst>
              <a:gd name="adj1" fmla="val 15585"/>
              <a:gd name="adj2" fmla="val 18410"/>
              <a:gd name="adj3" fmla="val 25000"/>
              <a:gd name="adj4" fmla="val 67549"/>
            </a:avLst>
          </a:prstGeom>
          <a:solidFill>
            <a:schemeClr val="accent3">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solidFill>
                  <a:schemeClr val="bg1"/>
                </a:solidFill>
              </a:rPr>
              <a:t>Aggregation mechanism combines agents’ predictions</a:t>
            </a:r>
          </a:p>
        </p:txBody>
      </p:sp>
      <p:grpSp>
        <p:nvGrpSpPr>
          <p:cNvPr id="10" name="Group 9">
            <a:extLst>
              <a:ext uri="{FF2B5EF4-FFF2-40B4-BE49-F238E27FC236}">
                <a16:creationId xmlns:a16="http://schemas.microsoft.com/office/drawing/2014/main" id="{65E54853-4A0B-9E3A-3DB6-6AA9B73F9970}"/>
              </a:ext>
            </a:extLst>
          </p:cNvPr>
          <p:cNvGrpSpPr/>
          <p:nvPr/>
        </p:nvGrpSpPr>
        <p:grpSpPr>
          <a:xfrm>
            <a:off x="3734625" y="5115355"/>
            <a:ext cx="3954213" cy="1565061"/>
            <a:chOff x="3734625" y="5115355"/>
            <a:chExt cx="3954213" cy="1565061"/>
          </a:xfrm>
        </p:grpSpPr>
        <p:cxnSp>
          <p:nvCxnSpPr>
            <p:cNvPr id="5" name="Straight Arrow Connector 4">
              <a:extLst>
                <a:ext uri="{FF2B5EF4-FFF2-40B4-BE49-F238E27FC236}">
                  <a16:creationId xmlns:a16="http://schemas.microsoft.com/office/drawing/2014/main" id="{964976E1-7F0B-5425-8B84-BFBE8EE613AC}"/>
                </a:ext>
              </a:extLst>
            </p:cNvPr>
            <p:cNvCxnSpPr>
              <a:cxnSpLocks/>
            </p:cNvCxnSpPr>
            <p:nvPr/>
          </p:nvCxnSpPr>
          <p:spPr>
            <a:xfrm>
              <a:off x="3734625" y="5115355"/>
              <a:ext cx="1117930" cy="65160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B9CAF634-B1A0-F6BF-F8A4-9C80EB4CC2DC}"/>
                </a:ext>
              </a:extLst>
            </p:cNvPr>
            <p:cNvCxnSpPr>
              <a:cxnSpLocks/>
            </p:cNvCxnSpPr>
            <p:nvPr/>
          </p:nvCxnSpPr>
          <p:spPr>
            <a:xfrm flipH="1">
              <a:off x="6389975" y="5167310"/>
              <a:ext cx="1298863" cy="599645"/>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E44FA801-B977-AC37-0F92-02EDB070C1EC}"/>
                    </a:ext>
                  </a:extLst>
                </p:cNvPr>
                <p:cNvSpPr/>
                <p:nvPr/>
              </p:nvSpPr>
              <p:spPr>
                <a:xfrm>
                  <a:off x="4735578" y="5867060"/>
                  <a:ext cx="1675091" cy="81335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𝜋</m:t>
                        </m:r>
                        <m:d>
                          <m:dPr>
                            <m:ctrlPr>
                              <a:rPr lang="en-US" b="0" i="1" smtClean="0">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𝑚</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h</m:t>
                                </m:r>
                              </m:sub>
                            </m:sSub>
                          </m:e>
                        </m:d>
                        <m:r>
                          <a:rPr lang="en-US" b="0" i="1" smtClean="0">
                            <a:solidFill>
                              <a:schemeClr val="tx1"/>
                            </a:solidFill>
                            <a:latin typeface="Cambria Math" panose="02040503050406030204" pitchFamily="18" charset="0"/>
                          </a:rPr>
                          <m:t>∈</m:t>
                        </m:r>
                      </m:oMath>
                    </m:oMathPara>
                  </a14:m>
                  <a:endParaRPr lang="en-US" b="0">
                    <a:solidFill>
                      <a:schemeClr val="tx1"/>
                    </a:solidFill>
                  </a:endParaRPr>
                </a:p>
                <a:p>
                  <a:pPr algn="ctr"/>
                  <a:r>
                    <a:rPr lang="en-US" b="0">
                      <a:solidFill>
                        <a:schemeClr val="tx1"/>
                      </a:solidFill>
                    </a:rPr>
                    <a:t>{Yes, No}</a:t>
                  </a:r>
                </a:p>
              </p:txBody>
            </p:sp>
          </mc:Choice>
          <mc:Fallback xmlns="">
            <p:sp>
              <p:nvSpPr>
                <p:cNvPr id="7" name="Rounded Rectangle 6">
                  <a:extLst>
                    <a:ext uri="{FF2B5EF4-FFF2-40B4-BE49-F238E27FC236}">
                      <a16:creationId xmlns:a16="http://schemas.microsoft.com/office/drawing/2014/main" id="{E44FA801-B977-AC37-0F92-02EDB070C1EC}"/>
                    </a:ext>
                  </a:extLst>
                </p:cNvPr>
                <p:cNvSpPr>
                  <a:spLocks noRot="1" noChangeAspect="1" noMove="1" noResize="1" noEditPoints="1" noAdjustHandles="1" noChangeArrowheads="1" noChangeShapeType="1" noTextEdit="1"/>
                </p:cNvSpPr>
                <p:nvPr/>
              </p:nvSpPr>
              <p:spPr>
                <a:xfrm>
                  <a:off x="4735578" y="5867060"/>
                  <a:ext cx="1675091" cy="813356"/>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16820B-0901-CFF2-D4CB-C284A0F17893}"/>
                    </a:ext>
                  </a:extLst>
                </p:cNvPr>
                <p:cNvSpPr txBox="1"/>
                <p:nvPr/>
              </p:nvSpPr>
              <p:spPr>
                <a:xfrm>
                  <a:off x="3859812" y="5372493"/>
                  <a:ext cx="40806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𝑚</m:t>
                            </m:r>
                          </m:sub>
                        </m:sSub>
                      </m:oMath>
                    </m:oMathPara>
                  </a14:m>
                  <a:endParaRPr lang="en-US" b="0"/>
                </a:p>
                <a:p>
                  <a:endParaRPr lang="en-US"/>
                </a:p>
              </p:txBody>
            </p:sp>
          </mc:Choice>
          <mc:Fallback xmlns="">
            <p:sp>
              <p:nvSpPr>
                <p:cNvPr id="8" name="TextBox 7">
                  <a:extLst>
                    <a:ext uri="{FF2B5EF4-FFF2-40B4-BE49-F238E27FC236}">
                      <a16:creationId xmlns:a16="http://schemas.microsoft.com/office/drawing/2014/main" id="{5816820B-0901-CFF2-D4CB-C284A0F17893}"/>
                    </a:ext>
                  </a:extLst>
                </p:cNvPr>
                <p:cNvSpPr txBox="1">
                  <a:spLocks noRot="1" noChangeAspect="1" noMove="1" noResize="1" noEditPoints="1" noAdjustHandles="1" noChangeArrowheads="1" noChangeShapeType="1" noTextEdit="1"/>
                </p:cNvSpPr>
                <p:nvPr/>
              </p:nvSpPr>
              <p:spPr>
                <a:xfrm>
                  <a:off x="3859812" y="5372493"/>
                  <a:ext cx="408060" cy="553998"/>
                </a:xfrm>
                <a:prstGeom prst="rect">
                  <a:avLst/>
                </a:prstGeom>
                <a:blipFill>
                  <a:blip r:embed="rId11"/>
                  <a:stretch>
                    <a:fillRect l="-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75D8DE2-051B-95E9-49DD-5BDF265F818A}"/>
                    </a:ext>
                  </a:extLst>
                </p:cNvPr>
                <p:cNvSpPr txBox="1"/>
                <p:nvPr/>
              </p:nvSpPr>
              <p:spPr>
                <a:xfrm>
                  <a:off x="6929024" y="5467132"/>
                  <a:ext cx="35606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h</m:t>
                            </m:r>
                          </m:sub>
                        </m:sSub>
                      </m:oMath>
                    </m:oMathPara>
                  </a14:m>
                  <a:endParaRPr lang="en-US" b="0"/>
                </a:p>
                <a:p>
                  <a:endParaRPr lang="en-US"/>
                </a:p>
              </p:txBody>
            </p:sp>
          </mc:Choice>
          <mc:Fallback xmlns="">
            <p:sp>
              <p:nvSpPr>
                <p:cNvPr id="9" name="TextBox 8">
                  <a:extLst>
                    <a:ext uri="{FF2B5EF4-FFF2-40B4-BE49-F238E27FC236}">
                      <a16:creationId xmlns:a16="http://schemas.microsoft.com/office/drawing/2014/main" id="{675D8DE2-051B-95E9-49DD-5BDF265F818A}"/>
                    </a:ext>
                  </a:extLst>
                </p:cNvPr>
                <p:cNvSpPr txBox="1">
                  <a:spLocks noRot="1" noChangeAspect="1" noMove="1" noResize="1" noEditPoints="1" noAdjustHandles="1" noChangeArrowheads="1" noChangeShapeType="1" noTextEdit="1"/>
                </p:cNvSpPr>
                <p:nvPr/>
              </p:nvSpPr>
              <p:spPr>
                <a:xfrm>
                  <a:off x="6929024" y="5467132"/>
                  <a:ext cx="356060" cy="553998"/>
                </a:xfrm>
                <a:prstGeom prst="rect">
                  <a:avLst/>
                </a:prstGeom>
                <a:blipFill>
                  <a:blip r:embed="rId12"/>
                  <a:stretch>
                    <a:fillRect l="-6897"/>
                  </a:stretch>
                </a:blipFill>
              </p:spPr>
              <p:txBody>
                <a:bodyPr/>
                <a:lstStyle/>
                <a:p>
                  <a:r>
                    <a:rPr lang="en-US">
                      <a:noFill/>
                    </a:rPr>
                    <a:t> </a:t>
                  </a:r>
                </a:p>
              </p:txBody>
            </p:sp>
          </mc:Fallback>
        </mc:AlternateContent>
      </p:grpSp>
    </p:spTree>
    <p:extLst>
      <p:ext uri="{BB962C8B-B14F-4D97-AF65-F5344CB8AC3E}">
        <p14:creationId xmlns:p14="http://schemas.microsoft.com/office/powerpoint/2010/main" val="339373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C28B-ADA7-503B-441F-5A2C529CFC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FAC18-CE74-60ED-036C-A6AED97BAC17}"/>
              </a:ext>
            </a:extLst>
          </p:cNvPr>
          <p:cNvSpPr>
            <a:spLocks noGrp="1"/>
          </p:cNvSpPr>
          <p:nvPr>
            <p:ph type="title"/>
          </p:nvPr>
        </p:nvSpPr>
        <p:spPr/>
        <p:txBody>
          <a:bodyPr/>
          <a:lstStyle/>
          <a:p>
            <a:r>
              <a:rPr lang="en-US"/>
              <a:t>A Model for Human-AI Collaboration</a:t>
            </a:r>
          </a:p>
        </p:txBody>
      </p:sp>
      <p:sp>
        <p:nvSpPr>
          <p:cNvPr id="3" name="Rounded Rectangle 2">
            <a:extLst>
              <a:ext uri="{FF2B5EF4-FFF2-40B4-BE49-F238E27FC236}">
                <a16:creationId xmlns:a16="http://schemas.microsoft.com/office/drawing/2014/main" id="{F22B01B3-0CAE-26BA-B470-C3922DAE4FD0}"/>
              </a:ext>
            </a:extLst>
          </p:cNvPr>
          <p:cNvSpPr/>
          <p:nvPr/>
        </p:nvSpPr>
        <p:spPr>
          <a:xfrm>
            <a:off x="838200" y="1579418"/>
            <a:ext cx="10726882" cy="8104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If each agent makes a prediction, could we just have them share those and then aggregate? </a:t>
            </a:r>
            <a:r>
              <a:rPr lang="en-US" b="1">
                <a:solidFill>
                  <a:schemeClr val="tx1"/>
                </a:solidFill>
              </a:rPr>
              <a:t>Too weak.</a:t>
            </a:r>
            <a:endParaRPr lang="en-US">
              <a:solidFill>
                <a:schemeClr val="tx1"/>
              </a:solidFill>
            </a:endParaRPr>
          </a:p>
        </p:txBody>
      </p:sp>
      <p:grpSp>
        <p:nvGrpSpPr>
          <p:cNvPr id="20" name="Group 19">
            <a:extLst>
              <a:ext uri="{FF2B5EF4-FFF2-40B4-BE49-F238E27FC236}">
                <a16:creationId xmlns:a16="http://schemas.microsoft.com/office/drawing/2014/main" id="{F81C5825-D5E5-A6E1-8AB0-E5D364DA2C3B}"/>
              </a:ext>
            </a:extLst>
          </p:cNvPr>
          <p:cNvGrpSpPr/>
          <p:nvPr/>
        </p:nvGrpSpPr>
        <p:grpSpPr>
          <a:xfrm>
            <a:off x="838200" y="2644071"/>
            <a:ext cx="11121736" cy="4089238"/>
            <a:chOff x="838200" y="2644071"/>
            <a:chExt cx="11121736" cy="4089238"/>
          </a:xfrm>
        </p:grpSpPr>
        <p:pic>
          <p:nvPicPr>
            <p:cNvPr id="11" name="Picture 10">
              <a:extLst>
                <a:ext uri="{FF2B5EF4-FFF2-40B4-BE49-F238E27FC236}">
                  <a16:creationId xmlns:a16="http://schemas.microsoft.com/office/drawing/2014/main" id="{753AFE06-D4C2-19FE-400E-22637B2EF0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5581" y="2702864"/>
              <a:ext cx="765464" cy="1148196"/>
            </a:xfrm>
            <a:prstGeom prst="rect">
              <a:avLst/>
            </a:prstGeom>
          </p:spPr>
        </p:pic>
        <p:pic>
          <p:nvPicPr>
            <p:cNvPr id="13" name="Picture 12">
              <a:extLst>
                <a:ext uri="{FF2B5EF4-FFF2-40B4-BE49-F238E27FC236}">
                  <a16:creationId xmlns:a16="http://schemas.microsoft.com/office/drawing/2014/main" id="{70F01493-0907-4DBB-2820-FF8F36BD5D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4076" y="3975101"/>
              <a:ext cx="941006" cy="950911"/>
            </a:xfrm>
            <a:prstGeom prst="rect">
              <a:avLst/>
            </a:prstGeom>
          </p:spPr>
        </p:pic>
        <p:pic>
          <p:nvPicPr>
            <p:cNvPr id="14" name="Picture 13">
              <a:extLst>
                <a:ext uri="{FF2B5EF4-FFF2-40B4-BE49-F238E27FC236}">
                  <a16:creationId xmlns:a16="http://schemas.microsoft.com/office/drawing/2014/main" id="{17993BD5-998D-BDD4-1E2D-42AA7D3A9889}"/>
                </a:ext>
              </a:extLst>
            </p:cNvPr>
            <p:cNvPicPr>
              <a:picLocks noChangeAspect="1"/>
            </p:cNvPicPr>
            <p:nvPr/>
          </p:nvPicPr>
          <p:blipFill>
            <a:blip r:embed="rId5"/>
            <a:stretch>
              <a:fillRect/>
            </a:stretch>
          </p:blipFill>
          <p:spPr>
            <a:xfrm>
              <a:off x="5239157" y="4164446"/>
              <a:ext cx="761566" cy="761566"/>
            </a:xfrm>
            <a:prstGeom prst="rect">
              <a:avLst/>
            </a:prstGeom>
          </p:spPr>
        </p:pic>
        <p:cxnSp>
          <p:nvCxnSpPr>
            <p:cNvPr id="18" name="Straight Arrow Connector 17">
              <a:extLst>
                <a:ext uri="{FF2B5EF4-FFF2-40B4-BE49-F238E27FC236}">
                  <a16:creationId xmlns:a16="http://schemas.microsoft.com/office/drawing/2014/main" id="{2789C0EC-3BCA-A18C-BF2C-CFA44D7BF056}"/>
                </a:ext>
              </a:extLst>
            </p:cNvPr>
            <p:cNvCxnSpPr>
              <a:cxnSpLocks/>
            </p:cNvCxnSpPr>
            <p:nvPr/>
          </p:nvCxnSpPr>
          <p:spPr>
            <a:xfrm flipH="1">
              <a:off x="6232457" y="3688772"/>
              <a:ext cx="1271484" cy="4756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8510434-C07B-A99D-4BCC-74301B97B236}"/>
                </a:ext>
              </a:extLst>
            </p:cNvPr>
            <p:cNvCxnSpPr>
              <a:cxnSpLocks/>
            </p:cNvCxnSpPr>
            <p:nvPr/>
          </p:nvCxnSpPr>
          <p:spPr>
            <a:xfrm>
              <a:off x="8662779" y="3688771"/>
              <a:ext cx="1436580" cy="4067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CD705123-CFE0-E76E-2B16-F2839DAD8A0C}"/>
                </a:ext>
              </a:extLst>
            </p:cNvPr>
            <p:cNvSpPr txBox="1"/>
            <p:nvPr/>
          </p:nvSpPr>
          <p:spPr>
            <a:xfrm>
              <a:off x="7679103" y="3892134"/>
              <a:ext cx="771301" cy="323165"/>
            </a:xfrm>
            <a:prstGeom prst="rect">
              <a:avLst/>
            </a:prstGeom>
            <a:noFill/>
          </p:spPr>
          <p:txBody>
            <a:bodyPr wrap="none" rtlCol="0">
              <a:spAutoFit/>
            </a:bodyPr>
            <a:lstStyle/>
            <a:p>
              <a:r>
                <a:rPr lang="en-US" sz="1500">
                  <a:solidFill>
                    <a:schemeClr val="tx2"/>
                  </a:solidFill>
                </a:rPr>
                <a:t>patient</a:t>
              </a:r>
            </a:p>
          </p:txBody>
        </p:sp>
        <p:sp>
          <p:nvSpPr>
            <p:cNvPr id="28" name="TextBox 27">
              <a:extLst>
                <a:ext uri="{FF2B5EF4-FFF2-40B4-BE49-F238E27FC236}">
                  <a16:creationId xmlns:a16="http://schemas.microsoft.com/office/drawing/2014/main" id="{3320F98C-3952-2E0D-333B-B083A63DE6D8}"/>
                </a:ext>
              </a:extLst>
            </p:cNvPr>
            <p:cNvSpPr txBox="1"/>
            <p:nvPr/>
          </p:nvSpPr>
          <p:spPr>
            <a:xfrm>
              <a:off x="5288669" y="4902758"/>
              <a:ext cx="712054" cy="323165"/>
            </a:xfrm>
            <a:prstGeom prst="rect">
              <a:avLst/>
            </a:prstGeom>
            <a:noFill/>
          </p:spPr>
          <p:txBody>
            <a:bodyPr wrap="none" rtlCol="0">
              <a:spAutoFit/>
            </a:bodyPr>
            <a:lstStyle/>
            <a:p>
              <a:r>
                <a:rPr lang="en-US" sz="1500">
                  <a:solidFill>
                    <a:schemeClr val="tx2"/>
                  </a:solidFill>
                </a:rPr>
                <a:t>model</a:t>
              </a:r>
            </a:p>
          </p:txBody>
        </p:sp>
        <p:sp>
          <p:nvSpPr>
            <p:cNvPr id="29" name="TextBox 28">
              <a:extLst>
                <a:ext uri="{FF2B5EF4-FFF2-40B4-BE49-F238E27FC236}">
                  <a16:creationId xmlns:a16="http://schemas.microsoft.com/office/drawing/2014/main" id="{A12F091D-B9D4-0B43-9994-A87F9667F29D}"/>
                </a:ext>
              </a:extLst>
            </p:cNvPr>
            <p:cNvSpPr txBox="1"/>
            <p:nvPr/>
          </p:nvSpPr>
          <p:spPr>
            <a:xfrm>
              <a:off x="10696207" y="4953773"/>
              <a:ext cx="730328" cy="323165"/>
            </a:xfrm>
            <a:prstGeom prst="rect">
              <a:avLst/>
            </a:prstGeom>
            <a:noFill/>
          </p:spPr>
          <p:txBody>
            <a:bodyPr wrap="none" rtlCol="0">
              <a:spAutoFit/>
            </a:bodyPr>
            <a:lstStyle/>
            <a:p>
              <a:r>
                <a:rPr lang="en-US" sz="1500">
                  <a:solidFill>
                    <a:schemeClr val="tx2"/>
                  </a:solidFill>
                </a:rPr>
                <a:t>doctor</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93FAD9F-B63A-46E1-6F49-950BA6CAB5D5}"/>
                    </a:ext>
                  </a:extLst>
                </p:cNvPr>
                <p:cNvSpPr txBox="1"/>
                <p:nvPr/>
              </p:nvSpPr>
              <p:spPr>
                <a:xfrm>
                  <a:off x="6436223" y="3585140"/>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4" name="TextBox 3">
                  <a:extLst>
                    <a:ext uri="{FF2B5EF4-FFF2-40B4-BE49-F238E27FC236}">
                      <a16:creationId xmlns:a16="http://schemas.microsoft.com/office/drawing/2014/main" id="{793FAD9F-B63A-46E1-6F49-950BA6CAB5D5}"/>
                    </a:ext>
                  </a:extLst>
                </p:cNvPr>
                <p:cNvSpPr txBox="1">
                  <a:spLocks noRot="1" noChangeAspect="1" noMove="1" noResize="1" noEditPoints="1" noAdjustHandles="1" noChangeArrowheads="1" noChangeShapeType="1" noTextEdit="1"/>
                </p:cNvSpPr>
                <p:nvPr/>
              </p:nvSpPr>
              <p:spPr>
                <a:xfrm>
                  <a:off x="6436223" y="3585140"/>
                  <a:ext cx="493212" cy="8309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DE5EEF3-0971-AB77-81BD-B38CE44D4774}"/>
                    </a:ext>
                  </a:extLst>
                </p:cNvPr>
                <p:cNvSpPr txBox="1"/>
                <p:nvPr/>
              </p:nvSpPr>
              <p:spPr>
                <a:xfrm>
                  <a:off x="9201538" y="3511110"/>
                  <a:ext cx="450636"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a:p>
              </p:txBody>
            </p:sp>
          </mc:Choice>
          <mc:Fallback xmlns="">
            <p:sp>
              <p:nvSpPr>
                <p:cNvPr id="5" name="TextBox 4">
                  <a:extLst>
                    <a:ext uri="{FF2B5EF4-FFF2-40B4-BE49-F238E27FC236}">
                      <a16:creationId xmlns:a16="http://schemas.microsoft.com/office/drawing/2014/main" id="{0DE5EEF3-0971-AB77-81BD-B38CE44D4774}"/>
                    </a:ext>
                  </a:extLst>
                </p:cNvPr>
                <p:cNvSpPr txBox="1">
                  <a:spLocks noRot="1" noChangeAspect="1" noMove="1" noResize="1" noEditPoints="1" noAdjustHandles="1" noChangeArrowheads="1" noChangeShapeType="1" noTextEdit="1"/>
                </p:cNvSpPr>
                <p:nvPr/>
              </p:nvSpPr>
              <p:spPr>
                <a:xfrm>
                  <a:off x="9201538" y="3511110"/>
                  <a:ext cx="450636" cy="830997"/>
                </a:xfrm>
                <a:prstGeom prst="rect">
                  <a:avLst/>
                </a:prstGeom>
                <a:blipFill>
                  <a:blip r:embed="rId7"/>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A4A1825E-0D04-C7BE-5BE6-04D9685A2359}"/>
                </a:ext>
              </a:extLst>
            </p:cNvPr>
            <p:cNvCxnSpPr>
              <a:cxnSpLocks/>
            </p:cNvCxnSpPr>
            <p:nvPr/>
          </p:nvCxnSpPr>
          <p:spPr>
            <a:xfrm>
              <a:off x="6232457" y="5063400"/>
              <a:ext cx="1117930" cy="651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ECB1A1E5-2657-A89B-FECE-3F2BA41B87B2}"/>
                </a:ext>
              </a:extLst>
            </p:cNvPr>
            <p:cNvCxnSpPr>
              <a:cxnSpLocks/>
            </p:cNvCxnSpPr>
            <p:nvPr/>
          </p:nvCxnSpPr>
          <p:spPr>
            <a:xfrm flipH="1">
              <a:off x="8887807" y="5115355"/>
              <a:ext cx="1298863" cy="5996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CBB70C64-B491-7444-B4A6-768ABF678E00}"/>
                    </a:ext>
                  </a:extLst>
                </p:cNvPr>
                <p:cNvSpPr/>
                <p:nvPr/>
              </p:nvSpPr>
              <p:spPr>
                <a:xfrm>
                  <a:off x="7233410" y="5815105"/>
                  <a:ext cx="1675091" cy="81335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𝜋</m:t>
                        </m:r>
                        <m:d>
                          <m:dPr>
                            <m:ctrlPr>
                              <a:rPr lang="en-US" b="0" i="1" smtClean="0">
                                <a:solidFill>
                                  <a:schemeClr val="tx1"/>
                                </a:solidFill>
                                <a:latin typeface="Cambria Math" panose="02040503050406030204" pitchFamily="18" charset="0"/>
                              </a:rPr>
                            </m:ctrlPr>
                          </m:dPr>
                          <m:e>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𝑚</m:t>
                                </m:r>
                              </m:sub>
                            </m:sSub>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h</m:t>
                                </m:r>
                              </m:sub>
                            </m:sSub>
                          </m:e>
                        </m:d>
                        <m:r>
                          <a:rPr lang="en-US" b="0" i="1" smtClean="0">
                            <a:solidFill>
                              <a:schemeClr val="tx1"/>
                            </a:solidFill>
                            <a:latin typeface="Cambria Math" panose="02040503050406030204" pitchFamily="18" charset="0"/>
                          </a:rPr>
                          <m:t>∈</m:t>
                        </m:r>
                      </m:oMath>
                    </m:oMathPara>
                  </a14:m>
                  <a:endParaRPr lang="en-US" b="0">
                    <a:solidFill>
                      <a:schemeClr val="tx1"/>
                    </a:solidFill>
                  </a:endParaRPr>
                </a:p>
                <a:p>
                  <a:pPr algn="ctr"/>
                  <a:r>
                    <a:rPr lang="en-US" b="0">
                      <a:solidFill>
                        <a:schemeClr val="tx1"/>
                      </a:solidFill>
                    </a:rPr>
                    <a:t>{Yes, No}</a:t>
                  </a:r>
                </a:p>
              </p:txBody>
            </p:sp>
          </mc:Choice>
          <mc:Fallback xmlns="">
            <p:sp>
              <p:nvSpPr>
                <p:cNvPr id="19" name="Rounded Rectangle 18">
                  <a:extLst>
                    <a:ext uri="{FF2B5EF4-FFF2-40B4-BE49-F238E27FC236}">
                      <a16:creationId xmlns:a16="http://schemas.microsoft.com/office/drawing/2014/main" id="{CBB70C64-B491-7444-B4A6-768ABF678E00}"/>
                    </a:ext>
                  </a:extLst>
                </p:cNvPr>
                <p:cNvSpPr>
                  <a:spLocks noRot="1" noChangeAspect="1" noMove="1" noResize="1" noEditPoints="1" noAdjustHandles="1" noChangeArrowheads="1" noChangeShapeType="1" noTextEdit="1"/>
                </p:cNvSpPr>
                <p:nvPr/>
              </p:nvSpPr>
              <p:spPr>
                <a:xfrm>
                  <a:off x="7233410" y="5815105"/>
                  <a:ext cx="1675091" cy="813356"/>
                </a:xfrm>
                <a:prstGeom prst="roundRect">
                  <a:avLst/>
                </a:prstGeom>
                <a:blipFill>
                  <a:blip r:embed="rId8"/>
                  <a:stretch>
                    <a:fillRect b="-153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962FED1-6EED-353C-5B75-DC08AEA93B9F}"/>
                    </a:ext>
                  </a:extLst>
                </p:cNvPr>
                <p:cNvSpPr txBox="1"/>
                <p:nvPr/>
              </p:nvSpPr>
              <p:spPr>
                <a:xfrm>
                  <a:off x="6357644" y="5320538"/>
                  <a:ext cx="40806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𝑚</m:t>
                            </m:r>
                          </m:sub>
                        </m:sSub>
                      </m:oMath>
                    </m:oMathPara>
                  </a14:m>
                  <a:endParaRPr lang="en-US" b="0"/>
                </a:p>
                <a:p>
                  <a:endParaRPr lang="en-US"/>
                </a:p>
              </p:txBody>
            </p:sp>
          </mc:Choice>
          <mc:Fallback xmlns="">
            <p:sp>
              <p:nvSpPr>
                <p:cNvPr id="6" name="TextBox 5">
                  <a:extLst>
                    <a:ext uri="{FF2B5EF4-FFF2-40B4-BE49-F238E27FC236}">
                      <a16:creationId xmlns:a16="http://schemas.microsoft.com/office/drawing/2014/main" id="{B962FED1-6EED-353C-5B75-DC08AEA93B9F}"/>
                    </a:ext>
                  </a:extLst>
                </p:cNvPr>
                <p:cNvSpPr txBox="1">
                  <a:spLocks noRot="1" noChangeAspect="1" noMove="1" noResize="1" noEditPoints="1" noAdjustHandles="1" noChangeArrowheads="1" noChangeShapeType="1" noTextEdit="1"/>
                </p:cNvSpPr>
                <p:nvPr/>
              </p:nvSpPr>
              <p:spPr>
                <a:xfrm>
                  <a:off x="6357644" y="5320538"/>
                  <a:ext cx="408060" cy="553998"/>
                </a:xfrm>
                <a:prstGeom prst="rect">
                  <a:avLst/>
                </a:prstGeom>
                <a:blipFill>
                  <a:blip r:embed="rId9"/>
                  <a:stretch>
                    <a:fillRect l="-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55B2BEB-8F29-12E2-0F40-23F597A7BE20}"/>
                    </a:ext>
                  </a:extLst>
                </p:cNvPr>
                <p:cNvSpPr txBox="1"/>
                <p:nvPr/>
              </p:nvSpPr>
              <p:spPr>
                <a:xfrm>
                  <a:off x="9426856" y="5415177"/>
                  <a:ext cx="35606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h</m:t>
                            </m:r>
                          </m:sub>
                        </m:sSub>
                      </m:oMath>
                    </m:oMathPara>
                  </a14:m>
                  <a:endParaRPr lang="en-US" b="0"/>
                </a:p>
                <a:p>
                  <a:endParaRPr lang="en-US"/>
                </a:p>
              </p:txBody>
            </p:sp>
          </mc:Choice>
          <mc:Fallback xmlns="">
            <p:sp>
              <p:nvSpPr>
                <p:cNvPr id="8" name="TextBox 7">
                  <a:extLst>
                    <a:ext uri="{FF2B5EF4-FFF2-40B4-BE49-F238E27FC236}">
                      <a16:creationId xmlns:a16="http://schemas.microsoft.com/office/drawing/2014/main" id="{E55B2BEB-8F29-12E2-0F40-23F597A7BE20}"/>
                    </a:ext>
                  </a:extLst>
                </p:cNvPr>
                <p:cNvSpPr txBox="1">
                  <a:spLocks noRot="1" noChangeAspect="1" noMove="1" noResize="1" noEditPoints="1" noAdjustHandles="1" noChangeArrowheads="1" noChangeShapeType="1" noTextEdit="1"/>
                </p:cNvSpPr>
                <p:nvPr/>
              </p:nvSpPr>
              <p:spPr>
                <a:xfrm>
                  <a:off x="9426856" y="5415177"/>
                  <a:ext cx="356060" cy="553998"/>
                </a:xfrm>
                <a:prstGeom prst="rect">
                  <a:avLst/>
                </a:prstGeom>
                <a:blipFill>
                  <a:blip r:embed="rId10"/>
                  <a:stretch>
                    <a:fillRect l="-6897"/>
                  </a:stretch>
                </a:blipFill>
              </p:spPr>
              <p:txBody>
                <a:bodyPr/>
                <a:lstStyle/>
                <a:p>
                  <a:r>
                    <a:rPr lang="en-US">
                      <a:noFill/>
                    </a:rPr>
                    <a:t> </a:t>
                  </a:r>
                </a:p>
              </p:txBody>
            </p:sp>
          </mc:Fallback>
        </mc:AlternateContent>
        <p:sp>
          <p:nvSpPr>
            <p:cNvPr id="9" name="Rounded Rectangle 8">
              <a:extLst>
                <a:ext uri="{FF2B5EF4-FFF2-40B4-BE49-F238E27FC236}">
                  <a16:creationId xmlns:a16="http://schemas.microsoft.com/office/drawing/2014/main" id="{C0FDDA77-1658-5273-573C-6E29EC4B553F}"/>
                </a:ext>
              </a:extLst>
            </p:cNvPr>
            <p:cNvSpPr/>
            <p:nvPr/>
          </p:nvSpPr>
          <p:spPr>
            <a:xfrm>
              <a:off x="838200" y="3688771"/>
              <a:ext cx="4077547" cy="2939690"/>
            </a:xfrm>
            <a:prstGeom prst="roundRect">
              <a:avLst>
                <a:gd name="adj" fmla="val 8891"/>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2" name="TextBox 11">
              <a:extLst>
                <a:ext uri="{FF2B5EF4-FFF2-40B4-BE49-F238E27FC236}">
                  <a16:creationId xmlns:a16="http://schemas.microsoft.com/office/drawing/2014/main" id="{04DE2166-CCF5-1076-D558-F73A702523DC}"/>
                </a:ext>
              </a:extLst>
            </p:cNvPr>
            <p:cNvSpPr txBox="1"/>
            <p:nvPr/>
          </p:nvSpPr>
          <p:spPr>
            <a:xfrm>
              <a:off x="996887" y="3942933"/>
              <a:ext cx="3612793" cy="2031325"/>
            </a:xfrm>
            <a:prstGeom prst="rect">
              <a:avLst/>
            </a:prstGeom>
            <a:noFill/>
          </p:spPr>
          <p:txBody>
            <a:bodyPr wrap="square" rtlCol="0">
              <a:spAutoFit/>
            </a:bodyPr>
            <a:lstStyle/>
            <a:p>
              <a:r>
                <a:rPr lang="en-US"/>
                <a:t>No aggregation rule (voting, averaging predictions, etc.) exists such that for any distribution, you can guarantee that the agents are better off combining their predictions than they would have been otherwise.</a:t>
              </a:r>
            </a:p>
          </p:txBody>
        </p:sp>
        <p:sp>
          <p:nvSpPr>
            <p:cNvPr id="15" name="Rounded Rectangle 14">
              <a:extLst>
                <a:ext uri="{FF2B5EF4-FFF2-40B4-BE49-F238E27FC236}">
                  <a16:creationId xmlns:a16="http://schemas.microsoft.com/office/drawing/2014/main" id="{047261D6-C815-7A20-8104-92AA74223BAE}"/>
                </a:ext>
              </a:extLst>
            </p:cNvPr>
            <p:cNvSpPr/>
            <p:nvPr/>
          </p:nvSpPr>
          <p:spPr>
            <a:xfrm>
              <a:off x="867387" y="2644071"/>
              <a:ext cx="4077547" cy="882210"/>
            </a:xfrm>
            <a:prstGeom prst="round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rPr>
                <a:t>“No free lunch” for collaboration</a:t>
              </a:r>
            </a:p>
          </p:txBody>
        </p:sp>
        <p:sp>
          <p:nvSpPr>
            <p:cNvPr id="16" name="TextBox 15">
              <a:extLst>
                <a:ext uri="{FF2B5EF4-FFF2-40B4-BE49-F238E27FC236}">
                  <a16:creationId xmlns:a16="http://schemas.microsoft.com/office/drawing/2014/main" id="{FED5BBA5-67EB-224C-21AF-F7F31D19CC0C}"/>
                </a:ext>
              </a:extLst>
            </p:cNvPr>
            <p:cNvSpPr txBox="1"/>
            <p:nvPr/>
          </p:nvSpPr>
          <p:spPr>
            <a:xfrm>
              <a:off x="996888" y="6037117"/>
              <a:ext cx="3314700" cy="369332"/>
            </a:xfrm>
            <a:prstGeom prst="rect">
              <a:avLst/>
            </a:prstGeom>
            <a:noFill/>
          </p:spPr>
          <p:txBody>
            <a:bodyPr wrap="square" rtlCol="0">
              <a:spAutoFit/>
            </a:bodyPr>
            <a:lstStyle/>
            <a:p>
              <a:r>
                <a:rPr lang="en-US">
                  <a:ln>
                    <a:solidFill>
                      <a:schemeClr val="tx2">
                        <a:lumMod val="60000"/>
                        <a:lumOff val="40000"/>
                      </a:schemeClr>
                    </a:solidFill>
                  </a:ln>
                </a:rPr>
                <a:t>[Peng, Garg, Kleinberg ‘23]</a:t>
              </a:r>
            </a:p>
          </p:txBody>
        </p:sp>
        <p:sp>
          <p:nvSpPr>
            <p:cNvPr id="17" name="Rounded Rectangle 16">
              <a:extLst>
                <a:ext uri="{FF2B5EF4-FFF2-40B4-BE49-F238E27FC236}">
                  <a16:creationId xmlns:a16="http://schemas.microsoft.com/office/drawing/2014/main" id="{509A668C-E716-B0AA-C900-CC2896E0B744}"/>
                </a:ext>
              </a:extLst>
            </p:cNvPr>
            <p:cNvSpPr/>
            <p:nvPr/>
          </p:nvSpPr>
          <p:spPr>
            <a:xfrm>
              <a:off x="5239157" y="2644071"/>
              <a:ext cx="6720779" cy="4089238"/>
            </a:xfrm>
            <a:prstGeom prst="roundRect">
              <a:avLst/>
            </a:prstGeom>
            <a:solidFill>
              <a:schemeClr val="bg1">
                <a:alpha val="64051"/>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68590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0C5E1-B004-A52D-6172-696826BF11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30877-4F65-280F-D449-827A4D81004D}"/>
              </a:ext>
            </a:extLst>
          </p:cNvPr>
          <p:cNvSpPr>
            <a:spLocks noGrp="1"/>
          </p:cNvSpPr>
          <p:nvPr>
            <p:ph type="title"/>
          </p:nvPr>
        </p:nvSpPr>
        <p:spPr/>
        <p:txBody>
          <a:bodyPr/>
          <a:lstStyle/>
          <a:p>
            <a:r>
              <a:rPr lang="en-US"/>
              <a:t>A Model for Human-AI Collaboration</a:t>
            </a:r>
          </a:p>
        </p:txBody>
      </p:sp>
      <p:sp>
        <p:nvSpPr>
          <p:cNvPr id="3" name="Rounded Rectangle 2">
            <a:extLst>
              <a:ext uri="{FF2B5EF4-FFF2-40B4-BE49-F238E27FC236}">
                <a16:creationId xmlns:a16="http://schemas.microsoft.com/office/drawing/2014/main" id="{1A2E4CF9-62B7-4319-E066-68F4A723C40A}"/>
              </a:ext>
            </a:extLst>
          </p:cNvPr>
          <p:cNvSpPr/>
          <p:nvPr/>
        </p:nvSpPr>
        <p:spPr>
          <a:xfrm>
            <a:off x="838200" y="1579418"/>
            <a:ext cx="10726882" cy="8104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If each agent makes a prediction, could we just have them share those and then aggregate? </a:t>
            </a:r>
            <a:r>
              <a:rPr lang="en-US" b="1">
                <a:solidFill>
                  <a:schemeClr val="tx1"/>
                </a:solidFill>
              </a:rPr>
              <a:t>Too weak.</a:t>
            </a:r>
            <a:endParaRPr lang="en-US">
              <a:solidFill>
                <a:schemeClr val="tx1"/>
              </a:solidFill>
            </a:endParaRPr>
          </a:p>
        </p:txBody>
      </p:sp>
      <p:sp>
        <p:nvSpPr>
          <p:cNvPr id="9" name="TextBox 8">
            <a:extLst>
              <a:ext uri="{FF2B5EF4-FFF2-40B4-BE49-F238E27FC236}">
                <a16:creationId xmlns:a16="http://schemas.microsoft.com/office/drawing/2014/main" id="{11574DE9-BAAB-4656-E44C-1C248C6A6E06}"/>
              </a:ext>
            </a:extLst>
          </p:cNvPr>
          <p:cNvSpPr txBox="1"/>
          <p:nvPr/>
        </p:nvSpPr>
        <p:spPr>
          <a:xfrm>
            <a:off x="867386" y="2861503"/>
            <a:ext cx="9932886" cy="646331"/>
          </a:xfrm>
          <a:prstGeom prst="rect">
            <a:avLst/>
          </a:prstGeom>
          <a:noFill/>
        </p:spPr>
        <p:txBody>
          <a:bodyPr wrap="square" rtlCol="0">
            <a:spAutoFit/>
          </a:bodyPr>
          <a:lstStyle/>
          <a:p>
            <a:r>
              <a:rPr lang="en-US" sz="3600" dirty="0"/>
              <a:t>So, is there no hope for collaborative learning?</a:t>
            </a:r>
          </a:p>
        </p:txBody>
      </p:sp>
      <p:sp>
        <p:nvSpPr>
          <p:cNvPr id="12" name="TextBox 11">
            <a:extLst>
              <a:ext uri="{FF2B5EF4-FFF2-40B4-BE49-F238E27FC236}">
                <a16:creationId xmlns:a16="http://schemas.microsoft.com/office/drawing/2014/main" id="{A8D51D8B-5165-5A59-30DD-6D4A0624E596}"/>
              </a:ext>
            </a:extLst>
          </p:cNvPr>
          <p:cNvSpPr txBox="1"/>
          <p:nvPr/>
        </p:nvSpPr>
        <p:spPr>
          <a:xfrm>
            <a:off x="8039819" y="5278582"/>
            <a:ext cx="4017034" cy="646331"/>
          </a:xfrm>
          <a:prstGeom prst="rect">
            <a:avLst/>
          </a:prstGeom>
          <a:noFill/>
        </p:spPr>
        <p:txBody>
          <a:bodyPr wrap="square" rtlCol="0">
            <a:spAutoFit/>
          </a:bodyPr>
          <a:lstStyle/>
          <a:p>
            <a:r>
              <a:rPr lang="en-US" sz="3600" b="1" dirty="0">
                <a:solidFill>
                  <a:srgbClr val="F9BF39"/>
                </a:solidFill>
              </a:rPr>
              <a:t>There is!</a:t>
            </a:r>
            <a:r>
              <a:rPr lang="en-US" sz="3600" dirty="0"/>
              <a:t> Huzzah! </a:t>
            </a:r>
          </a:p>
        </p:txBody>
      </p:sp>
    </p:spTree>
    <p:extLst>
      <p:ext uri="{BB962C8B-B14F-4D97-AF65-F5344CB8AC3E}">
        <p14:creationId xmlns:p14="http://schemas.microsoft.com/office/powerpoint/2010/main" val="199390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935E2-0120-7310-3B9D-B1AF43057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785E13-21F5-D13C-34A4-D31B3A74DC61}"/>
              </a:ext>
            </a:extLst>
          </p:cNvPr>
          <p:cNvSpPr>
            <a:spLocks noGrp="1"/>
          </p:cNvSpPr>
          <p:nvPr>
            <p:ph type="title"/>
          </p:nvPr>
        </p:nvSpPr>
        <p:spPr>
          <a:xfrm>
            <a:off x="838200" y="365125"/>
            <a:ext cx="11121736" cy="1325563"/>
          </a:xfrm>
        </p:spPr>
        <p:txBody>
          <a:bodyPr/>
          <a:lstStyle/>
          <a:p>
            <a:r>
              <a:rPr lang="en-US"/>
              <a:t>An </a:t>
            </a:r>
            <a:r>
              <a:rPr lang="en-US" i="1">
                <a:solidFill>
                  <a:srgbClr val="F9BF39"/>
                </a:solidFill>
              </a:rPr>
              <a:t>Interactive</a:t>
            </a:r>
            <a:r>
              <a:rPr lang="en-US"/>
              <a:t> Model for Human-AI Collaboration</a:t>
            </a:r>
          </a:p>
        </p:txBody>
      </p:sp>
      <p:sp>
        <p:nvSpPr>
          <p:cNvPr id="3" name="Rounded Rectangle 2">
            <a:extLst>
              <a:ext uri="{FF2B5EF4-FFF2-40B4-BE49-F238E27FC236}">
                <a16:creationId xmlns:a16="http://schemas.microsoft.com/office/drawing/2014/main" id="{4BFE8337-F1B8-BF80-FDA7-DA2BE30F9F6C}"/>
              </a:ext>
            </a:extLst>
          </p:cNvPr>
          <p:cNvSpPr/>
          <p:nvPr/>
        </p:nvSpPr>
        <p:spPr>
          <a:xfrm>
            <a:off x="838200" y="1579418"/>
            <a:ext cx="10726882" cy="810491"/>
          </a:xfrm>
          <a:prstGeom prst="roundRect">
            <a:avLst/>
          </a:prstGeom>
          <a:solidFill>
            <a:srgbClr val="F4ECD2"/>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avoid this intractability by letting the human and machine </a:t>
            </a:r>
            <a:r>
              <a:rPr lang="en-US" b="1" dirty="0">
                <a:solidFill>
                  <a:schemeClr val="tx1"/>
                </a:solidFill>
              </a:rPr>
              <a:t>interact</a:t>
            </a:r>
            <a:r>
              <a:rPr lang="en-US" dirty="0">
                <a:solidFill>
                  <a:schemeClr val="tx1"/>
                </a:solidFill>
              </a:rPr>
              <a:t> until they </a:t>
            </a:r>
            <a:r>
              <a:rPr lang="en-US" b="1" dirty="0">
                <a:solidFill>
                  <a:schemeClr val="tx1"/>
                </a:solidFill>
              </a:rPr>
              <a:t>agree</a:t>
            </a:r>
            <a:r>
              <a:rPr lang="en-US" i="1" dirty="0">
                <a:solidFill>
                  <a:schemeClr val="tx1"/>
                </a:solidFill>
              </a:rPr>
              <a:t>. </a:t>
            </a:r>
            <a:endParaRPr lang="en-US" dirty="0">
              <a:solidFill>
                <a:schemeClr val="tx1"/>
              </a:solidFill>
            </a:endParaRPr>
          </a:p>
        </p:txBody>
      </p:sp>
      <p:sp>
        <p:nvSpPr>
          <p:cNvPr id="32" name="Oval Callout 31">
            <a:extLst>
              <a:ext uri="{FF2B5EF4-FFF2-40B4-BE49-F238E27FC236}">
                <a16:creationId xmlns:a16="http://schemas.microsoft.com/office/drawing/2014/main" id="{BB546330-FB0F-3E00-9662-1C426C401854}"/>
              </a:ext>
            </a:extLst>
          </p:cNvPr>
          <p:cNvSpPr/>
          <p:nvPr/>
        </p:nvSpPr>
        <p:spPr>
          <a:xfrm>
            <a:off x="353291" y="3428999"/>
            <a:ext cx="2494110" cy="999361"/>
          </a:xfrm>
          <a:prstGeom prst="wedgeEllipseCallout">
            <a:avLst>
              <a:gd name="adj1" fmla="val 41347"/>
              <a:gd name="adj2" fmla="val 50002"/>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Well I think it’s 95%!</a:t>
            </a:r>
            <a:endParaRPr lang="en-US" b="0">
              <a:solidFill>
                <a:schemeClr val="tx1"/>
              </a:solidFill>
            </a:endParaRPr>
          </a:p>
          <a:p>
            <a:pPr algn="ctr"/>
            <a:endParaRPr lang="en-US">
              <a:solidFill>
                <a:schemeClr val="tx1"/>
              </a:solidFill>
            </a:endParaRPr>
          </a:p>
        </p:txBody>
      </p:sp>
      <p:sp>
        <p:nvSpPr>
          <p:cNvPr id="33" name="Oval Callout 32">
            <a:extLst>
              <a:ext uri="{FF2B5EF4-FFF2-40B4-BE49-F238E27FC236}">
                <a16:creationId xmlns:a16="http://schemas.microsoft.com/office/drawing/2014/main" id="{CE7272E2-570F-5EF0-127F-90A998FBF176}"/>
              </a:ext>
            </a:extLst>
          </p:cNvPr>
          <p:cNvSpPr/>
          <p:nvPr/>
        </p:nvSpPr>
        <p:spPr>
          <a:xfrm flipH="1">
            <a:off x="8967315" y="3119059"/>
            <a:ext cx="2871393" cy="1442550"/>
          </a:xfrm>
          <a:prstGeom prst="wedgeEllipseCallout">
            <a:avLst>
              <a:gd name="adj1" fmla="val 41347"/>
              <a:gd name="adj2" fmla="val 50002"/>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 think the patient’s risk of sepsis is 10%</a:t>
            </a:r>
            <a:endParaRPr lang="en-US" b="0">
              <a:solidFill>
                <a:schemeClr val="tx1"/>
              </a:solidFill>
            </a:endParaRPr>
          </a:p>
        </p:txBody>
      </p:sp>
      <p:grpSp>
        <p:nvGrpSpPr>
          <p:cNvPr id="49" name="Group 48">
            <a:extLst>
              <a:ext uri="{FF2B5EF4-FFF2-40B4-BE49-F238E27FC236}">
                <a16:creationId xmlns:a16="http://schemas.microsoft.com/office/drawing/2014/main" id="{5437A3EA-4A6C-A532-AA60-57940F54A0E1}"/>
              </a:ext>
            </a:extLst>
          </p:cNvPr>
          <p:cNvGrpSpPr/>
          <p:nvPr/>
        </p:nvGrpSpPr>
        <p:grpSpPr>
          <a:xfrm>
            <a:off x="2741325" y="2754819"/>
            <a:ext cx="6325925" cy="2574074"/>
            <a:chOff x="2741325" y="2754819"/>
            <a:chExt cx="6325925" cy="2574074"/>
          </a:xfrm>
        </p:grpSpPr>
        <p:pic>
          <p:nvPicPr>
            <p:cNvPr id="20" name="Picture 19">
              <a:extLst>
                <a:ext uri="{FF2B5EF4-FFF2-40B4-BE49-F238E27FC236}">
                  <a16:creationId xmlns:a16="http://schemas.microsoft.com/office/drawing/2014/main" id="{0D9FCE3C-1B0D-BFFB-4110-F6B80A6856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7749" y="2754819"/>
              <a:ext cx="765464" cy="1148196"/>
            </a:xfrm>
            <a:prstGeom prst="rect">
              <a:avLst/>
            </a:prstGeom>
          </p:spPr>
        </p:pic>
        <p:pic>
          <p:nvPicPr>
            <p:cNvPr id="21" name="Picture 20">
              <a:extLst>
                <a:ext uri="{FF2B5EF4-FFF2-40B4-BE49-F238E27FC236}">
                  <a16:creationId xmlns:a16="http://schemas.microsoft.com/office/drawing/2014/main" id="{F43E9C00-540E-70DB-1024-54C1754BD6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6244" y="4027056"/>
              <a:ext cx="941006" cy="950911"/>
            </a:xfrm>
            <a:prstGeom prst="rect">
              <a:avLst/>
            </a:prstGeom>
          </p:spPr>
        </p:pic>
        <p:pic>
          <p:nvPicPr>
            <p:cNvPr id="22" name="Picture 21">
              <a:extLst>
                <a:ext uri="{FF2B5EF4-FFF2-40B4-BE49-F238E27FC236}">
                  <a16:creationId xmlns:a16="http://schemas.microsoft.com/office/drawing/2014/main" id="{3F8D3036-8446-2738-576D-555C7FCB644D}"/>
                </a:ext>
              </a:extLst>
            </p:cNvPr>
            <p:cNvPicPr>
              <a:picLocks noChangeAspect="1"/>
            </p:cNvPicPr>
            <p:nvPr/>
          </p:nvPicPr>
          <p:blipFill>
            <a:blip r:embed="rId5"/>
            <a:stretch>
              <a:fillRect/>
            </a:stretch>
          </p:blipFill>
          <p:spPr>
            <a:xfrm>
              <a:off x="2741325" y="4216401"/>
              <a:ext cx="761566" cy="761566"/>
            </a:xfrm>
            <a:prstGeom prst="rect">
              <a:avLst/>
            </a:prstGeom>
          </p:spPr>
        </p:pic>
        <p:cxnSp>
          <p:nvCxnSpPr>
            <p:cNvPr id="24" name="Straight Arrow Connector 23">
              <a:extLst>
                <a:ext uri="{FF2B5EF4-FFF2-40B4-BE49-F238E27FC236}">
                  <a16:creationId xmlns:a16="http://schemas.microsoft.com/office/drawing/2014/main" id="{4590C4D3-CF9B-13BD-C424-D956D8D96B79}"/>
                </a:ext>
              </a:extLst>
            </p:cNvPr>
            <p:cNvCxnSpPr>
              <a:cxnSpLocks/>
            </p:cNvCxnSpPr>
            <p:nvPr/>
          </p:nvCxnSpPr>
          <p:spPr>
            <a:xfrm flipH="1">
              <a:off x="3734625" y="3740727"/>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1CD0768-0B03-7350-758C-5E41615A0748}"/>
                </a:ext>
              </a:extLst>
            </p:cNvPr>
            <p:cNvCxnSpPr>
              <a:cxnSpLocks/>
            </p:cNvCxnSpPr>
            <p:nvPr/>
          </p:nvCxnSpPr>
          <p:spPr>
            <a:xfrm>
              <a:off x="6164947" y="3740726"/>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7F6C9CC9-DDAB-3249-0AE0-57FDB7E584E9}"/>
                </a:ext>
              </a:extLst>
            </p:cNvPr>
            <p:cNvSpPr txBox="1"/>
            <p:nvPr/>
          </p:nvSpPr>
          <p:spPr>
            <a:xfrm>
              <a:off x="5181271" y="3944089"/>
              <a:ext cx="771301" cy="323165"/>
            </a:xfrm>
            <a:prstGeom prst="rect">
              <a:avLst/>
            </a:prstGeom>
            <a:noFill/>
          </p:spPr>
          <p:txBody>
            <a:bodyPr wrap="none" rtlCol="0">
              <a:spAutoFit/>
            </a:bodyPr>
            <a:lstStyle/>
            <a:p>
              <a:r>
                <a:rPr lang="en-US" sz="1500">
                  <a:solidFill>
                    <a:schemeClr val="tx2"/>
                  </a:solidFill>
                </a:rPr>
                <a:t>patient</a:t>
              </a:r>
            </a:p>
          </p:txBody>
        </p:sp>
        <p:sp>
          <p:nvSpPr>
            <p:cNvPr id="30" name="TextBox 29">
              <a:extLst>
                <a:ext uri="{FF2B5EF4-FFF2-40B4-BE49-F238E27FC236}">
                  <a16:creationId xmlns:a16="http://schemas.microsoft.com/office/drawing/2014/main" id="{7D6DBCCD-49D9-BE5F-9EB3-82F76B08C581}"/>
                </a:ext>
              </a:extLst>
            </p:cNvPr>
            <p:cNvSpPr txBox="1"/>
            <p:nvPr/>
          </p:nvSpPr>
          <p:spPr>
            <a:xfrm>
              <a:off x="2790837" y="4954713"/>
              <a:ext cx="712054" cy="323165"/>
            </a:xfrm>
            <a:prstGeom prst="rect">
              <a:avLst/>
            </a:prstGeom>
            <a:noFill/>
          </p:spPr>
          <p:txBody>
            <a:bodyPr wrap="none" rtlCol="0">
              <a:spAutoFit/>
            </a:bodyPr>
            <a:lstStyle/>
            <a:p>
              <a:r>
                <a:rPr lang="en-US" sz="1500">
                  <a:solidFill>
                    <a:schemeClr val="tx2"/>
                  </a:solidFill>
                </a:rPr>
                <a:t>model</a:t>
              </a:r>
            </a:p>
          </p:txBody>
        </p:sp>
        <p:sp>
          <p:nvSpPr>
            <p:cNvPr id="31" name="TextBox 30">
              <a:extLst>
                <a:ext uri="{FF2B5EF4-FFF2-40B4-BE49-F238E27FC236}">
                  <a16:creationId xmlns:a16="http://schemas.microsoft.com/office/drawing/2014/main" id="{318BF6AA-69C9-A189-7D92-413EA3D10817}"/>
                </a:ext>
              </a:extLst>
            </p:cNvPr>
            <p:cNvSpPr txBox="1"/>
            <p:nvPr/>
          </p:nvSpPr>
          <p:spPr>
            <a:xfrm>
              <a:off x="8198375" y="5005728"/>
              <a:ext cx="730328" cy="323165"/>
            </a:xfrm>
            <a:prstGeom prst="rect">
              <a:avLst/>
            </a:prstGeom>
            <a:noFill/>
          </p:spPr>
          <p:txBody>
            <a:bodyPr wrap="none" rtlCol="0">
              <a:spAutoFit/>
            </a:bodyPr>
            <a:lstStyle/>
            <a:p>
              <a:r>
                <a:rPr lang="en-US" sz="1500">
                  <a:solidFill>
                    <a:schemeClr val="tx2"/>
                  </a:solidFill>
                </a:rPr>
                <a:t>doctor</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19DB2FD-ED1B-1682-1CD4-9874770BF746}"/>
                    </a:ext>
                  </a:extLst>
                </p:cNvPr>
                <p:cNvSpPr txBox="1"/>
                <p:nvPr/>
              </p:nvSpPr>
              <p:spPr>
                <a:xfrm>
                  <a:off x="3938391" y="3637095"/>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34" name="TextBox 33">
                  <a:extLst>
                    <a:ext uri="{FF2B5EF4-FFF2-40B4-BE49-F238E27FC236}">
                      <a16:creationId xmlns:a16="http://schemas.microsoft.com/office/drawing/2014/main" id="{519DB2FD-ED1B-1682-1CD4-9874770BF746}"/>
                    </a:ext>
                  </a:extLst>
                </p:cNvPr>
                <p:cNvSpPr txBox="1">
                  <a:spLocks noRot="1" noChangeAspect="1" noMove="1" noResize="1" noEditPoints="1" noAdjustHandles="1" noChangeArrowheads="1" noChangeShapeType="1" noTextEdit="1"/>
                </p:cNvSpPr>
                <p:nvPr/>
              </p:nvSpPr>
              <p:spPr>
                <a:xfrm>
                  <a:off x="3938391" y="3637095"/>
                  <a:ext cx="493212" cy="8309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CF0C750-37AF-ECB7-99C9-10300A9775BE}"/>
                    </a:ext>
                  </a:extLst>
                </p:cNvPr>
                <p:cNvSpPr txBox="1"/>
                <p:nvPr/>
              </p:nvSpPr>
              <p:spPr>
                <a:xfrm>
                  <a:off x="6703706" y="3563065"/>
                  <a:ext cx="450636"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a:p>
              </p:txBody>
            </p:sp>
          </mc:Choice>
          <mc:Fallback xmlns="">
            <p:sp>
              <p:nvSpPr>
                <p:cNvPr id="35" name="TextBox 34">
                  <a:extLst>
                    <a:ext uri="{FF2B5EF4-FFF2-40B4-BE49-F238E27FC236}">
                      <a16:creationId xmlns:a16="http://schemas.microsoft.com/office/drawing/2014/main" id="{FCF0C750-37AF-ECB7-99C9-10300A9775BE}"/>
                    </a:ext>
                  </a:extLst>
                </p:cNvPr>
                <p:cNvSpPr txBox="1">
                  <a:spLocks noRot="1" noChangeAspect="1" noMove="1" noResize="1" noEditPoints="1" noAdjustHandles="1" noChangeArrowheads="1" noChangeShapeType="1" noTextEdit="1"/>
                </p:cNvSpPr>
                <p:nvPr/>
              </p:nvSpPr>
              <p:spPr>
                <a:xfrm>
                  <a:off x="6703706" y="3563065"/>
                  <a:ext cx="450636" cy="830997"/>
                </a:xfrm>
                <a:prstGeom prst="rect">
                  <a:avLst/>
                </a:prstGeom>
                <a:blipFill>
                  <a:blip r:embed="rId7"/>
                  <a:stretch>
                    <a:fillRect/>
                  </a:stretch>
                </a:blipFill>
              </p:spPr>
              <p:txBody>
                <a:bodyPr/>
                <a:lstStyle/>
                <a:p>
                  <a:r>
                    <a:rPr lang="en-US">
                      <a:noFill/>
                    </a:rPr>
                    <a:t> </a:t>
                  </a:r>
                </a:p>
              </p:txBody>
            </p:sp>
          </mc:Fallback>
        </mc:AlternateContent>
      </p:grpSp>
      <p:sp>
        <p:nvSpPr>
          <p:cNvPr id="36" name="Oval Callout 35">
            <a:extLst>
              <a:ext uri="{FF2B5EF4-FFF2-40B4-BE49-F238E27FC236}">
                <a16:creationId xmlns:a16="http://schemas.microsoft.com/office/drawing/2014/main" id="{748AD802-0B8F-83D0-60AD-1941F2EAEE4C}"/>
              </a:ext>
            </a:extLst>
          </p:cNvPr>
          <p:cNvSpPr/>
          <p:nvPr/>
        </p:nvSpPr>
        <p:spPr>
          <a:xfrm flipH="1">
            <a:off x="9067249" y="3564658"/>
            <a:ext cx="2859099" cy="1441070"/>
          </a:xfrm>
          <a:prstGeom prst="wedgeEllipseCallout">
            <a:avLst>
              <a:gd name="adj1" fmla="val 52250"/>
              <a:gd name="adj2" fmla="val 39186"/>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Hmm maybe it’s 35%.</a:t>
            </a:r>
            <a:endParaRPr lang="en-US" b="0">
              <a:solidFill>
                <a:schemeClr val="tx1"/>
              </a:solidFill>
            </a:endParaRPr>
          </a:p>
        </p:txBody>
      </p:sp>
      <p:sp>
        <p:nvSpPr>
          <p:cNvPr id="38" name="Oval Callout 37">
            <a:extLst>
              <a:ext uri="{FF2B5EF4-FFF2-40B4-BE49-F238E27FC236}">
                <a16:creationId xmlns:a16="http://schemas.microsoft.com/office/drawing/2014/main" id="{41FDB2E6-A17E-2558-2D03-8E691587B6AD}"/>
              </a:ext>
            </a:extLst>
          </p:cNvPr>
          <p:cNvSpPr/>
          <p:nvPr/>
        </p:nvSpPr>
        <p:spPr>
          <a:xfrm>
            <a:off x="341145" y="3968172"/>
            <a:ext cx="2494110" cy="999361"/>
          </a:xfrm>
          <a:prstGeom prst="wedgeEllipseCallout">
            <a:avLst>
              <a:gd name="adj1" fmla="val 51346"/>
              <a:gd name="adj2" fmla="val 36485"/>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Or maybe 68%?</a:t>
            </a:r>
            <a:endParaRPr lang="en-US" b="0">
              <a:solidFill>
                <a:schemeClr val="tx1"/>
              </a:solidFill>
            </a:endParaRPr>
          </a:p>
          <a:p>
            <a:pPr algn="ctr"/>
            <a:endParaRPr lang="en-US">
              <a:solidFill>
                <a:schemeClr val="tx1"/>
              </a:solidFill>
            </a:endParaRPr>
          </a:p>
        </p:txBody>
      </p:sp>
      <p:sp>
        <p:nvSpPr>
          <p:cNvPr id="39" name="Oval Callout 38">
            <a:extLst>
              <a:ext uri="{FF2B5EF4-FFF2-40B4-BE49-F238E27FC236}">
                <a16:creationId xmlns:a16="http://schemas.microsoft.com/office/drawing/2014/main" id="{3D17257A-4DAA-59C3-CEFD-FE3A57E66AB7}"/>
              </a:ext>
            </a:extLst>
          </p:cNvPr>
          <p:cNvSpPr/>
          <p:nvPr/>
        </p:nvSpPr>
        <p:spPr>
          <a:xfrm flipH="1">
            <a:off x="9242253" y="3903015"/>
            <a:ext cx="2859099" cy="1441070"/>
          </a:xfrm>
          <a:prstGeom prst="wedgeEllipseCallout">
            <a:avLst>
              <a:gd name="adj1" fmla="val 56974"/>
              <a:gd name="adj2" fmla="val 16834"/>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How about 65%?</a:t>
            </a:r>
            <a:endParaRPr lang="en-US" b="0">
              <a:solidFill>
                <a:schemeClr val="tx1"/>
              </a:solidFill>
            </a:endParaRPr>
          </a:p>
        </p:txBody>
      </p:sp>
      <p:sp>
        <p:nvSpPr>
          <p:cNvPr id="40" name="Oval Callout 39">
            <a:extLst>
              <a:ext uri="{FF2B5EF4-FFF2-40B4-BE49-F238E27FC236}">
                <a16:creationId xmlns:a16="http://schemas.microsoft.com/office/drawing/2014/main" id="{942A77B8-54F1-96EF-0CD0-0D6D7C1D20B0}"/>
              </a:ext>
            </a:extLst>
          </p:cNvPr>
          <p:cNvSpPr/>
          <p:nvPr/>
        </p:nvSpPr>
        <p:spPr>
          <a:xfrm>
            <a:off x="266410" y="4345446"/>
            <a:ext cx="2494110" cy="999361"/>
          </a:xfrm>
          <a:prstGeom prst="wedgeEllipseCallout">
            <a:avLst>
              <a:gd name="adj1" fmla="val 52596"/>
              <a:gd name="adj2" fmla="val -20702"/>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Ok, that sounds right. </a:t>
            </a:r>
            <a:endParaRPr lang="en-US" b="0">
              <a:solidFill>
                <a:schemeClr val="tx1"/>
              </a:solidFill>
            </a:endParaRPr>
          </a:p>
          <a:p>
            <a:pPr algn="ctr"/>
            <a:endParaRPr lang="en-US">
              <a:solidFill>
                <a:schemeClr val="tx1"/>
              </a:solidFill>
            </a:endParaRPr>
          </a:p>
        </p:txBody>
      </p:sp>
      <p:grpSp>
        <p:nvGrpSpPr>
          <p:cNvPr id="55" name="Group 54">
            <a:extLst>
              <a:ext uri="{FF2B5EF4-FFF2-40B4-BE49-F238E27FC236}">
                <a16:creationId xmlns:a16="http://schemas.microsoft.com/office/drawing/2014/main" id="{5707B61E-420A-7F91-043A-571E6CA68FB3}"/>
              </a:ext>
            </a:extLst>
          </p:cNvPr>
          <p:cNvGrpSpPr/>
          <p:nvPr/>
        </p:nvGrpSpPr>
        <p:grpSpPr>
          <a:xfrm>
            <a:off x="3677894" y="4856250"/>
            <a:ext cx="3923633" cy="650660"/>
            <a:chOff x="3677894" y="4856250"/>
            <a:chExt cx="3923633" cy="650660"/>
          </a:xfrm>
        </p:grpSpPr>
        <p:cxnSp>
          <p:nvCxnSpPr>
            <p:cNvPr id="41" name="Straight Arrow Connector 40">
              <a:extLst>
                <a:ext uri="{FF2B5EF4-FFF2-40B4-BE49-F238E27FC236}">
                  <a16:creationId xmlns:a16="http://schemas.microsoft.com/office/drawing/2014/main" id="{4C52A46E-2E81-DE30-952F-293F2CAE4C65}"/>
                </a:ext>
              </a:extLst>
            </p:cNvPr>
            <p:cNvCxnSpPr>
              <a:cxnSpLocks/>
            </p:cNvCxnSpPr>
            <p:nvPr/>
          </p:nvCxnSpPr>
          <p:spPr>
            <a:xfrm flipH="1" flipV="1">
              <a:off x="6307282" y="5167310"/>
              <a:ext cx="1294245" cy="396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4BE3F706-FEE3-6A17-28B6-F9779FFEAF0E}"/>
                </a:ext>
              </a:extLst>
            </p:cNvPr>
            <p:cNvCxnSpPr>
              <a:cxnSpLocks/>
            </p:cNvCxnSpPr>
            <p:nvPr/>
          </p:nvCxnSpPr>
          <p:spPr>
            <a:xfrm>
              <a:off x="3677894" y="5167310"/>
              <a:ext cx="1060361"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45" name="Rounded Rectangle 44">
              <a:extLst>
                <a:ext uri="{FF2B5EF4-FFF2-40B4-BE49-F238E27FC236}">
                  <a16:creationId xmlns:a16="http://schemas.microsoft.com/office/drawing/2014/main" id="{A34D650D-9868-88D0-2FF6-2F068DABF098}"/>
                </a:ext>
              </a:extLst>
            </p:cNvPr>
            <p:cNvSpPr/>
            <p:nvPr/>
          </p:nvSpPr>
          <p:spPr>
            <a:xfrm>
              <a:off x="4987773" y="4856250"/>
              <a:ext cx="1177173" cy="650660"/>
            </a:xfrm>
            <a:prstGeom prst="roundRect">
              <a:avLst/>
            </a:prstGeom>
            <a:solidFill>
              <a:srgbClr val="F4ECD2"/>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2"/>
                  </a:solidFill>
                </a:rPr>
                <a:t>patient risk:</a:t>
              </a:r>
            </a:p>
            <a:p>
              <a:pPr algn="ctr"/>
              <a:r>
                <a:rPr lang="en-US" sz="1400">
                  <a:solidFill>
                    <a:schemeClr val="tx2"/>
                  </a:solidFill>
                </a:rPr>
                <a:t>65%</a:t>
              </a:r>
            </a:p>
          </p:txBody>
        </p:sp>
      </p:grpSp>
      <p:sp>
        <p:nvSpPr>
          <p:cNvPr id="4" name="TextBox 3">
            <a:extLst>
              <a:ext uri="{FF2B5EF4-FFF2-40B4-BE49-F238E27FC236}">
                <a16:creationId xmlns:a16="http://schemas.microsoft.com/office/drawing/2014/main" id="{4FC2EBF4-EAAE-5499-2A70-043A93FF38E3}"/>
              </a:ext>
            </a:extLst>
          </p:cNvPr>
          <p:cNvSpPr txBox="1"/>
          <p:nvPr/>
        </p:nvSpPr>
        <p:spPr>
          <a:xfrm>
            <a:off x="-2984740" y="2743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4913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8" grpId="0" animBg="1"/>
      <p:bldP spid="39" grpId="0" animBg="1"/>
      <p:bldP spid="4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8C89F-3276-8333-BB0A-3C7CC22D44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572CF-8256-3540-F1DD-B56B5BD5C1C7}"/>
              </a:ext>
            </a:extLst>
          </p:cNvPr>
          <p:cNvSpPr>
            <a:spLocks noGrp="1"/>
          </p:cNvSpPr>
          <p:nvPr>
            <p:ph type="title"/>
          </p:nvPr>
        </p:nvSpPr>
        <p:spPr>
          <a:xfrm>
            <a:off x="838200" y="365125"/>
            <a:ext cx="11121736" cy="1325563"/>
          </a:xfrm>
        </p:spPr>
        <p:txBody>
          <a:bodyPr/>
          <a:lstStyle/>
          <a:p>
            <a:r>
              <a:rPr lang="en-US"/>
              <a:t>An </a:t>
            </a:r>
            <a:r>
              <a:rPr lang="en-US" i="1">
                <a:solidFill>
                  <a:srgbClr val="F9BF39"/>
                </a:solidFill>
              </a:rPr>
              <a:t>Interactive</a:t>
            </a:r>
            <a:r>
              <a:rPr lang="en-US"/>
              <a:t> Model for Human-AI Collaboration</a:t>
            </a:r>
          </a:p>
        </p:txBody>
      </p:sp>
      <p:sp>
        <p:nvSpPr>
          <p:cNvPr id="3" name="Rounded Rectangle 2">
            <a:extLst>
              <a:ext uri="{FF2B5EF4-FFF2-40B4-BE49-F238E27FC236}">
                <a16:creationId xmlns:a16="http://schemas.microsoft.com/office/drawing/2014/main" id="{EE412F7D-4CD9-6FF1-E9F7-FF2466095AA2}"/>
              </a:ext>
            </a:extLst>
          </p:cNvPr>
          <p:cNvSpPr/>
          <p:nvPr/>
        </p:nvSpPr>
        <p:spPr>
          <a:xfrm>
            <a:off x="838200" y="1579418"/>
            <a:ext cx="10726882" cy="810491"/>
          </a:xfrm>
          <a:prstGeom prst="roundRect">
            <a:avLst/>
          </a:prstGeom>
          <a:solidFill>
            <a:srgbClr val="F4ECD2"/>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We will avoid this intractability by letting the human and machine </a:t>
            </a:r>
            <a:r>
              <a:rPr lang="en-US" b="1">
                <a:solidFill>
                  <a:srgbClr val="F9BF39"/>
                </a:solidFill>
              </a:rPr>
              <a:t>interact</a:t>
            </a:r>
            <a:r>
              <a:rPr lang="en-US">
                <a:solidFill>
                  <a:schemeClr val="tx1"/>
                </a:solidFill>
              </a:rPr>
              <a:t> until they </a:t>
            </a:r>
            <a:r>
              <a:rPr lang="en-US" b="1">
                <a:solidFill>
                  <a:srgbClr val="F9BF39"/>
                </a:solidFill>
              </a:rPr>
              <a:t>agree</a:t>
            </a:r>
            <a:r>
              <a:rPr lang="en-US" i="1">
                <a:solidFill>
                  <a:schemeClr val="tx1"/>
                </a:solidFill>
              </a:rPr>
              <a:t>. </a:t>
            </a:r>
            <a:endParaRPr lang="en-US">
              <a:solidFill>
                <a:schemeClr val="tx1"/>
              </a:solidFill>
            </a:endParaRPr>
          </a:p>
        </p:txBody>
      </p:sp>
      <p:sp>
        <p:nvSpPr>
          <p:cNvPr id="32" name="Oval Callout 31">
            <a:extLst>
              <a:ext uri="{FF2B5EF4-FFF2-40B4-BE49-F238E27FC236}">
                <a16:creationId xmlns:a16="http://schemas.microsoft.com/office/drawing/2014/main" id="{E35923BE-1ABA-0793-560A-4DA75A1205FB}"/>
              </a:ext>
            </a:extLst>
          </p:cNvPr>
          <p:cNvSpPr/>
          <p:nvPr/>
        </p:nvSpPr>
        <p:spPr>
          <a:xfrm>
            <a:off x="353291" y="3428999"/>
            <a:ext cx="2494110" cy="999361"/>
          </a:xfrm>
          <a:prstGeom prst="wedgeEllipseCallout">
            <a:avLst>
              <a:gd name="adj1" fmla="val 41347"/>
              <a:gd name="adj2" fmla="val 50002"/>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Well I think it’s 95%!</a:t>
            </a:r>
            <a:endParaRPr lang="en-US" b="0">
              <a:solidFill>
                <a:schemeClr val="tx1"/>
              </a:solidFill>
            </a:endParaRPr>
          </a:p>
          <a:p>
            <a:pPr algn="ctr"/>
            <a:endParaRPr lang="en-US">
              <a:solidFill>
                <a:schemeClr val="tx1"/>
              </a:solidFill>
            </a:endParaRPr>
          </a:p>
        </p:txBody>
      </p:sp>
      <p:sp>
        <p:nvSpPr>
          <p:cNvPr id="33" name="Oval Callout 32">
            <a:extLst>
              <a:ext uri="{FF2B5EF4-FFF2-40B4-BE49-F238E27FC236}">
                <a16:creationId xmlns:a16="http://schemas.microsoft.com/office/drawing/2014/main" id="{54F02A5D-C99A-903E-6E60-4A10F7C73348}"/>
              </a:ext>
            </a:extLst>
          </p:cNvPr>
          <p:cNvSpPr/>
          <p:nvPr/>
        </p:nvSpPr>
        <p:spPr>
          <a:xfrm flipH="1">
            <a:off x="8967315" y="3119059"/>
            <a:ext cx="2871393" cy="1442550"/>
          </a:xfrm>
          <a:prstGeom prst="wedgeEllipseCallout">
            <a:avLst>
              <a:gd name="adj1" fmla="val 41347"/>
              <a:gd name="adj2" fmla="val 50002"/>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 think the patient’s risk of sepsis is 10%</a:t>
            </a:r>
            <a:endParaRPr lang="en-US" b="0">
              <a:solidFill>
                <a:schemeClr val="tx1"/>
              </a:solidFill>
            </a:endParaRPr>
          </a:p>
        </p:txBody>
      </p:sp>
      <p:grpSp>
        <p:nvGrpSpPr>
          <p:cNvPr id="49" name="Group 48">
            <a:extLst>
              <a:ext uri="{FF2B5EF4-FFF2-40B4-BE49-F238E27FC236}">
                <a16:creationId xmlns:a16="http://schemas.microsoft.com/office/drawing/2014/main" id="{FAD43ACF-CCBF-7448-8C68-0E65B6F00110}"/>
              </a:ext>
            </a:extLst>
          </p:cNvPr>
          <p:cNvGrpSpPr/>
          <p:nvPr/>
        </p:nvGrpSpPr>
        <p:grpSpPr>
          <a:xfrm>
            <a:off x="2741325" y="2754819"/>
            <a:ext cx="6325925" cy="2574074"/>
            <a:chOff x="2741325" y="2754819"/>
            <a:chExt cx="6325925" cy="2574074"/>
          </a:xfrm>
        </p:grpSpPr>
        <p:pic>
          <p:nvPicPr>
            <p:cNvPr id="20" name="Picture 19">
              <a:extLst>
                <a:ext uri="{FF2B5EF4-FFF2-40B4-BE49-F238E27FC236}">
                  <a16:creationId xmlns:a16="http://schemas.microsoft.com/office/drawing/2014/main" id="{06083693-A91B-F3AF-D891-9C22DCD1E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7749" y="2754819"/>
              <a:ext cx="765464" cy="1148196"/>
            </a:xfrm>
            <a:prstGeom prst="rect">
              <a:avLst/>
            </a:prstGeom>
          </p:spPr>
        </p:pic>
        <p:pic>
          <p:nvPicPr>
            <p:cNvPr id="21" name="Picture 20">
              <a:extLst>
                <a:ext uri="{FF2B5EF4-FFF2-40B4-BE49-F238E27FC236}">
                  <a16:creationId xmlns:a16="http://schemas.microsoft.com/office/drawing/2014/main" id="{95B8A0CA-54D6-E3E6-F8C3-F818AE9480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6244" y="4027056"/>
              <a:ext cx="941006" cy="950911"/>
            </a:xfrm>
            <a:prstGeom prst="rect">
              <a:avLst/>
            </a:prstGeom>
          </p:spPr>
        </p:pic>
        <p:pic>
          <p:nvPicPr>
            <p:cNvPr id="22" name="Picture 21">
              <a:extLst>
                <a:ext uri="{FF2B5EF4-FFF2-40B4-BE49-F238E27FC236}">
                  <a16:creationId xmlns:a16="http://schemas.microsoft.com/office/drawing/2014/main" id="{E545D0CE-7895-94BB-A8F4-A1BB7D6661CB}"/>
                </a:ext>
              </a:extLst>
            </p:cNvPr>
            <p:cNvPicPr>
              <a:picLocks noChangeAspect="1"/>
            </p:cNvPicPr>
            <p:nvPr/>
          </p:nvPicPr>
          <p:blipFill>
            <a:blip r:embed="rId5"/>
            <a:stretch>
              <a:fillRect/>
            </a:stretch>
          </p:blipFill>
          <p:spPr>
            <a:xfrm>
              <a:off x="2741325" y="4216401"/>
              <a:ext cx="761566" cy="761566"/>
            </a:xfrm>
            <a:prstGeom prst="rect">
              <a:avLst/>
            </a:prstGeom>
          </p:spPr>
        </p:pic>
        <p:cxnSp>
          <p:nvCxnSpPr>
            <p:cNvPr id="24" name="Straight Arrow Connector 23">
              <a:extLst>
                <a:ext uri="{FF2B5EF4-FFF2-40B4-BE49-F238E27FC236}">
                  <a16:creationId xmlns:a16="http://schemas.microsoft.com/office/drawing/2014/main" id="{846866D0-3CAD-94B1-1187-DD4D54CDE3DB}"/>
                </a:ext>
              </a:extLst>
            </p:cNvPr>
            <p:cNvCxnSpPr>
              <a:cxnSpLocks/>
            </p:cNvCxnSpPr>
            <p:nvPr/>
          </p:nvCxnSpPr>
          <p:spPr>
            <a:xfrm flipH="1">
              <a:off x="3734625" y="3740727"/>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2E6307E-C63A-ED50-9FC1-FA49E900460B}"/>
                </a:ext>
              </a:extLst>
            </p:cNvPr>
            <p:cNvCxnSpPr>
              <a:cxnSpLocks/>
            </p:cNvCxnSpPr>
            <p:nvPr/>
          </p:nvCxnSpPr>
          <p:spPr>
            <a:xfrm>
              <a:off x="6164947" y="3740726"/>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4A9CD676-425C-4AFD-2189-1B3AD674E7FE}"/>
                </a:ext>
              </a:extLst>
            </p:cNvPr>
            <p:cNvSpPr txBox="1"/>
            <p:nvPr/>
          </p:nvSpPr>
          <p:spPr>
            <a:xfrm>
              <a:off x="5181271" y="3944089"/>
              <a:ext cx="771301" cy="323165"/>
            </a:xfrm>
            <a:prstGeom prst="rect">
              <a:avLst/>
            </a:prstGeom>
            <a:noFill/>
          </p:spPr>
          <p:txBody>
            <a:bodyPr wrap="none" rtlCol="0">
              <a:spAutoFit/>
            </a:bodyPr>
            <a:lstStyle/>
            <a:p>
              <a:r>
                <a:rPr lang="en-US" sz="1500">
                  <a:solidFill>
                    <a:schemeClr val="tx2"/>
                  </a:solidFill>
                </a:rPr>
                <a:t>patient</a:t>
              </a:r>
            </a:p>
          </p:txBody>
        </p:sp>
        <p:sp>
          <p:nvSpPr>
            <p:cNvPr id="30" name="TextBox 29">
              <a:extLst>
                <a:ext uri="{FF2B5EF4-FFF2-40B4-BE49-F238E27FC236}">
                  <a16:creationId xmlns:a16="http://schemas.microsoft.com/office/drawing/2014/main" id="{48FFC3BB-9A3A-6990-E101-11AFDBED2EB6}"/>
                </a:ext>
              </a:extLst>
            </p:cNvPr>
            <p:cNvSpPr txBox="1"/>
            <p:nvPr/>
          </p:nvSpPr>
          <p:spPr>
            <a:xfrm>
              <a:off x="2790837" y="4954713"/>
              <a:ext cx="712054" cy="323165"/>
            </a:xfrm>
            <a:prstGeom prst="rect">
              <a:avLst/>
            </a:prstGeom>
            <a:noFill/>
          </p:spPr>
          <p:txBody>
            <a:bodyPr wrap="none" rtlCol="0">
              <a:spAutoFit/>
            </a:bodyPr>
            <a:lstStyle/>
            <a:p>
              <a:r>
                <a:rPr lang="en-US" sz="1500">
                  <a:solidFill>
                    <a:schemeClr val="tx2"/>
                  </a:solidFill>
                </a:rPr>
                <a:t>model</a:t>
              </a:r>
            </a:p>
          </p:txBody>
        </p:sp>
        <p:sp>
          <p:nvSpPr>
            <p:cNvPr id="31" name="TextBox 30">
              <a:extLst>
                <a:ext uri="{FF2B5EF4-FFF2-40B4-BE49-F238E27FC236}">
                  <a16:creationId xmlns:a16="http://schemas.microsoft.com/office/drawing/2014/main" id="{FFDA5531-032C-364F-9787-B8F8B411E4B0}"/>
                </a:ext>
              </a:extLst>
            </p:cNvPr>
            <p:cNvSpPr txBox="1"/>
            <p:nvPr/>
          </p:nvSpPr>
          <p:spPr>
            <a:xfrm>
              <a:off x="8198375" y="5005728"/>
              <a:ext cx="730328" cy="323165"/>
            </a:xfrm>
            <a:prstGeom prst="rect">
              <a:avLst/>
            </a:prstGeom>
            <a:noFill/>
          </p:spPr>
          <p:txBody>
            <a:bodyPr wrap="none" rtlCol="0">
              <a:spAutoFit/>
            </a:bodyPr>
            <a:lstStyle/>
            <a:p>
              <a:r>
                <a:rPr lang="en-US" sz="1500">
                  <a:solidFill>
                    <a:schemeClr val="tx2"/>
                  </a:solidFill>
                </a:rPr>
                <a:t>doctor</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D831CBE-97C8-A4B1-5A7D-26F63336048B}"/>
                    </a:ext>
                  </a:extLst>
                </p:cNvPr>
                <p:cNvSpPr txBox="1"/>
                <p:nvPr/>
              </p:nvSpPr>
              <p:spPr>
                <a:xfrm>
                  <a:off x="3938391" y="3637095"/>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34" name="TextBox 33">
                  <a:extLst>
                    <a:ext uri="{FF2B5EF4-FFF2-40B4-BE49-F238E27FC236}">
                      <a16:creationId xmlns:a16="http://schemas.microsoft.com/office/drawing/2014/main" id="{ED831CBE-97C8-A4B1-5A7D-26F63336048B}"/>
                    </a:ext>
                  </a:extLst>
                </p:cNvPr>
                <p:cNvSpPr txBox="1">
                  <a:spLocks noRot="1" noChangeAspect="1" noMove="1" noResize="1" noEditPoints="1" noAdjustHandles="1" noChangeArrowheads="1" noChangeShapeType="1" noTextEdit="1"/>
                </p:cNvSpPr>
                <p:nvPr/>
              </p:nvSpPr>
              <p:spPr>
                <a:xfrm>
                  <a:off x="3938391" y="3637095"/>
                  <a:ext cx="493212" cy="8309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A49F239-E1E3-426E-ADB4-E6DDBAEFF65C}"/>
                    </a:ext>
                  </a:extLst>
                </p:cNvPr>
                <p:cNvSpPr txBox="1"/>
                <p:nvPr/>
              </p:nvSpPr>
              <p:spPr>
                <a:xfrm>
                  <a:off x="6703706" y="3563065"/>
                  <a:ext cx="450636"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a:p>
              </p:txBody>
            </p:sp>
          </mc:Choice>
          <mc:Fallback xmlns="">
            <p:sp>
              <p:nvSpPr>
                <p:cNvPr id="35" name="TextBox 34">
                  <a:extLst>
                    <a:ext uri="{FF2B5EF4-FFF2-40B4-BE49-F238E27FC236}">
                      <a16:creationId xmlns:a16="http://schemas.microsoft.com/office/drawing/2014/main" id="{6A49F239-E1E3-426E-ADB4-E6DDBAEFF65C}"/>
                    </a:ext>
                  </a:extLst>
                </p:cNvPr>
                <p:cNvSpPr txBox="1">
                  <a:spLocks noRot="1" noChangeAspect="1" noMove="1" noResize="1" noEditPoints="1" noAdjustHandles="1" noChangeArrowheads="1" noChangeShapeType="1" noTextEdit="1"/>
                </p:cNvSpPr>
                <p:nvPr/>
              </p:nvSpPr>
              <p:spPr>
                <a:xfrm>
                  <a:off x="6703706" y="3563065"/>
                  <a:ext cx="450636" cy="830997"/>
                </a:xfrm>
                <a:prstGeom prst="rect">
                  <a:avLst/>
                </a:prstGeom>
                <a:blipFill>
                  <a:blip r:embed="rId7"/>
                  <a:stretch>
                    <a:fillRect/>
                  </a:stretch>
                </a:blipFill>
              </p:spPr>
              <p:txBody>
                <a:bodyPr/>
                <a:lstStyle/>
                <a:p>
                  <a:r>
                    <a:rPr lang="en-US">
                      <a:noFill/>
                    </a:rPr>
                    <a:t> </a:t>
                  </a:r>
                </a:p>
              </p:txBody>
            </p:sp>
          </mc:Fallback>
        </mc:AlternateContent>
      </p:grpSp>
      <p:sp>
        <p:nvSpPr>
          <p:cNvPr id="36" name="Oval Callout 35">
            <a:extLst>
              <a:ext uri="{FF2B5EF4-FFF2-40B4-BE49-F238E27FC236}">
                <a16:creationId xmlns:a16="http://schemas.microsoft.com/office/drawing/2014/main" id="{D8B311BC-7F0A-9929-3D30-C943441DA01F}"/>
              </a:ext>
            </a:extLst>
          </p:cNvPr>
          <p:cNvSpPr/>
          <p:nvPr/>
        </p:nvSpPr>
        <p:spPr>
          <a:xfrm flipH="1">
            <a:off x="9067249" y="3564658"/>
            <a:ext cx="2859099" cy="1441070"/>
          </a:xfrm>
          <a:prstGeom prst="wedgeEllipseCallout">
            <a:avLst>
              <a:gd name="adj1" fmla="val 52250"/>
              <a:gd name="adj2" fmla="val 39186"/>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Hmm maybe it’s 35%.</a:t>
            </a:r>
            <a:endParaRPr lang="en-US" b="0">
              <a:solidFill>
                <a:schemeClr val="tx1"/>
              </a:solidFill>
            </a:endParaRPr>
          </a:p>
        </p:txBody>
      </p:sp>
      <p:sp>
        <p:nvSpPr>
          <p:cNvPr id="38" name="Oval Callout 37">
            <a:extLst>
              <a:ext uri="{FF2B5EF4-FFF2-40B4-BE49-F238E27FC236}">
                <a16:creationId xmlns:a16="http://schemas.microsoft.com/office/drawing/2014/main" id="{72C3093D-8C48-6876-423D-4B81353922EF}"/>
              </a:ext>
            </a:extLst>
          </p:cNvPr>
          <p:cNvSpPr/>
          <p:nvPr/>
        </p:nvSpPr>
        <p:spPr>
          <a:xfrm>
            <a:off x="341145" y="3968172"/>
            <a:ext cx="2494110" cy="999361"/>
          </a:xfrm>
          <a:prstGeom prst="wedgeEllipseCallout">
            <a:avLst>
              <a:gd name="adj1" fmla="val 51346"/>
              <a:gd name="adj2" fmla="val 36485"/>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Or maybe 68%?</a:t>
            </a:r>
            <a:endParaRPr lang="en-US" b="0">
              <a:solidFill>
                <a:schemeClr val="tx1"/>
              </a:solidFill>
            </a:endParaRPr>
          </a:p>
          <a:p>
            <a:pPr algn="ctr"/>
            <a:endParaRPr lang="en-US">
              <a:solidFill>
                <a:schemeClr val="tx1"/>
              </a:solidFill>
            </a:endParaRPr>
          </a:p>
        </p:txBody>
      </p:sp>
      <p:sp>
        <p:nvSpPr>
          <p:cNvPr id="39" name="Oval Callout 38">
            <a:extLst>
              <a:ext uri="{FF2B5EF4-FFF2-40B4-BE49-F238E27FC236}">
                <a16:creationId xmlns:a16="http://schemas.microsoft.com/office/drawing/2014/main" id="{E0D263F7-A221-E73E-E12E-964A6871D712}"/>
              </a:ext>
            </a:extLst>
          </p:cNvPr>
          <p:cNvSpPr/>
          <p:nvPr/>
        </p:nvSpPr>
        <p:spPr>
          <a:xfrm flipH="1">
            <a:off x="9242253" y="3903015"/>
            <a:ext cx="2859099" cy="1441070"/>
          </a:xfrm>
          <a:prstGeom prst="wedgeEllipseCallout">
            <a:avLst>
              <a:gd name="adj1" fmla="val 56974"/>
              <a:gd name="adj2" fmla="val 16834"/>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How about 65%?</a:t>
            </a:r>
            <a:endParaRPr lang="en-US" b="0">
              <a:solidFill>
                <a:schemeClr val="tx1"/>
              </a:solidFill>
            </a:endParaRPr>
          </a:p>
        </p:txBody>
      </p:sp>
      <p:sp>
        <p:nvSpPr>
          <p:cNvPr id="40" name="Oval Callout 39">
            <a:extLst>
              <a:ext uri="{FF2B5EF4-FFF2-40B4-BE49-F238E27FC236}">
                <a16:creationId xmlns:a16="http://schemas.microsoft.com/office/drawing/2014/main" id="{577D4156-2E1A-3762-7F7E-A50E3DF486CB}"/>
              </a:ext>
            </a:extLst>
          </p:cNvPr>
          <p:cNvSpPr/>
          <p:nvPr/>
        </p:nvSpPr>
        <p:spPr>
          <a:xfrm>
            <a:off x="266410" y="4345446"/>
            <a:ext cx="2494110" cy="999361"/>
          </a:xfrm>
          <a:prstGeom prst="wedgeEllipseCallout">
            <a:avLst>
              <a:gd name="adj1" fmla="val 52596"/>
              <a:gd name="adj2" fmla="val -20702"/>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a:solidFill>
                  <a:schemeClr val="tx1"/>
                </a:solidFill>
              </a:rPr>
              <a:t>Ok, that sounds right. </a:t>
            </a:r>
            <a:endParaRPr lang="en-US" b="0">
              <a:solidFill>
                <a:schemeClr val="tx1"/>
              </a:solidFill>
            </a:endParaRPr>
          </a:p>
          <a:p>
            <a:pPr algn="ctr"/>
            <a:endParaRPr lang="en-US">
              <a:solidFill>
                <a:schemeClr val="tx1"/>
              </a:solidFill>
            </a:endParaRPr>
          </a:p>
        </p:txBody>
      </p:sp>
      <p:cxnSp>
        <p:nvCxnSpPr>
          <p:cNvPr id="41" name="Straight Arrow Connector 40">
            <a:extLst>
              <a:ext uri="{FF2B5EF4-FFF2-40B4-BE49-F238E27FC236}">
                <a16:creationId xmlns:a16="http://schemas.microsoft.com/office/drawing/2014/main" id="{9AD3A13B-2FA8-FEA1-F18C-8EC9EB976562}"/>
              </a:ext>
            </a:extLst>
          </p:cNvPr>
          <p:cNvCxnSpPr>
            <a:cxnSpLocks/>
          </p:cNvCxnSpPr>
          <p:nvPr/>
        </p:nvCxnSpPr>
        <p:spPr>
          <a:xfrm flipH="1" flipV="1">
            <a:off x="6307282" y="5167310"/>
            <a:ext cx="1294245" cy="396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F667FA08-F691-A483-1A82-7D2F60F59009}"/>
              </a:ext>
            </a:extLst>
          </p:cNvPr>
          <p:cNvCxnSpPr>
            <a:cxnSpLocks/>
          </p:cNvCxnSpPr>
          <p:nvPr/>
        </p:nvCxnSpPr>
        <p:spPr>
          <a:xfrm>
            <a:off x="3677894" y="5167310"/>
            <a:ext cx="1060361"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45" name="Rounded Rectangle 44">
            <a:extLst>
              <a:ext uri="{FF2B5EF4-FFF2-40B4-BE49-F238E27FC236}">
                <a16:creationId xmlns:a16="http://schemas.microsoft.com/office/drawing/2014/main" id="{B827726B-59A0-B0D5-AB12-65C11EA83DB0}"/>
              </a:ext>
            </a:extLst>
          </p:cNvPr>
          <p:cNvSpPr/>
          <p:nvPr/>
        </p:nvSpPr>
        <p:spPr>
          <a:xfrm>
            <a:off x="4987773" y="4856250"/>
            <a:ext cx="1177173" cy="650660"/>
          </a:xfrm>
          <a:prstGeom prst="roundRect">
            <a:avLst/>
          </a:prstGeom>
          <a:solidFill>
            <a:srgbClr val="F4ECD2"/>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2"/>
                </a:solidFill>
              </a:rPr>
              <a:t>patient risk:</a:t>
            </a:r>
          </a:p>
          <a:p>
            <a:pPr algn="ctr"/>
            <a:r>
              <a:rPr lang="en-US" sz="1400">
                <a:solidFill>
                  <a:schemeClr val="tx2"/>
                </a:solidFill>
              </a:rPr>
              <a:t>65%</a:t>
            </a:r>
          </a:p>
        </p:txBody>
      </p:sp>
      <p:sp>
        <p:nvSpPr>
          <p:cNvPr id="4" name="Rectangle 3">
            <a:extLst>
              <a:ext uri="{FF2B5EF4-FFF2-40B4-BE49-F238E27FC236}">
                <a16:creationId xmlns:a16="http://schemas.microsoft.com/office/drawing/2014/main" id="{4ACD49AA-1AA6-A994-B510-0EB853B7649E}"/>
              </a:ext>
            </a:extLst>
          </p:cNvPr>
          <p:cNvSpPr/>
          <p:nvPr/>
        </p:nvSpPr>
        <p:spPr>
          <a:xfrm>
            <a:off x="93518" y="1513193"/>
            <a:ext cx="12098482" cy="4087507"/>
          </a:xfrm>
          <a:prstGeom prst="rect">
            <a:avLst/>
          </a:prstGeom>
          <a:solidFill>
            <a:schemeClr val="bg1">
              <a:alpha val="6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ounded Rectangle 4">
            <a:extLst>
              <a:ext uri="{FF2B5EF4-FFF2-40B4-BE49-F238E27FC236}">
                <a16:creationId xmlns:a16="http://schemas.microsoft.com/office/drawing/2014/main" id="{BB7C8320-DEF9-2B1E-90F0-9FA02D85CAD4}"/>
              </a:ext>
            </a:extLst>
          </p:cNvPr>
          <p:cNvSpPr/>
          <p:nvPr/>
        </p:nvSpPr>
        <p:spPr>
          <a:xfrm>
            <a:off x="4991925" y="4865268"/>
            <a:ext cx="1177173" cy="650660"/>
          </a:xfrm>
          <a:prstGeom prst="roundRect">
            <a:avLst/>
          </a:prstGeom>
          <a:solidFill>
            <a:srgbClr val="F4ECD2"/>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2"/>
                </a:solidFill>
              </a:rPr>
              <a:t>patient risk:</a:t>
            </a:r>
          </a:p>
          <a:p>
            <a:pPr algn="ctr"/>
            <a:r>
              <a:rPr lang="en-US" sz="1400">
                <a:solidFill>
                  <a:schemeClr val="tx2"/>
                </a:solidFill>
              </a:rPr>
              <a:t>65%</a:t>
            </a:r>
          </a:p>
        </p:txBody>
      </p:sp>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B797DAEE-7CF9-19A8-27A0-6128D3F31982}"/>
                  </a:ext>
                </a:extLst>
              </p:cNvPr>
              <p:cNvSpPr/>
              <p:nvPr/>
            </p:nvSpPr>
            <p:spPr>
              <a:xfrm>
                <a:off x="732559" y="5741513"/>
                <a:ext cx="10726882" cy="810491"/>
              </a:xfrm>
              <a:prstGeom prst="roundRect">
                <a:avLst/>
              </a:prstGeom>
              <a:solidFill>
                <a:srgbClr val="F4ECD2"/>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Note: </a:t>
                </a:r>
                <a:r>
                  <a:rPr lang="en-US" dirty="0">
                    <a:solidFill>
                      <a:schemeClr val="tx1"/>
                    </a:solidFill>
                  </a:rPr>
                  <a:t>we’ll talk about this as if they are agreeing on a </a:t>
                </a:r>
                <a:r>
                  <a:rPr lang="en-US" b="1" dirty="0">
                    <a:solidFill>
                      <a:schemeClr val="tx1"/>
                    </a:solidFill>
                  </a:rPr>
                  <a:t>predicted label </a:t>
                </a:r>
                <a14:m>
                  <m:oMath xmlns:m="http://schemas.openxmlformats.org/officeDocument/2006/math">
                    <m:r>
                      <a:rPr lang="en-US" b="1" i="1" smtClean="0">
                        <a:solidFill>
                          <a:schemeClr val="tx1"/>
                        </a:solidFill>
                        <a:latin typeface="Cambria Math" panose="02040503050406030204" pitchFamily="18" charset="0"/>
                      </a:rPr>
                      <m:t>𝒚</m:t>
                    </m:r>
                  </m:oMath>
                </a14:m>
                <a:r>
                  <a:rPr lang="en-US" b="0" dirty="0">
                    <a:solidFill>
                      <a:schemeClr val="tx1"/>
                    </a:solidFill>
                  </a:rPr>
                  <a:t> </a:t>
                </a:r>
                <a14:m>
                  <m:oMath xmlns:m="http://schemas.openxmlformats.org/officeDocument/2006/math">
                    <m:r>
                      <a:rPr lang="en-US" b="0" i="1" dirty="0" smtClean="0">
                        <a:solidFill>
                          <a:schemeClr val="tx1"/>
                        </a:solidFill>
                        <a:latin typeface="Cambria Math" panose="02040503050406030204" pitchFamily="18" charset="0"/>
                      </a:rPr>
                      <m:t>∈</m:t>
                    </m:r>
                    <m:d>
                      <m:dPr>
                        <m:begChr m:val="["/>
                        <m:endChr m:val="]"/>
                        <m:ctrlPr>
                          <a:rPr lang="en-US" b="0" i="1" dirty="0" smtClean="0">
                            <a:solidFill>
                              <a:schemeClr val="tx1"/>
                            </a:solidFill>
                            <a:latin typeface="Cambria Math" panose="02040503050406030204" pitchFamily="18" charset="0"/>
                          </a:rPr>
                        </m:ctrlPr>
                      </m:dPr>
                      <m:e>
                        <m:r>
                          <a:rPr lang="en-US" b="0" i="1" dirty="0" smtClean="0">
                            <a:solidFill>
                              <a:schemeClr val="tx1"/>
                            </a:solidFill>
                            <a:latin typeface="Cambria Math" panose="02040503050406030204" pitchFamily="18" charset="0"/>
                          </a:rPr>
                          <m:t>0,1</m:t>
                        </m:r>
                      </m:e>
                    </m:d>
                    <m:r>
                      <a:rPr lang="en-US" b="0" i="0" dirty="0" smtClean="0">
                        <a:solidFill>
                          <a:schemeClr val="tx1"/>
                        </a:solidFill>
                        <a:latin typeface="Cambria Math" panose="02040503050406030204" pitchFamily="18" charset="0"/>
                      </a:rPr>
                      <m:t>, </m:t>
                    </m:r>
                  </m:oMath>
                </a14:m>
                <a:r>
                  <a:rPr lang="en-US" b="0" dirty="0">
                    <a:solidFill>
                      <a:schemeClr val="tx1"/>
                    </a:solidFill>
                  </a:rPr>
                  <a:t>but we can also think about communicating best-response actions. </a:t>
                </a:r>
              </a:p>
            </p:txBody>
          </p:sp>
        </mc:Choice>
        <mc:Fallback xmlns="">
          <p:sp>
            <p:nvSpPr>
              <p:cNvPr id="6" name="Rounded Rectangle 5">
                <a:extLst>
                  <a:ext uri="{FF2B5EF4-FFF2-40B4-BE49-F238E27FC236}">
                    <a16:creationId xmlns:a16="http://schemas.microsoft.com/office/drawing/2014/main" id="{B797DAEE-7CF9-19A8-27A0-6128D3F31982}"/>
                  </a:ext>
                </a:extLst>
              </p:cNvPr>
              <p:cNvSpPr>
                <a:spLocks noRot="1" noChangeAspect="1" noMove="1" noResize="1" noEditPoints="1" noAdjustHandles="1" noChangeArrowheads="1" noChangeShapeType="1" noTextEdit="1"/>
              </p:cNvSpPr>
              <p:nvPr/>
            </p:nvSpPr>
            <p:spPr>
              <a:xfrm>
                <a:off x="732559" y="5741513"/>
                <a:ext cx="10726882" cy="810491"/>
              </a:xfrm>
              <a:prstGeom prst="roundRect">
                <a:avLst/>
              </a:prstGeom>
              <a:blipFill>
                <a:blip r:embed="rId8"/>
                <a:stretch>
                  <a:fillRect l="-118" r="-354"/>
                </a:stretch>
              </a:blipFill>
              <a:ln>
                <a:solidFill>
                  <a:srgbClr val="F9BF39"/>
                </a:solidFill>
              </a:ln>
            </p:spPr>
            <p:txBody>
              <a:bodyPr/>
              <a:lstStyle/>
              <a:p>
                <a:r>
                  <a:rPr lang="en-US">
                    <a:noFill/>
                  </a:rPr>
                  <a:t> </a:t>
                </a:r>
              </a:p>
            </p:txBody>
          </p:sp>
        </mc:Fallback>
      </mc:AlternateContent>
    </p:spTree>
    <p:extLst>
      <p:ext uri="{BB962C8B-B14F-4D97-AF65-F5344CB8AC3E}">
        <p14:creationId xmlns:p14="http://schemas.microsoft.com/office/powerpoint/2010/main" val="24667903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97DE2-410E-7106-3DC3-CEBA181E2C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E4AACB-E2F6-4E54-B945-FD9C911187CD}"/>
              </a:ext>
            </a:extLst>
          </p:cNvPr>
          <p:cNvSpPr>
            <a:spLocks noGrp="1"/>
          </p:cNvSpPr>
          <p:nvPr>
            <p:ph type="title"/>
          </p:nvPr>
        </p:nvSpPr>
        <p:spPr>
          <a:xfrm>
            <a:off x="838200" y="365125"/>
            <a:ext cx="11121736" cy="1325563"/>
          </a:xfrm>
        </p:spPr>
        <p:txBody>
          <a:bodyPr/>
          <a:lstStyle/>
          <a:p>
            <a:r>
              <a:rPr lang="en-US"/>
              <a:t>Why might interaction until agreement help? </a:t>
            </a:r>
          </a:p>
        </p:txBody>
      </p:sp>
      <p:grpSp>
        <p:nvGrpSpPr>
          <p:cNvPr id="51" name="Group 50">
            <a:extLst>
              <a:ext uri="{FF2B5EF4-FFF2-40B4-BE49-F238E27FC236}">
                <a16:creationId xmlns:a16="http://schemas.microsoft.com/office/drawing/2014/main" id="{13ADFFAC-83F4-0343-6EC3-7A9175C763E3}"/>
              </a:ext>
            </a:extLst>
          </p:cNvPr>
          <p:cNvGrpSpPr/>
          <p:nvPr/>
        </p:nvGrpSpPr>
        <p:grpSpPr>
          <a:xfrm>
            <a:off x="838200" y="1579418"/>
            <a:ext cx="10726882" cy="1849582"/>
            <a:chOff x="838200" y="1579418"/>
            <a:chExt cx="10726882" cy="1849582"/>
          </a:xfrm>
        </p:grpSpPr>
        <p:sp>
          <p:nvSpPr>
            <p:cNvPr id="3" name="Rounded Rectangle 2">
              <a:extLst>
                <a:ext uri="{FF2B5EF4-FFF2-40B4-BE49-F238E27FC236}">
                  <a16:creationId xmlns:a16="http://schemas.microsoft.com/office/drawing/2014/main" id="{CBBAF44D-54F0-6934-CA04-44C5C454D57B}"/>
                </a:ext>
              </a:extLst>
            </p:cNvPr>
            <p:cNvSpPr/>
            <p:nvPr/>
          </p:nvSpPr>
          <p:spPr>
            <a:xfrm>
              <a:off x="838200" y="1579418"/>
              <a:ext cx="10726882" cy="1849582"/>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7" name="Rounded Rectangle 6">
              <a:extLst>
                <a:ext uri="{FF2B5EF4-FFF2-40B4-BE49-F238E27FC236}">
                  <a16:creationId xmlns:a16="http://schemas.microsoft.com/office/drawing/2014/main" id="{7158E186-C537-AC0E-ACBB-9E8FC6F1D61A}"/>
                </a:ext>
              </a:extLst>
            </p:cNvPr>
            <p:cNvSpPr/>
            <p:nvPr/>
          </p:nvSpPr>
          <p:spPr>
            <a:xfrm>
              <a:off x="990600" y="2187623"/>
              <a:ext cx="10363200" cy="1122218"/>
            </a:xfrm>
            <a:prstGeom prst="roundRect">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If two Bayesian agents have a common prior and common knowledge of each others’ posterior expectation, the posterior expectations will be equal. </a:t>
              </a:r>
            </a:p>
          </p:txBody>
        </p:sp>
        <p:sp>
          <p:nvSpPr>
            <p:cNvPr id="8" name="TextBox 7">
              <a:extLst>
                <a:ext uri="{FF2B5EF4-FFF2-40B4-BE49-F238E27FC236}">
                  <a16:creationId xmlns:a16="http://schemas.microsoft.com/office/drawing/2014/main" id="{CC1F2F79-C230-E5A9-BD09-C8B76E95A258}"/>
                </a:ext>
              </a:extLst>
            </p:cNvPr>
            <p:cNvSpPr txBox="1"/>
            <p:nvPr/>
          </p:nvSpPr>
          <p:spPr>
            <a:xfrm>
              <a:off x="990600" y="1668077"/>
              <a:ext cx="3062698" cy="430887"/>
            </a:xfrm>
            <a:prstGeom prst="rect">
              <a:avLst/>
            </a:prstGeom>
            <a:noFill/>
          </p:spPr>
          <p:txBody>
            <a:bodyPr wrap="none" rtlCol="0">
              <a:spAutoFit/>
            </a:bodyPr>
            <a:lstStyle/>
            <a:p>
              <a:r>
                <a:rPr lang="en-US" sz="2200" b="1">
                  <a:solidFill>
                    <a:schemeClr val="accent5"/>
                  </a:solidFill>
                </a:rPr>
                <a:t>Theorem </a:t>
              </a:r>
              <a:r>
                <a:rPr lang="en-US" sz="2200" b="1">
                  <a:solidFill>
                    <a:schemeClr val="tx2"/>
                  </a:solidFill>
                </a:rPr>
                <a:t>[Aumann ‘76]</a:t>
              </a:r>
            </a:p>
          </p:txBody>
        </p:sp>
      </p:grpSp>
      <p:grpSp>
        <p:nvGrpSpPr>
          <p:cNvPr id="50" name="Group 49">
            <a:extLst>
              <a:ext uri="{FF2B5EF4-FFF2-40B4-BE49-F238E27FC236}">
                <a16:creationId xmlns:a16="http://schemas.microsoft.com/office/drawing/2014/main" id="{2F7480CF-D451-F9AB-23DA-9B0DB14C5E0E}"/>
              </a:ext>
            </a:extLst>
          </p:cNvPr>
          <p:cNvGrpSpPr/>
          <p:nvPr/>
        </p:nvGrpSpPr>
        <p:grpSpPr>
          <a:xfrm>
            <a:off x="2964045" y="3490189"/>
            <a:ext cx="5973009" cy="2335542"/>
            <a:chOff x="2964045" y="3490189"/>
            <a:chExt cx="5973009" cy="2335542"/>
          </a:xfrm>
        </p:grpSpPr>
        <p:pic>
          <p:nvPicPr>
            <p:cNvPr id="11" name="Picture 10">
              <a:extLst>
                <a:ext uri="{FF2B5EF4-FFF2-40B4-BE49-F238E27FC236}">
                  <a16:creationId xmlns:a16="http://schemas.microsoft.com/office/drawing/2014/main" id="{3BD6CCD2-A465-A4AE-D597-444120FE06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6048" y="4526526"/>
              <a:ext cx="941006" cy="950911"/>
            </a:xfrm>
            <a:prstGeom prst="rect">
              <a:avLst/>
            </a:prstGeom>
          </p:spPr>
        </p:pic>
        <p:grpSp>
          <p:nvGrpSpPr>
            <p:cNvPr id="48" name="Group 47">
              <a:extLst>
                <a:ext uri="{FF2B5EF4-FFF2-40B4-BE49-F238E27FC236}">
                  <a16:creationId xmlns:a16="http://schemas.microsoft.com/office/drawing/2014/main" id="{47F456A5-41D6-6CE8-5FD6-E3D078BB5E4E}"/>
                </a:ext>
              </a:extLst>
            </p:cNvPr>
            <p:cNvGrpSpPr/>
            <p:nvPr/>
          </p:nvGrpSpPr>
          <p:grpSpPr>
            <a:xfrm>
              <a:off x="2964045" y="3490189"/>
              <a:ext cx="4800269" cy="2312288"/>
              <a:chOff x="2964045" y="3490189"/>
              <a:chExt cx="4800269" cy="2312288"/>
            </a:xfrm>
          </p:grpSpPr>
          <p:pic>
            <p:nvPicPr>
              <p:cNvPr id="12" name="Picture 11">
                <a:extLst>
                  <a:ext uri="{FF2B5EF4-FFF2-40B4-BE49-F238E27FC236}">
                    <a16:creationId xmlns:a16="http://schemas.microsoft.com/office/drawing/2014/main" id="{140306C2-2681-9570-40DD-37E773611CE4}"/>
                  </a:ext>
                </a:extLst>
              </p:cNvPr>
              <p:cNvPicPr>
                <a:picLocks noChangeAspect="1"/>
              </p:cNvPicPr>
              <p:nvPr/>
            </p:nvPicPr>
            <p:blipFill>
              <a:blip r:embed="rId4"/>
              <a:stretch>
                <a:fillRect/>
              </a:stretch>
            </p:blipFill>
            <p:spPr>
              <a:xfrm>
                <a:off x="2964045" y="4741000"/>
                <a:ext cx="761566" cy="761566"/>
              </a:xfrm>
              <a:prstGeom prst="rect">
                <a:avLst/>
              </a:prstGeom>
            </p:spPr>
          </p:pic>
          <p:grpSp>
            <p:nvGrpSpPr>
              <p:cNvPr id="47" name="Group 46">
                <a:extLst>
                  <a:ext uri="{FF2B5EF4-FFF2-40B4-BE49-F238E27FC236}">
                    <a16:creationId xmlns:a16="http://schemas.microsoft.com/office/drawing/2014/main" id="{7BD9CE43-A884-FA6D-A8B8-B5CA772A2423}"/>
                  </a:ext>
                </a:extLst>
              </p:cNvPr>
              <p:cNvGrpSpPr/>
              <p:nvPr/>
            </p:nvGrpSpPr>
            <p:grpSpPr>
              <a:xfrm>
                <a:off x="3897412" y="3490189"/>
                <a:ext cx="3866902" cy="1631594"/>
                <a:chOff x="3897412" y="3490189"/>
                <a:chExt cx="3866902" cy="1631594"/>
              </a:xfrm>
            </p:grpSpPr>
            <p:pic>
              <p:nvPicPr>
                <p:cNvPr id="23" name="Picture 22">
                  <a:extLst>
                    <a:ext uri="{FF2B5EF4-FFF2-40B4-BE49-F238E27FC236}">
                      <a16:creationId xmlns:a16="http://schemas.microsoft.com/office/drawing/2014/main" id="{F8D4C674-06C2-DA36-5466-14EEDA0303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16418" y="3490189"/>
                  <a:ext cx="1765300" cy="1181100"/>
                </a:xfrm>
                <a:prstGeom prst="rect">
                  <a:avLst/>
                </a:prstGeom>
              </p:spPr>
            </p:pic>
            <p:pic>
              <p:nvPicPr>
                <p:cNvPr id="10" name="Picture 9">
                  <a:extLst>
                    <a:ext uri="{FF2B5EF4-FFF2-40B4-BE49-F238E27FC236}">
                      <a16:creationId xmlns:a16="http://schemas.microsoft.com/office/drawing/2014/main" id="{E1A3F911-78AE-32D3-2096-88780F617A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0536" y="3609348"/>
                  <a:ext cx="765464" cy="1148196"/>
                </a:xfrm>
                <a:prstGeom prst="rect">
                  <a:avLst/>
                </a:prstGeom>
              </p:spPr>
            </p:pic>
            <p:cxnSp>
              <p:nvCxnSpPr>
                <p:cNvPr id="13" name="Straight Arrow Connector 12">
                  <a:extLst>
                    <a:ext uri="{FF2B5EF4-FFF2-40B4-BE49-F238E27FC236}">
                      <a16:creationId xmlns:a16="http://schemas.microsoft.com/office/drawing/2014/main" id="{0D26E02A-0EBB-EC76-A590-F82459FFDD89}"/>
                    </a:ext>
                  </a:extLst>
                </p:cNvPr>
                <p:cNvCxnSpPr>
                  <a:cxnSpLocks/>
                </p:cNvCxnSpPr>
                <p:nvPr/>
              </p:nvCxnSpPr>
              <p:spPr>
                <a:xfrm flipH="1">
                  <a:off x="3897412" y="4595256"/>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1AA181BD-F3DC-8400-1062-7AEBB0148941}"/>
                    </a:ext>
                  </a:extLst>
                </p:cNvPr>
                <p:cNvCxnSpPr>
                  <a:cxnSpLocks/>
                </p:cNvCxnSpPr>
                <p:nvPr/>
              </p:nvCxnSpPr>
              <p:spPr>
                <a:xfrm>
                  <a:off x="6327734" y="4595255"/>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A1F7B9D-F83C-E004-4CF9-02B14FF79A6D}"/>
                    </a:ext>
                  </a:extLst>
                </p:cNvPr>
                <p:cNvSpPr txBox="1"/>
                <p:nvPr/>
              </p:nvSpPr>
              <p:spPr>
                <a:xfrm>
                  <a:off x="5344058" y="4798618"/>
                  <a:ext cx="771301" cy="323165"/>
                </a:xfrm>
                <a:prstGeom prst="rect">
                  <a:avLst/>
                </a:prstGeom>
                <a:noFill/>
              </p:spPr>
              <p:txBody>
                <a:bodyPr wrap="none" rtlCol="0">
                  <a:spAutoFit/>
                </a:bodyPr>
                <a:lstStyle/>
                <a:p>
                  <a:r>
                    <a:rPr lang="en-US" sz="1500">
                      <a:solidFill>
                        <a:schemeClr val="tx2"/>
                      </a:solidFill>
                    </a:rPr>
                    <a:t>patient</a:t>
                  </a:r>
                </a:p>
              </p:txBody>
            </p:sp>
          </p:grpSp>
          <p:sp>
            <p:nvSpPr>
              <p:cNvPr id="16" name="TextBox 15">
                <a:extLst>
                  <a:ext uri="{FF2B5EF4-FFF2-40B4-BE49-F238E27FC236}">
                    <a16:creationId xmlns:a16="http://schemas.microsoft.com/office/drawing/2014/main" id="{649C52CA-B1F4-9CEB-D687-8C9008BBDC34}"/>
                  </a:ext>
                </a:extLst>
              </p:cNvPr>
              <p:cNvSpPr txBox="1"/>
              <p:nvPr/>
            </p:nvSpPr>
            <p:spPr>
              <a:xfrm>
                <a:off x="3013557" y="5479312"/>
                <a:ext cx="712054" cy="323165"/>
              </a:xfrm>
              <a:prstGeom prst="rect">
                <a:avLst/>
              </a:prstGeom>
              <a:noFill/>
            </p:spPr>
            <p:txBody>
              <a:bodyPr wrap="none" rtlCol="0">
                <a:spAutoFit/>
              </a:bodyPr>
              <a:lstStyle/>
              <a:p>
                <a:r>
                  <a:rPr lang="en-US" sz="1500">
                    <a:solidFill>
                      <a:schemeClr val="tx2"/>
                    </a:solidFill>
                  </a:rPr>
                  <a:t>model</a:t>
                </a:r>
              </a:p>
            </p:txBody>
          </p:sp>
        </p:grpSp>
        <p:sp>
          <p:nvSpPr>
            <p:cNvPr id="17" name="TextBox 16">
              <a:extLst>
                <a:ext uri="{FF2B5EF4-FFF2-40B4-BE49-F238E27FC236}">
                  <a16:creationId xmlns:a16="http://schemas.microsoft.com/office/drawing/2014/main" id="{03FEBA94-DDE5-1D3A-5A29-2ED583511D31}"/>
                </a:ext>
              </a:extLst>
            </p:cNvPr>
            <p:cNvSpPr txBox="1"/>
            <p:nvPr/>
          </p:nvSpPr>
          <p:spPr>
            <a:xfrm>
              <a:off x="8101227" y="5502566"/>
              <a:ext cx="730328" cy="323165"/>
            </a:xfrm>
            <a:prstGeom prst="rect">
              <a:avLst/>
            </a:prstGeom>
            <a:noFill/>
          </p:spPr>
          <p:txBody>
            <a:bodyPr wrap="none" rtlCol="0">
              <a:spAutoFit/>
            </a:bodyPr>
            <a:lstStyle/>
            <a:p>
              <a:r>
                <a:rPr lang="en-US" sz="1500">
                  <a:solidFill>
                    <a:schemeClr val="tx2"/>
                  </a:solidFill>
                </a:rPr>
                <a:t>doctor</a:t>
              </a:r>
            </a:p>
          </p:txBody>
        </p:sp>
      </p:grpSp>
      <p:sp>
        <p:nvSpPr>
          <p:cNvPr id="27" name="Cloud Callout 26">
            <a:extLst>
              <a:ext uri="{FF2B5EF4-FFF2-40B4-BE49-F238E27FC236}">
                <a16:creationId xmlns:a16="http://schemas.microsoft.com/office/drawing/2014/main" id="{DC6012B7-E28B-7621-D737-AD79FE748575}"/>
              </a:ext>
            </a:extLst>
          </p:cNvPr>
          <p:cNvSpPr/>
          <p:nvPr/>
        </p:nvSpPr>
        <p:spPr>
          <a:xfrm flipH="1">
            <a:off x="1406788" y="3786529"/>
            <a:ext cx="1788530" cy="761566"/>
          </a:xfrm>
          <a:prstGeom prst="cloudCallout">
            <a:avLst>
              <a:gd name="adj1" fmla="val -34612"/>
              <a:gd name="adj2" fmla="val 99339"/>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1"/>
                </a:solidFill>
              </a:rPr>
              <a:t>I think the risk is 90%…</a:t>
            </a:r>
          </a:p>
        </p:txBody>
      </p:sp>
      <p:grpSp>
        <p:nvGrpSpPr>
          <p:cNvPr id="46" name="Group 45">
            <a:extLst>
              <a:ext uri="{FF2B5EF4-FFF2-40B4-BE49-F238E27FC236}">
                <a16:creationId xmlns:a16="http://schemas.microsoft.com/office/drawing/2014/main" id="{684CB2E5-1006-8194-2293-932C5A0F0DB9}"/>
              </a:ext>
            </a:extLst>
          </p:cNvPr>
          <p:cNvGrpSpPr/>
          <p:nvPr/>
        </p:nvGrpSpPr>
        <p:grpSpPr>
          <a:xfrm>
            <a:off x="753821" y="4129961"/>
            <a:ext cx="1788530" cy="1574647"/>
            <a:chOff x="753821" y="4129961"/>
            <a:chExt cx="1788530" cy="1574647"/>
          </a:xfrm>
        </p:grpSpPr>
        <p:sp>
          <p:nvSpPr>
            <p:cNvPr id="28" name="Cloud Callout 27">
              <a:extLst>
                <a:ext uri="{FF2B5EF4-FFF2-40B4-BE49-F238E27FC236}">
                  <a16:creationId xmlns:a16="http://schemas.microsoft.com/office/drawing/2014/main" id="{A8B5F092-CB7D-4535-ADEB-61576306DD23}"/>
                </a:ext>
              </a:extLst>
            </p:cNvPr>
            <p:cNvSpPr/>
            <p:nvPr/>
          </p:nvSpPr>
          <p:spPr>
            <a:xfrm flipH="1">
              <a:off x="753821" y="4129961"/>
              <a:ext cx="1788530" cy="1574647"/>
            </a:xfrm>
            <a:prstGeom prst="cloudCallout">
              <a:avLst>
                <a:gd name="adj1" fmla="val -68308"/>
                <a:gd name="adj2" fmla="val 9629"/>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9" name="TextBox 28">
              <a:extLst>
                <a:ext uri="{FF2B5EF4-FFF2-40B4-BE49-F238E27FC236}">
                  <a16:creationId xmlns:a16="http://schemas.microsoft.com/office/drawing/2014/main" id="{9B1E8168-48F1-DA94-13EA-B2E9577038F7}"/>
                </a:ext>
              </a:extLst>
            </p:cNvPr>
            <p:cNvSpPr txBox="1"/>
            <p:nvPr/>
          </p:nvSpPr>
          <p:spPr>
            <a:xfrm>
              <a:off x="847008" y="4282376"/>
              <a:ext cx="1695343" cy="1246495"/>
            </a:xfrm>
            <a:prstGeom prst="rect">
              <a:avLst/>
            </a:prstGeom>
            <a:noFill/>
          </p:spPr>
          <p:txBody>
            <a:bodyPr wrap="square" rtlCol="0">
              <a:spAutoFit/>
            </a:bodyPr>
            <a:lstStyle/>
            <a:p>
              <a:pPr algn="ctr"/>
              <a:r>
                <a:rPr lang="en-US" sz="1500" dirty="0"/>
                <a:t>I know you think the risk is 10%, and I know you know I think the risk is 90%…</a:t>
              </a:r>
            </a:p>
          </p:txBody>
        </p:sp>
      </p:grpSp>
      <p:grpSp>
        <p:nvGrpSpPr>
          <p:cNvPr id="44" name="Group 43">
            <a:extLst>
              <a:ext uri="{FF2B5EF4-FFF2-40B4-BE49-F238E27FC236}">
                <a16:creationId xmlns:a16="http://schemas.microsoft.com/office/drawing/2014/main" id="{C40618FC-A273-5BE7-4F21-AB2902E42730}"/>
              </a:ext>
            </a:extLst>
          </p:cNvPr>
          <p:cNvGrpSpPr/>
          <p:nvPr/>
        </p:nvGrpSpPr>
        <p:grpSpPr>
          <a:xfrm>
            <a:off x="8923152" y="3701080"/>
            <a:ext cx="2097670" cy="1376323"/>
            <a:chOff x="8923152" y="3701080"/>
            <a:chExt cx="2097670" cy="1376323"/>
          </a:xfrm>
        </p:grpSpPr>
        <p:sp>
          <p:nvSpPr>
            <p:cNvPr id="37" name="Cloud Callout 36">
              <a:extLst>
                <a:ext uri="{FF2B5EF4-FFF2-40B4-BE49-F238E27FC236}">
                  <a16:creationId xmlns:a16="http://schemas.microsoft.com/office/drawing/2014/main" id="{640B5A7F-FF0C-7522-A526-28235727BBF6}"/>
                </a:ext>
              </a:extLst>
            </p:cNvPr>
            <p:cNvSpPr/>
            <p:nvPr/>
          </p:nvSpPr>
          <p:spPr>
            <a:xfrm>
              <a:off x="8923152" y="3701080"/>
              <a:ext cx="2097670" cy="1181100"/>
            </a:xfrm>
            <a:prstGeom prst="cloudCallout">
              <a:avLst>
                <a:gd name="adj1" fmla="val -43528"/>
                <a:gd name="adj2" fmla="val 51832"/>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43" name="TextBox 42">
              <a:extLst>
                <a:ext uri="{FF2B5EF4-FFF2-40B4-BE49-F238E27FC236}">
                  <a16:creationId xmlns:a16="http://schemas.microsoft.com/office/drawing/2014/main" id="{FBFA1C76-DA26-E004-C5B7-0181B766353C}"/>
                </a:ext>
              </a:extLst>
            </p:cNvPr>
            <p:cNvSpPr txBox="1"/>
            <p:nvPr/>
          </p:nvSpPr>
          <p:spPr>
            <a:xfrm>
              <a:off x="9084673" y="3830908"/>
              <a:ext cx="1788530" cy="1246495"/>
            </a:xfrm>
            <a:prstGeom prst="rect">
              <a:avLst/>
            </a:prstGeom>
            <a:noFill/>
          </p:spPr>
          <p:txBody>
            <a:bodyPr wrap="square" rtlCol="0">
              <a:spAutoFit/>
            </a:bodyPr>
            <a:lstStyle/>
            <a:p>
              <a:pPr algn="ctr"/>
              <a:r>
                <a:rPr lang="en-US" sz="1500"/>
                <a:t>I know you think the risk is 90% and I think the risk is 10%...</a:t>
              </a:r>
            </a:p>
            <a:p>
              <a:pPr algn="ctr"/>
              <a:endParaRPr lang="en-US" sz="1500"/>
            </a:p>
          </p:txBody>
        </p:sp>
      </p:grpSp>
      <p:grpSp>
        <p:nvGrpSpPr>
          <p:cNvPr id="56" name="Group 55">
            <a:extLst>
              <a:ext uri="{FF2B5EF4-FFF2-40B4-BE49-F238E27FC236}">
                <a16:creationId xmlns:a16="http://schemas.microsoft.com/office/drawing/2014/main" id="{FFDBABD2-05BA-4B4F-719A-5C0F4E25BE4F}"/>
              </a:ext>
            </a:extLst>
          </p:cNvPr>
          <p:cNvGrpSpPr/>
          <p:nvPr/>
        </p:nvGrpSpPr>
        <p:grpSpPr>
          <a:xfrm>
            <a:off x="3879798" y="5311183"/>
            <a:ext cx="3923633" cy="650660"/>
            <a:chOff x="3879798" y="5311183"/>
            <a:chExt cx="3923633" cy="650660"/>
          </a:xfrm>
        </p:grpSpPr>
        <p:cxnSp>
          <p:nvCxnSpPr>
            <p:cNvPr id="53" name="Straight Arrow Connector 52">
              <a:extLst>
                <a:ext uri="{FF2B5EF4-FFF2-40B4-BE49-F238E27FC236}">
                  <a16:creationId xmlns:a16="http://schemas.microsoft.com/office/drawing/2014/main" id="{E976135A-CCC7-D68C-E57D-C5D39C3F62A3}"/>
                </a:ext>
              </a:extLst>
            </p:cNvPr>
            <p:cNvCxnSpPr>
              <a:cxnSpLocks/>
            </p:cNvCxnSpPr>
            <p:nvPr/>
          </p:nvCxnSpPr>
          <p:spPr>
            <a:xfrm flipH="1" flipV="1">
              <a:off x="6509186" y="5622243"/>
              <a:ext cx="1294245" cy="396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FA2F99D6-383C-43D1-F48D-9015AD0F72CC}"/>
                </a:ext>
              </a:extLst>
            </p:cNvPr>
            <p:cNvCxnSpPr>
              <a:cxnSpLocks/>
            </p:cNvCxnSpPr>
            <p:nvPr/>
          </p:nvCxnSpPr>
          <p:spPr>
            <a:xfrm>
              <a:off x="3879798" y="5622243"/>
              <a:ext cx="1060361"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55" name="Rounded Rectangle 54">
              <a:extLst>
                <a:ext uri="{FF2B5EF4-FFF2-40B4-BE49-F238E27FC236}">
                  <a16:creationId xmlns:a16="http://schemas.microsoft.com/office/drawing/2014/main" id="{899FF022-14BC-DF97-048A-68347161FEBB}"/>
                </a:ext>
              </a:extLst>
            </p:cNvPr>
            <p:cNvSpPr/>
            <p:nvPr/>
          </p:nvSpPr>
          <p:spPr>
            <a:xfrm>
              <a:off x="5189677" y="5311183"/>
              <a:ext cx="1177173" cy="650660"/>
            </a:xfrm>
            <a:prstGeom prst="roundRect">
              <a:avLst/>
            </a:prstGeom>
            <a:solidFill>
              <a:srgbClr val="F4ECD2"/>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2"/>
                  </a:solidFill>
                </a:rPr>
                <a:t>patient risk:</a:t>
              </a:r>
            </a:p>
            <a:p>
              <a:pPr algn="ctr"/>
              <a:r>
                <a:rPr lang="en-US" sz="1400">
                  <a:solidFill>
                    <a:schemeClr val="tx2"/>
                  </a:solidFill>
                </a:rPr>
                <a:t>65%</a:t>
              </a:r>
            </a:p>
          </p:txBody>
        </p:sp>
      </p:grpSp>
    </p:spTree>
    <p:extLst>
      <p:ext uri="{BB962C8B-B14F-4D97-AF65-F5344CB8AC3E}">
        <p14:creationId xmlns:p14="http://schemas.microsoft.com/office/powerpoint/2010/main" val="28231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4C0AE-86F9-D19D-C871-603EEE87A3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9E0A31-FF11-CCDE-F2F2-DC0FA55F3317}"/>
              </a:ext>
            </a:extLst>
          </p:cNvPr>
          <p:cNvSpPr>
            <a:spLocks noGrp="1"/>
          </p:cNvSpPr>
          <p:nvPr>
            <p:ph type="title"/>
          </p:nvPr>
        </p:nvSpPr>
        <p:spPr>
          <a:xfrm>
            <a:off x="838200" y="365125"/>
            <a:ext cx="11121736" cy="1325563"/>
          </a:xfrm>
        </p:spPr>
        <p:txBody>
          <a:bodyPr/>
          <a:lstStyle/>
          <a:p>
            <a:r>
              <a:rPr lang="en-US"/>
              <a:t>Why might interaction until agreement help? </a:t>
            </a:r>
          </a:p>
        </p:txBody>
      </p:sp>
      <p:grpSp>
        <p:nvGrpSpPr>
          <p:cNvPr id="51" name="Group 50">
            <a:extLst>
              <a:ext uri="{FF2B5EF4-FFF2-40B4-BE49-F238E27FC236}">
                <a16:creationId xmlns:a16="http://schemas.microsoft.com/office/drawing/2014/main" id="{B079D65A-934D-E39F-055A-C8694EA40AED}"/>
              </a:ext>
            </a:extLst>
          </p:cNvPr>
          <p:cNvGrpSpPr/>
          <p:nvPr/>
        </p:nvGrpSpPr>
        <p:grpSpPr>
          <a:xfrm>
            <a:off x="838200" y="1579418"/>
            <a:ext cx="10726882" cy="1849582"/>
            <a:chOff x="838200" y="1579418"/>
            <a:chExt cx="10726882" cy="1849582"/>
          </a:xfrm>
        </p:grpSpPr>
        <p:sp>
          <p:nvSpPr>
            <p:cNvPr id="3" name="Rounded Rectangle 2">
              <a:extLst>
                <a:ext uri="{FF2B5EF4-FFF2-40B4-BE49-F238E27FC236}">
                  <a16:creationId xmlns:a16="http://schemas.microsoft.com/office/drawing/2014/main" id="{075BEE5E-70A7-AB28-7772-FC9E7741D3FD}"/>
                </a:ext>
              </a:extLst>
            </p:cNvPr>
            <p:cNvSpPr/>
            <p:nvPr/>
          </p:nvSpPr>
          <p:spPr>
            <a:xfrm>
              <a:off x="838200" y="1579418"/>
              <a:ext cx="10726882" cy="1849582"/>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7" name="Rounded Rectangle 6">
              <a:extLst>
                <a:ext uri="{FF2B5EF4-FFF2-40B4-BE49-F238E27FC236}">
                  <a16:creationId xmlns:a16="http://schemas.microsoft.com/office/drawing/2014/main" id="{6D22BA90-FB15-EDCD-C430-33F0835634A3}"/>
                </a:ext>
              </a:extLst>
            </p:cNvPr>
            <p:cNvSpPr/>
            <p:nvPr/>
          </p:nvSpPr>
          <p:spPr>
            <a:xfrm>
              <a:off x="990600" y="2187623"/>
              <a:ext cx="10363200" cy="1122218"/>
            </a:xfrm>
            <a:prstGeom prst="roundRect">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If two Bayesian agents have a common prior and common knowledge of each others’ posterior expectation, the posterior expectations will be equal. </a:t>
              </a:r>
            </a:p>
          </p:txBody>
        </p:sp>
        <p:sp>
          <p:nvSpPr>
            <p:cNvPr id="8" name="TextBox 7">
              <a:extLst>
                <a:ext uri="{FF2B5EF4-FFF2-40B4-BE49-F238E27FC236}">
                  <a16:creationId xmlns:a16="http://schemas.microsoft.com/office/drawing/2014/main" id="{A3542B57-6582-214D-348C-D67B2B133905}"/>
                </a:ext>
              </a:extLst>
            </p:cNvPr>
            <p:cNvSpPr txBox="1"/>
            <p:nvPr/>
          </p:nvSpPr>
          <p:spPr>
            <a:xfrm>
              <a:off x="990600" y="1668077"/>
              <a:ext cx="3062698" cy="430887"/>
            </a:xfrm>
            <a:prstGeom prst="rect">
              <a:avLst/>
            </a:prstGeom>
            <a:noFill/>
          </p:spPr>
          <p:txBody>
            <a:bodyPr wrap="none" rtlCol="0">
              <a:spAutoFit/>
            </a:bodyPr>
            <a:lstStyle/>
            <a:p>
              <a:r>
                <a:rPr lang="en-US" sz="2200" b="1">
                  <a:solidFill>
                    <a:schemeClr val="accent5"/>
                  </a:solidFill>
                </a:rPr>
                <a:t>Theorem </a:t>
              </a:r>
              <a:r>
                <a:rPr lang="en-US" sz="2200" b="1">
                  <a:solidFill>
                    <a:schemeClr val="tx2"/>
                  </a:solidFill>
                </a:rPr>
                <a:t>[Aumann ‘76]</a:t>
              </a:r>
            </a:p>
          </p:txBody>
        </p:sp>
      </p:grpSp>
      <p:grpSp>
        <p:nvGrpSpPr>
          <p:cNvPr id="50" name="Group 49">
            <a:extLst>
              <a:ext uri="{FF2B5EF4-FFF2-40B4-BE49-F238E27FC236}">
                <a16:creationId xmlns:a16="http://schemas.microsoft.com/office/drawing/2014/main" id="{1CCA95A3-9E28-CA6B-9E65-FBEA20E9F33F}"/>
              </a:ext>
            </a:extLst>
          </p:cNvPr>
          <p:cNvGrpSpPr/>
          <p:nvPr/>
        </p:nvGrpSpPr>
        <p:grpSpPr>
          <a:xfrm>
            <a:off x="2964045" y="3490189"/>
            <a:ext cx="5973009" cy="2335542"/>
            <a:chOff x="2964045" y="3490189"/>
            <a:chExt cx="5973009" cy="2335542"/>
          </a:xfrm>
        </p:grpSpPr>
        <p:pic>
          <p:nvPicPr>
            <p:cNvPr id="11" name="Picture 10">
              <a:extLst>
                <a:ext uri="{FF2B5EF4-FFF2-40B4-BE49-F238E27FC236}">
                  <a16:creationId xmlns:a16="http://schemas.microsoft.com/office/drawing/2014/main" id="{F9B48A86-B014-F8B6-8365-147C09B585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6048" y="4526526"/>
              <a:ext cx="941006" cy="950911"/>
            </a:xfrm>
            <a:prstGeom prst="rect">
              <a:avLst/>
            </a:prstGeom>
          </p:spPr>
        </p:pic>
        <p:grpSp>
          <p:nvGrpSpPr>
            <p:cNvPr id="48" name="Group 47">
              <a:extLst>
                <a:ext uri="{FF2B5EF4-FFF2-40B4-BE49-F238E27FC236}">
                  <a16:creationId xmlns:a16="http://schemas.microsoft.com/office/drawing/2014/main" id="{A32C9EE0-28DD-3E88-F3C3-D224E349FC40}"/>
                </a:ext>
              </a:extLst>
            </p:cNvPr>
            <p:cNvGrpSpPr/>
            <p:nvPr/>
          </p:nvGrpSpPr>
          <p:grpSpPr>
            <a:xfrm>
              <a:off x="2964045" y="3490189"/>
              <a:ext cx="4800269" cy="2312288"/>
              <a:chOff x="2964045" y="3490189"/>
              <a:chExt cx="4800269" cy="2312288"/>
            </a:xfrm>
          </p:grpSpPr>
          <p:pic>
            <p:nvPicPr>
              <p:cNvPr id="12" name="Picture 11">
                <a:extLst>
                  <a:ext uri="{FF2B5EF4-FFF2-40B4-BE49-F238E27FC236}">
                    <a16:creationId xmlns:a16="http://schemas.microsoft.com/office/drawing/2014/main" id="{34302676-0507-CC06-025F-B6E512801D0A}"/>
                  </a:ext>
                </a:extLst>
              </p:cNvPr>
              <p:cNvPicPr>
                <a:picLocks noChangeAspect="1"/>
              </p:cNvPicPr>
              <p:nvPr/>
            </p:nvPicPr>
            <p:blipFill>
              <a:blip r:embed="rId4"/>
              <a:stretch>
                <a:fillRect/>
              </a:stretch>
            </p:blipFill>
            <p:spPr>
              <a:xfrm>
                <a:off x="2964045" y="4741000"/>
                <a:ext cx="761566" cy="761566"/>
              </a:xfrm>
              <a:prstGeom prst="rect">
                <a:avLst/>
              </a:prstGeom>
            </p:spPr>
          </p:pic>
          <p:grpSp>
            <p:nvGrpSpPr>
              <p:cNvPr id="47" name="Group 46">
                <a:extLst>
                  <a:ext uri="{FF2B5EF4-FFF2-40B4-BE49-F238E27FC236}">
                    <a16:creationId xmlns:a16="http://schemas.microsoft.com/office/drawing/2014/main" id="{152AC86F-479E-641C-F9B8-87A05878ABEC}"/>
                  </a:ext>
                </a:extLst>
              </p:cNvPr>
              <p:cNvGrpSpPr/>
              <p:nvPr/>
            </p:nvGrpSpPr>
            <p:grpSpPr>
              <a:xfrm>
                <a:off x="3897412" y="3490189"/>
                <a:ext cx="3866902" cy="1631594"/>
                <a:chOff x="3897412" y="3490189"/>
                <a:chExt cx="3866902" cy="1631594"/>
              </a:xfrm>
            </p:grpSpPr>
            <p:pic>
              <p:nvPicPr>
                <p:cNvPr id="23" name="Picture 22">
                  <a:extLst>
                    <a:ext uri="{FF2B5EF4-FFF2-40B4-BE49-F238E27FC236}">
                      <a16:creationId xmlns:a16="http://schemas.microsoft.com/office/drawing/2014/main" id="{58595706-AE91-E395-57FC-709D0BB811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16418" y="3490189"/>
                  <a:ext cx="1765300" cy="1181100"/>
                </a:xfrm>
                <a:prstGeom prst="rect">
                  <a:avLst/>
                </a:prstGeom>
              </p:spPr>
            </p:pic>
            <p:pic>
              <p:nvPicPr>
                <p:cNvPr id="10" name="Picture 9">
                  <a:extLst>
                    <a:ext uri="{FF2B5EF4-FFF2-40B4-BE49-F238E27FC236}">
                      <a16:creationId xmlns:a16="http://schemas.microsoft.com/office/drawing/2014/main" id="{CA4E2892-617E-4C63-5B9E-51D5C0B4181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0536" y="3609348"/>
                  <a:ext cx="765464" cy="1148196"/>
                </a:xfrm>
                <a:prstGeom prst="rect">
                  <a:avLst/>
                </a:prstGeom>
              </p:spPr>
            </p:pic>
            <p:cxnSp>
              <p:nvCxnSpPr>
                <p:cNvPr id="13" name="Straight Arrow Connector 12">
                  <a:extLst>
                    <a:ext uri="{FF2B5EF4-FFF2-40B4-BE49-F238E27FC236}">
                      <a16:creationId xmlns:a16="http://schemas.microsoft.com/office/drawing/2014/main" id="{5D680C8F-F475-2F2F-A3FE-68DAE4E530EC}"/>
                    </a:ext>
                  </a:extLst>
                </p:cNvPr>
                <p:cNvCxnSpPr>
                  <a:cxnSpLocks/>
                </p:cNvCxnSpPr>
                <p:nvPr/>
              </p:nvCxnSpPr>
              <p:spPr>
                <a:xfrm flipH="1">
                  <a:off x="3897412" y="4595256"/>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A330E41-8FE3-1800-6BAE-5E771C164DAA}"/>
                    </a:ext>
                  </a:extLst>
                </p:cNvPr>
                <p:cNvCxnSpPr>
                  <a:cxnSpLocks/>
                </p:cNvCxnSpPr>
                <p:nvPr/>
              </p:nvCxnSpPr>
              <p:spPr>
                <a:xfrm>
                  <a:off x="6327734" y="4595255"/>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FAF8B70B-B04A-455A-8386-982C5A192C06}"/>
                    </a:ext>
                  </a:extLst>
                </p:cNvPr>
                <p:cNvSpPr txBox="1"/>
                <p:nvPr/>
              </p:nvSpPr>
              <p:spPr>
                <a:xfrm>
                  <a:off x="5344058" y="4798618"/>
                  <a:ext cx="771301" cy="323165"/>
                </a:xfrm>
                <a:prstGeom prst="rect">
                  <a:avLst/>
                </a:prstGeom>
                <a:noFill/>
              </p:spPr>
              <p:txBody>
                <a:bodyPr wrap="none" rtlCol="0">
                  <a:spAutoFit/>
                </a:bodyPr>
                <a:lstStyle/>
                <a:p>
                  <a:r>
                    <a:rPr lang="en-US" sz="1500">
                      <a:solidFill>
                        <a:schemeClr val="tx2"/>
                      </a:solidFill>
                    </a:rPr>
                    <a:t>patient</a:t>
                  </a:r>
                </a:p>
              </p:txBody>
            </p:sp>
          </p:grpSp>
          <p:sp>
            <p:nvSpPr>
              <p:cNvPr id="16" name="TextBox 15">
                <a:extLst>
                  <a:ext uri="{FF2B5EF4-FFF2-40B4-BE49-F238E27FC236}">
                    <a16:creationId xmlns:a16="http://schemas.microsoft.com/office/drawing/2014/main" id="{7CCE495D-5A79-4A9F-4213-1805921CE4E6}"/>
                  </a:ext>
                </a:extLst>
              </p:cNvPr>
              <p:cNvSpPr txBox="1"/>
              <p:nvPr/>
            </p:nvSpPr>
            <p:spPr>
              <a:xfrm>
                <a:off x="3013557" y="5479312"/>
                <a:ext cx="712054" cy="323165"/>
              </a:xfrm>
              <a:prstGeom prst="rect">
                <a:avLst/>
              </a:prstGeom>
              <a:noFill/>
            </p:spPr>
            <p:txBody>
              <a:bodyPr wrap="none" rtlCol="0">
                <a:spAutoFit/>
              </a:bodyPr>
              <a:lstStyle/>
              <a:p>
                <a:r>
                  <a:rPr lang="en-US" sz="1500">
                    <a:solidFill>
                      <a:schemeClr val="tx2"/>
                    </a:solidFill>
                  </a:rPr>
                  <a:t>model</a:t>
                </a:r>
              </a:p>
            </p:txBody>
          </p:sp>
        </p:grpSp>
        <p:sp>
          <p:nvSpPr>
            <p:cNvPr id="17" name="TextBox 16">
              <a:extLst>
                <a:ext uri="{FF2B5EF4-FFF2-40B4-BE49-F238E27FC236}">
                  <a16:creationId xmlns:a16="http://schemas.microsoft.com/office/drawing/2014/main" id="{62ADF2FA-A5C7-8A57-62A6-EBFC84526744}"/>
                </a:ext>
              </a:extLst>
            </p:cNvPr>
            <p:cNvSpPr txBox="1"/>
            <p:nvPr/>
          </p:nvSpPr>
          <p:spPr>
            <a:xfrm>
              <a:off x="8101227" y="5502566"/>
              <a:ext cx="730328" cy="323165"/>
            </a:xfrm>
            <a:prstGeom prst="rect">
              <a:avLst/>
            </a:prstGeom>
            <a:noFill/>
          </p:spPr>
          <p:txBody>
            <a:bodyPr wrap="none" rtlCol="0">
              <a:spAutoFit/>
            </a:bodyPr>
            <a:lstStyle/>
            <a:p>
              <a:r>
                <a:rPr lang="en-US" sz="1500">
                  <a:solidFill>
                    <a:schemeClr val="tx2"/>
                  </a:solidFill>
                </a:rPr>
                <a:t>doctor</a:t>
              </a:r>
            </a:p>
          </p:txBody>
        </p:sp>
      </p:grpSp>
      <p:sp>
        <p:nvSpPr>
          <p:cNvPr id="27" name="Cloud Callout 26">
            <a:extLst>
              <a:ext uri="{FF2B5EF4-FFF2-40B4-BE49-F238E27FC236}">
                <a16:creationId xmlns:a16="http://schemas.microsoft.com/office/drawing/2014/main" id="{ACFFFD18-AF3B-0334-AC32-E683B106F875}"/>
              </a:ext>
            </a:extLst>
          </p:cNvPr>
          <p:cNvSpPr/>
          <p:nvPr/>
        </p:nvSpPr>
        <p:spPr>
          <a:xfrm flipH="1">
            <a:off x="1406788" y="3786529"/>
            <a:ext cx="1788530" cy="761566"/>
          </a:xfrm>
          <a:prstGeom prst="cloudCallout">
            <a:avLst>
              <a:gd name="adj1" fmla="val -34612"/>
              <a:gd name="adj2" fmla="val 99339"/>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1"/>
                </a:solidFill>
              </a:rPr>
              <a:t>I think the risk is 90%…</a:t>
            </a:r>
          </a:p>
        </p:txBody>
      </p:sp>
      <p:grpSp>
        <p:nvGrpSpPr>
          <p:cNvPr id="46" name="Group 45">
            <a:extLst>
              <a:ext uri="{FF2B5EF4-FFF2-40B4-BE49-F238E27FC236}">
                <a16:creationId xmlns:a16="http://schemas.microsoft.com/office/drawing/2014/main" id="{ACAB5069-3D7B-8DFE-8ECB-9FBF2E656FC8}"/>
              </a:ext>
            </a:extLst>
          </p:cNvPr>
          <p:cNvGrpSpPr/>
          <p:nvPr/>
        </p:nvGrpSpPr>
        <p:grpSpPr>
          <a:xfrm>
            <a:off x="753821" y="4129961"/>
            <a:ext cx="1788530" cy="1574647"/>
            <a:chOff x="753821" y="4129961"/>
            <a:chExt cx="1788530" cy="1574647"/>
          </a:xfrm>
        </p:grpSpPr>
        <p:sp>
          <p:nvSpPr>
            <p:cNvPr id="28" name="Cloud Callout 27">
              <a:extLst>
                <a:ext uri="{FF2B5EF4-FFF2-40B4-BE49-F238E27FC236}">
                  <a16:creationId xmlns:a16="http://schemas.microsoft.com/office/drawing/2014/main" id="{D74AA169-1C76-FB98-7B1D-507BBE84562E}"/>
                </a:ext>
              </a:extLst>
            </p:cNvPr>
            <p:cNvSpPr/>
            <p:nvPr/>
          </p:nvSpPr>
          <p:spPr>
            <a:xfrm flipH="1">
              <a:off x="753821" y="4129961"/>
              <a:ext cx="1788530" cy="1574647"/>
            </a:xfrm>
            <a:prstGeom prst="cloudCallout">
              <a:avLst>
                <a:gd name="adj1" fmla="val -68308"/>
                <a:gd name="adj2" fmla="val 9629"/>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9" name="TextBox 28">
              <a:extLst>
                <a:ext uri="{FF2B5EF4-FFF2-40B4-BE49-F238E27FC236}">
                  <a16:creationId xmlns:a16="http://schemas.microsoft.com/office/drawing/2014/main" id="{AE9F53F1-4382-5D38-4DDD-28363D2C57A0}"/>
                </a:ext>
              </a:extLst>
            </p:cNvPr>
            <p:cNvSpPr txBox="1"/>
            <p:nvPr/>
          </p:nvSpPr>
          <p:spPr>
            <a:xfrm>
              <a:off x="847008" y="4282376"/>
              <a:ext cx="1695343" cy="1246495"/>
            </a:xfrm>
            <a:prstGeom prst="rect">
              <a:avLst/>
            </a:prstGeom>
            <a:noFill/>
          </p:spPr>
          <p:txBody>
            <a:bodyPr wrap="square" rtlCol="0">
              <a:spAutoFit/>
            </a:bodyPr>
            <a:lstStyle/>
            <a:p>
              <a:pPr algn="ctr"/>
              <a:r>
                <a:rPr lang="en-US" sz="1500" dirty="0"/>
                <a:t>I know you think the risk is 10%, and I know you know I think the risk is 90%…</a:t>
              </a:r>
            </a:p>
          </p:txBody>
        </p:sp>
      </p:grpSp>
      <p:grpSp>
        <p:nvGrpSpPr>
          <p:cNvPr id="44" name="Group 43">
            <a:extLst>
              <a:ext uri="{FF2B5EF4-FFF2-40B4-BE49-F238E27FC236}">
                <a16:creationId xmlns:a16="http://schemas.microsoft.com/office/drawing/2014/main" id="{66744DB7-CB5D-86F3-862D-65D374C1E2EA}"/>
              </a:ext>
            </a:extLst>
          </p:cNvPr>
          <p:cNvGrpSpPr/>
          <p:nvPr/>
        </p:nvGrpSpPr>
        <p:grpSpPr>
          <a:xfrm>
            <a:off x="8923152" y="3701080"/>
            <a:ext cx="2097670" cy="1376323"/>
            <a:chOff x="8923152" y="3701080"/>
            <a:chExt cx="2097670" cy="1376323"/>
          </a:xfrm>
        </p:grpSpPr>
        <p:sp>
          <p:nvSpPr>
            <p:cNvPr id="37" name="Cloud Callout 36">
              <a:extLst>
                <a:ext uri="{FF2B5EF4-FFF2-40B4-BE49-F238E27FC236}">
                  <a16:creationId xmlns:a16="http://schemas.microsoft.com/office/drawing/2014/main" id="{D0BA5473-B543-1165-C543-F77F52E41888}"/>
                </a:ext>
              </a:extLst>
            </p:cNvPr>
            <p:cNvSpPr/>
            <p:nvPr/>
          </p:nvSpPr>
          <p:spPr>
            <a:xfrm>
              <a:off x="8923152" y="3701080"/>
              <a:ext cx="2097670" cy="1181100"/>
            </a:xfrm>
            <a:prstGeom prst="cloudCallout">
              <a:avLst>
                <a:gd name="adj1" fmla="val -43528"/>
                <a:gd name="adj2" fmla="val 51832"/>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43" name="TextBox 42">
              <a:extLst>
                <a:ext uri="{FF2B5EF4-FFF2-40B4-BE49-F238E27FC236}">
                  <a16:creationId xmlns:a16="http://schemas.microsoft.com/office/drawing/2014/main" id="{CBF9C82A-C0B6-6F4C-A421-0AB95F801848}"/>
                </a:ext>
              </a:extLst>
            </p:cNvPr>
            <p:cNvSpPr txBox="1"/>
            <p:nvPr/>
          </p:nvSpPr>
          <p:spPr>
            <a:xfrm>
              <a:off x="9084673" y="3830908"/>
              <a:ext cx="1788530" cy="1246495"/>
            </a:xfrm>
            <a:prstGeom prst="rect">
              <a:avLst/>
            </a:prstGeom>
            <a:noFill/>
          </p:spPr>
          <p:txBody>
            <a:bodyPr wrap="square" rtlCol="0">
              <a:spAutoFit/>
            </a:bodyPr>
            <a:lstStyle/>
            <a:p>
              <a:pPr algn="ctr"/>
              <a:r>
                <a:rPr lang="en-US" sz="1500"/>
                <a:t>I know you think the risk is 90% and I think the risk is 10%...</a:t>
              </a:r>
            </a:p>
            <a:p>
              <a:pPr algn="ctr"/>
              <a:endParaRPr lang="en-US" sz="1500"/>
            </a:p>
          </p:txBody>
        </p:sp>
      </p:grpSp>
      <p:grpSp>
        <p:nvGrpSpPr>
          <p:cNvPr id="56" name="Group 55">
            <a:extLst>
              <a:ext uri="{FF2B5EF4-FFF2-40B4-BE49-F238E27FC236}">
                <a16:creationId xmlns:a16="http://schemas.microsoft.com/office/drawing/2014/main" id="{56BCA3CB-4794-FED9-2567-E039923712E3}"/>
              </a:ext>
            </a:extLst>
          </p:cNvPr>
          <p:cNvGrpSpPr/>
          <p:nvPr/>
        </p:nvGrpSpPr>
        <p:grpSpPr>
          <a:xfrm>
            <a:off x="3879798" y="5311183"/>
            <a:ext cx="3923633" cy="650660"/>
            <a:chOff x="3879798" y="5311183"/>
            <a:chExt cx="3923633" cy="650660"/>
          </a:xfrm>
        </p:grpSpPr>
        <p:cxnSp>
          <p:nvCxnSpPr>
            <p:cNvPr id="53" name="Straight Arrow Connector 52">
              <a:extLst>
                <a:ext uri="{FF2B5EF4-FFF2-40B4-BE49-F238E27FC236}">
                  <a16:creationId xmlns:a16="http://schemas.microsoft.com/office/drawing/2014/main" id="{BA543955-9DA0-2D40-264D-A2E346C35140}"/>
                </a:ext>
              </a:extLst>
            </p:cNvPr>
            <p:cNvCxnSpPr>
              <a:cxnSpLocks/>
            </p:cNvCxnSpPr>
            <p:nvPr/>
          </p:nvCxnSpPr>
          <p:spPr>
            <a:xfrm flipH="1" flipV="1">
              <a:off x="6509186" y="5622243"/>
              <a:ext cx="1294245" cy="396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BEC255A0-EBB9-2B2A-505C-A8DBC77AFEC5}"/>
                </a:ext>
              </a:extLst>
            </p:cNvPr>
            <p:cNvCxnSpPr>
              <a:cxnSpLocks/>
            </p:cNvCxnSpPr>
            <p:nvPr/>
          </p:nvCxnSpPr>
          <p:spPr>
            <a:xfrm>
              <a:off x="3879798" y="5622243"/>
              <a:ext cx="1060361"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55" name="Rounded Rectangle 54">
              <a:extLst>
                <a:ext uri="{FF2B5EF4-FFF2-40B4-BE49-F238E27FC236}">
                  <a16:creationId xmlns:a16="http://schemas.microsoft.com/office/drawing/2014/main" id="{F88CAD60-1CBE-9CA5-F709-17C818061941}"/>
                </a:ext>
              </a:extLst>
            </p:cNvPr>
            <p:cNvSpPr/>
            <p:nvPr/>
          </p:nvSpPr>
          <p:spPr>
            <a:xfrm>
              <a:off x="5189677" y="5311183"/>
              <a:ext cx="1177173" cy="650660"/>
            </a:xfrm>
            <a:prstGeom prst="roundRect">
              <a:avLst/>
            </a:prstGeom>
            <a:solidFill>
              <a:srgbClr val="F4ECD2"/>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2"/>
                  </a:solidFill>
                </a:rPr>
                <a:t>patient risk:</a:t>
              </a:r>
            </a:p>
            <a:p>
              <a:pPr algn="ctr"/>
              <a:r>
                <a:rPr lang="en-US" sz="1400">
                  <a:solidFill>
                    <a:schemeClr val="tx2"/>
                  </a:solidFill>
                </a:rPr>
                <a:t>65%</a:t>
              </a:r>
            </a:p>
          </p:txBody>
        </p:sp>
      </p:grpSp>
      <p:sp>
        <p:nvSpPr>
          <p:cNvPr id="57" name="TextBox 56">
            <a:extLst>
              <a:ext uri="{FF2B5EF4-FFF2-40B4-BE49-F238E27FC236}">
                <a16:creationId xmlns:a16="http://schemas.microsoft.com/office/drawing/2014/main" id="{E05DE7DD-2CAF-0E39-0177-6B801AD76AD6}"/>
              </a:ext>
            </a:extLst>
          </p:cNvPr>
          <p:cNvSpPr txBox="1"/>
          <p:nvPr/>
        </p:nvSpPr>
        <p:spPr>
          <a:xfrm>
            <a:off x="1343365" y="6160742"/>
            <a:ext cx="9677457" cy="477054"/>
          </a:xfrm>
          <a:prstGeom prst="rect">
            <a:avLst/>
          </a:prstGeom>
          <a:noFill/>
        </p:spPr>
        <p:txBody>
          <a:bodyPr wrap="none" rtlCol="0">
            <a:spAutoFit/>
          </a:bodyPr>
          <a:lstStyle/>
          <a:p>
            <a:pPr algn="ctr"/>
            <a:r>
              <a:rPr lang="en-US" sz="2500"/>
              <a:t>Bayesian agents with common knowledge </a:t>
            </a:r>
            <a:r>
              <a:rPr lang="en-US" sz="2500" b="1">
                <a:solidFill>
                  <a:schemeClr val="accent5"/>
                </a:solidFill>
              </a:rPr>
              <a:t>cannot agree to disagree.</a:t>
            </a:r>
          </a:p>
        </p:txBody>
      </p:sp>
      <p:sp>
        <p:nvSpPr>
          <p:cNvPr id="4" name="Rectangle 3">
            <a:extLst>
              <a:ext uri="{FF2B5EF4-FFF2-40B4-BE49-F238E27FC236}">
                <a16:creationId xmlns:a16="http://schemas.microsoft.com/office/drawing/2014/main" id="{14C5A85A-274A-D435-D015-417E6C9A88ED}"/>
              </a:ext>
            </a:extLst>
          </p:cNvPr>
          <p:cNvSpPr/>
          <p:nvPr/>
        </p:nvSpPr>
        <p:spPr>
          <a:xfrm>
            <a:off x="0" y="1549781"/>
            <a:ext cx="12098482" cy="4711429"/>
          </a:xfrm>
          <a:prstGeom prst="rect">
            <a:avLst/>
          </a:prstGeom>
          <a:solidFill>
            <a:schemeClr val="bg1">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1829818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A7636-2E46-8530-5781-369873F4A6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A994A-315F-D283-6EEC-9111200348F8}"/>
              </a:ext>
            </a:extLst>
          </p:cNvPr>
          <p:cNvSpPr>
            <a:spLocks noGrp="1"/>
          </p:cNvSpPr>
          <p:nvPr>
            <p:ph type="title"/>
          </p:nvPr>
        </p:nvSpPr>
        <p:spPr>
          <a:xfrm>
            <a:off x="838200" y="365125"/>
            <a:ext cx="11121736" cy="1325563"/>
          </a:xfrm>
        </p:spPr>
        <p:txBody>
          <a:bodyPr/>
          <a:lstStyle/>
          <a:p>
            <a:r>
              <a:rPr lang="en-US"/>
              <a:t>Why might interaction until agreement help? </a:t>
            </a:r>
          </a:p>
        </p:txBody>
      </p:sp>
      <p:sp>
        <p:nvSpPr>
          <p:cNvPr id="57" name="TextBox 56">
            <a:extLst>
              <a:ext uri="{FF2B5EF4-FFF2-40B4-BE49-F238E27FC236}">
                <a16:creationId xmlns:a16="http://schemas.microsoft.com/office/drawing/2014/main" id="{A15F0660-8311-A4B2-E061-F98F8DA84BB6}"/>
              </a:ext>
            </a:extLst>
          </p:cNvPr>
          <p:cNvSpPr txBox="1"/>
          <p:nvPr/>
        </p:nvSpPr>
        <p:spPr>
          <a:xfrm>
            <a:off x="1257271" y="1690688"/>
            <a:ext cx="9677457" cy="477054"/>
          </a:xfrm>
          <a:prstGeom prst="rect">
            <a:avLst/>
          </a:prstGeom>
          <a:noFill/>
        </p:spPr>
        <p:txBody>
          <a:bodyPr wrap="none" rtlCol="0">
            <a:spAutoFit/>
          </a:bodyPr>
          <a:lstStyle/>
          <a:p>
            <a:pPr algn="ctr"/>
            <a:r>
              <a:rPr lang="en-US" sz="2500" dirty="0"/>
              <a:t>Bayesian agents with common knowledge </a:t>
            </a:r>
            <a:r>
              <a:rPr lang="en-US" sz="2500" b="1" dirty="0">
                <a:solidFill>
                  <a:schemeClr val="accent5"/>
                </a:solidFill>
              </a:rPr>
              <a:t>cannot agree to disagree.</a:t>
            </a:r>
          </a:p>
        </p:txBody>
      </p:sp>
      <p:sp>
        <p:nvSpPr>
          <p:cNvPr id="5" name="TextBox 4">
            <a:extLst>
              <a:ext uri="{FF2B5EF4-FFF2-40B4-BE49-F238E27FC236}">
                <a16:creationId xmlns:a16="http://schemas.microsoft.com/office/drawing/2014/main" id="{E6B4D0E4-747B-DF49-B491-E71A0C164CB7}"/>
              </a:ext>
            </a:extLst>
          </p:cNvPr>
          <p:cNvSpPr txBox="1"/>
          <p:nvPr/>
        </p:nvSpPr>
        <p:spPr>
          <a:xfrm>
            <a:off x="1257271" y="2362634"/>
            <a:ext cx="9916420" cy="477054"/>
          </a:xfrm>
          <a:prstGeom prst="rect">
            <a:avLst/>
          </a:prstGeom>
          <a:noFill/>
        </p:spPr>
        <p:txBody>
          <a:bodyPr wrap="square" rtlCol="0">
            <a:spAutoFit/>
          </a:bodyPr>
          <a:lstStyle/>
          <a:p>
            <a:pPr algn="ctr"/>
            <a:r>
              <a:rPr lang="en-US" sz="2500" dirty="0"/>
              <a:t>But will they reach agreement quickly? </a:t>
            </a:r>
            <a:endParaRPr lang="en-US" sz="2500" b="1" dirty="0">
              <a:solidFill>
                <a:schemeClr val="accent5"/>
              </a:solidFill>
            </a:endParaRPr>
          </a:p>
        </p:txBody>
      </p:sp>
    </p:spTree>
    <p:extLst>
      <p:ext uri="{BB962C8B-B14F-4D97-AF65-F5344CB8AC3E}">
        <p14:creationId xmlns:p14="http://schemas.microsoft.com/office/powerpoint/2010/main" val="42118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7F559-FC6E-D25E-BBDB-60E929EE0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EAA94-D714-06D2-686C-2694FB6B590D}"/>
              </a:ext>
            </a:extLst>
          </p:cNvPr>
          <p:cNvSpPr>
            <a:spLocks noGrp="1"/>
          </p:cNvSpPr>
          <p:nvPr>
            <p:ph type="title"/>
          </p:nvPr>
        </p:nvSpPr>
        <p:spPr>
          <a:xfrm>
            <a:off x="838200" y="365125"/>
            <a:ext cx="11121736" cy="1325563"/>
          </a:xfrm>
        </p:spPr>
        <p:txBody>
          <a:bodyPr/>
          <a:lstStyle/>
          <a:p>
            <a:r>
              <a:rPr lang="en-US"/>
              <a:t>Why might interaction until agreement help? </a:t>
            </a:r>
          </a:p>
        </p:txBody>
      </p:sp>
      <p:grpSp>
        <p:nvGrpSpPr>
          <p:cNvPr id="51" name="Group 50">
            <a:extLst>
              <a:ext uri="{FF2B5EF4-FFF2-40B4-BE49-F238E27FC236}">
                <a16:creationId xmlns:a16="http://schemas.microsoft.com/office/drawing/2014/main" id="{499544DE-956D-F73C-0C58-9A5BFF881F04}"/>
              </a:ext>
            </a:extLst>
          </p:cNvPr>
          <p:cNvGrpSpPr/>
          <p:nvPr/>
        </p:nvGrpSpPr>
        <p:grpSpPr>
          <a:xfrm>
            <a:off x="838200" y="1579418"/>
            <a:ext cx="10726882" cy="1628209"/>
            <a:chOff x="838200" y="1579418"/>
            <a:chExt cx="10726882" cy="1628209"/>
          </a:xfrm>
        </p:grpSpPr>
        <p:sp>
          <p:nvSpPr>
            <p:cNvPr id="3" name="Rounded Rectangle 2">
              <a:extLst>
                <a:ext uri="{FF2B5EF4-FFF2-40B4-BE49-F238E27FC236}">
                  <a16:creationId xmlns:a16="http://schemas.microsoft.com/office/drawing/2014/main" id="{3DDB7036-188B-6B0A-8E48-FC71A5771F6B}"/>
                </a:ext>
              </a:extLst>
            </p:cNvPr>
            <p:cNvSpPr/>
            <p:nvPr/>
          </p:nvSpPr>
          <p:spPr>
            <a:xfrm>
              <a:off x="838200" y="1579418"/>
              <a:ext cx="10726882" cy="1628209"/>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3E23F18A-70A7-2300-0C8D-F0ED36D6920E}"/>
                    </a:ext>
                  </a:extLst>
                </p:cNvPr>
                <p:cNvSpPr/>
                <p:nvPr/>
              </p:nvSpPr>
              <p:spPr>
                <a:xfrm>
                  <a:off x="990600" y="2133613"/>
                  <a:ext cx="10363200" cy="890693"/>
                </a:xfrm>
                <a:prstGeom prst="roundRect">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If the underlying state space is finite and the predictions are scalars, then with probability </a:t>
                  </a:r>
                  <a14:m>
                    <m:oMath xmlns:m="http://schemas.openxmlformats.org/officeDocument/2006/math">
                      <m:r>
                        <a:rPr lang="en-US" b="0" i="1" smtClean="0">
                          <a:solidFill>
                            <a:schemeClr val="tx1"/>
                          </a:solidFill>
                          <a:latin typeface="Cambria Math" panose="02040503050406030204" pitchFamily="18" charset="0"/>
                        </a:rPr>
                        <m:t>1−</m:t>
                      </m:r>
                      <m:r>
                        <a:rPr lang="en-US" b="0" i="1" smtClean="0">
                          <a:solidFill>
                            <a:schemeClr val="tx1"/>
                          </a:solidFill>
                          <a:latin typeface="Cambria Math" panose="02040503050406030204" pitchFamily="18" charset="0"/>
                        </a:rPr>
                        <m:t>𝛿</m:t>
                      </m:r>
                    </m:oMath>
                  </a14:m>
                  <a:r>
                    <a:rPr lang="en-US" b="0">
                      <a:solidFill>
                        <a:schemeClr val="tx1"/>
                      </a:solidFill>
                    </a:rPr>
                    <a:t>, the agents reach </a:t>
                  </a:r>
                  <a14:m>
                    <m:oMath xmlns:m="http://schemas.openxmlformats.org/officeDocument/2006/math">
                      <m:r>
                        <a:rPr lang="en-US" b="0" i="1" smtClean="0">
                          <a:solidFill>
                            <a:schemeClr val="tx1"/>
                          </a:solidFill>
                          <a:latin typeface="Cambria Math" panose="02040503050406030204" pitchFamily="18" charset="0"/>
                        </a:rPr>
                        <m:t>𝜀</m:t>
                      </m:r>
                    </m:oMath>
                  </a14:m>
                  <a:r>
                    <a:rPr lang="en-US" b="0">
                      <a:solidFill>
                        <a:schemeClr val="tx1"/>
                      </a:solidFill>
                    </a:rPr>
                    <a:t>-agreement in </a:t>
                  </a:r>
                  <a14:m>
                    <m:oMath xmlns:m="http://schemas.openxmlformats.org/officeDocument/2006/math">
                      <m:r>
                        <a:rPr lang="en-US" b="0" i="1" smtClean="0">
                          <a:solidFill>
                            <a:schemeClr val="tx1"/>
                          </a:solidFill>
                          <a:latin typeface="Cambria Math" panose="02040503050406030204" pitchFamily="18" charset="0"/>
                        </a:rPr>
                        <m:t>1</m:t>
                      </m:r>
                      <m:r>
                        <m:rPr>
                          <m:lit/>
                        </m:rP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𝜀</m:t>
                          </m:r>
                        </m:e>
                        <m:sup>
                          <m:r>
                            <a:rPr lang="en-US" b="0" i="1" smtClean="0">
                              <a:solidFill>
                                <a:schemeClr val="tx1"/>
                              </a:solidFill>
                              <a:latin typeface="Cambria Math" panose="02040503050406030204" pitchFamily="18" charset="0"/>
                            </a:rPr>
                            <m:t>2</m:t>
                          </m:r>
                        </m:sup>
                      </m:sSup>
                      <m:r>
                        <a:rPr lang="en-US" b="0" i="1" smtClean="0">
                          <a:solidFill>
                            <a:schemeClr val="tx1"/>
                          </a:solidFill>
                          <a:latin typeface="Cambria Math" panose="02040503050406030204" pitchFamily="18" charset="0"/>
                        </a:rPr>
                        <m:t>𝛿</m:t>
                      </m:r>
                    </m:oMath>
                  </a14:m>
                  <a:r>
                    <a:rPr lang="en-US" b="0">
                      <a:solidFill>
                        <a:schemeClr val="tx1"/>
                      </a:solidFill>
                    </a:rPr>
                    <a:t> rounds.</a:t>
                  </a:r>
                </a:p>
              </p:txBody>
            </p:sp>
          </mc:Choice>
          <mc:Fallback xmlns="">
            <p:sp>
              <p:nvSpPr>
                <p:cNvPr id="7" name="Rounded Rectangle 6">
                  <a:extLst>
                    <a:ext uri="{FF2B5EF4-FFF2-40B4-BE49-F238E27FC236}">
                      <a16:creationId xmlns:a16="http://schemas.microsoft.com/office/drawing/2014/main" id="{3E23F18A-70A7-2300-0C8D-F0ED36D6920E}"/>
                    </a:ext>
                  </a:extLst>
                </p:cNvPr>
                <p:cNvSpPr>
                  <a:spLocks noRot="1" noChangeAspect="1" noMove="1" noResize="1" noEditPoints="1" noAdjustHandles="1" noChangeArrowheads="1" noChangeShapeType="1" noTextEdit="1"/>
                </p:cNvSpPr>
                <p:nvPr/>
              </p:nvSpPr>
              <p:spPr>
                <a:xfrm>
                  <a:off x="990600" y="2133613"/>
                  <a:ext cx="10363200" cy="890693"/>
                </a:xfrm>
                <a:prstGeom prst="roundRect">
                  <a:avLst/>
                </a:prstGeom>
                <a:blipFill>
                  <a:blip r:embed="rId3"/>
                  <a:stretch>
                    <a:fillRect/>
                  </a:stretch>
                </a:blipFill>
                <a:ln>
                  <a:solidFill>
                    <a:schemeClr val="accent5"/>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D248F144-4605-129E-A4C8-F1B4676C8E21}"/>
                </a:ext>
              </a:extLst>
            </p:cNvPr>
            <p:cNvSpPr txBox="1"/>
            <p:nvPr/>
          </p:nvSpPr>
          <p:spPr>
            <a:xfrm>
              <a:off x="990600" y="1668077"/>
              <a:ext cx="3219856" cy="430887"/>
            </a:xfrm>
            <a:prstGeom prst="rect">
              <a:avLst/>
            </a:prstGeom>
            <a:noFill/>
          </p:spPr>
          <p:txBody>
            <a:bodyPr wrap="none" rtlCol="0">
              <a:spAutoFit/>
            </a:bodyPr>
            <a:lstStyle/>
            <a:p>
              <a:r>
                <a:rPr lang="en-US" sz="2200" b="1">
                  <a:solidFill>
                    <a:schemeClr val="accent5"/>
                  </a:solidFill>
                </a:rPr>
                <a:t>Theorem </a:t>
              </a:r>
              <a:r>
                <a:rPr lang="en-US" sz="2200" b="1">
                  <a:solidFill>
                    <a:schemeClr val="tx2"/>
                  </a:solidFill>
                </a:rPr>
                <a:t>[Aaronson ‘04]</a:t>
              </a:r>
            </a:p>
          </p:txBody>
        </p:sp>
      </p:grpSp>
    </p:spTree>
    <p:extLst>
      <p:ext uri="{BB962C8B-B14F-4D97-AF65-F5344CB8AC3E}">
        <p14:creationId xmlns:p14="http://schemas.microsoft.com/office/powerpoint/2010/main" val="2761440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B2746-9DAB-A728-018E-7887984E8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F79FF-3DCE-97F0-0BC7-B9EBF7459FF2}"/>
              </a:ext>
            </a:extLst>
          </p:cNvPr>
          <p:cNvSpPr>
            <a:spLocks noGrp="1"/>
          </p:cNvSpPr>
          <p:nvPr>
            <p:ph type="title"/>
          </p:nvPr>
        </p:nvSpPr>
        <p:spPr/>
        <p:txBody>
          <a:bodyPr/>
          <a:lstStyle/>
          <a:p>
            <a:r>
              <a:rPr lang="en-US"/>
              <a:t>What can we do? </a:t>
            </a:r>
          </a:p>
        </p:txBody>
      </p:sp>
      <p:sp>
        <p:nvSpPr>
          <p:cNvPr id="5" name="Content Placeholder 4">
            <a:extLst>
              <a:ext uri="{FF2B5EF4-FFF2-40B4-BE49-F238E27FC236}">
                <a16:creationId xmlns:a16="http://schemas.microsoft.com/office/drawing/2014/main" id="{884BA77C-65C4-BFB2-8350-81C58BF2456A}"/>
              </a:ext>
            </a:extLst>
          </p:cNvPr>
          <p:cNvSpPr>
            <a:spLocks noGrp="1"/>
          </p:cNvSpPr>
          <p:nvPr>
            <p:ph idx="1"/>
          </p:nvPr>
        </p:nvSpPr>
        <p:spPr>
          <a:xfrm>
            <a:off x="838200" y="1690688"/>
            <a:ext cx="10515600" cy="669451"/>
          </a:xfrm>
        </p:spPr>
        <p:txBody>
          <a:bodyPr/>
          <a:lstStyle/>
          <a:p>
            <a:pPr marL="0" indent="0">
              <a:buNone/>
            </a:pPr>
            <a:r>
              <a:rPr lang="en-US"/>
              <a:t>We can always measure averages over </a:t>
            </a:r>
            <a:r>
              <a:rPr lang="en-US" i="1"/>
              <a:t>subsets</a:t>
            </a:r>
            <a:r>
              <a:rPr lang="en-US"/>
              <a:t> of outcomes…</a:t>
            </a:r>
          </a:p>
        </p:txBody>
      </p:sp>
      <p:pic>
        <p:nvPicPr>
          <p:cNvPr id="18" name="Picture 17">
            <a:extLst>
              <a:ext uri="{FF2B5EF4-FFF2-40B4-BE49-F238E27FC236}">
                <a16:creationId xmlns:a16="http://schemas.microsoft.com/office/drawing/2014/main" id="{45753890-CE59-9282-34EB-5A28FEA2CF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804" y="2322193"/>
            <a:ext cx="7033054" cy="4351338"/>
          </a:xfrm>
          <a:prstGeom prst="rect">
            <a:avLst/>
          </a:prstGeom>
        </p:spPr>
      </p:pic>
      <p:sp>
        <p:nvSpPr>
          <p:cNvPr id="19" name="Rounded Rectangle 18">
            <a:extLst>
              <a:ext uri="{FF2B5EF4-FFF2-40B4-BE49-F238E27FC236}">
                <a16:creationId xmlns:a16="http://schemas.microsoft.com/office/drawing/2014/main" id="{1396FDB0-146A-25AB-CECC-545AEDFD512D}"/>
              </a:ext>
            </a:extLst>
          </p:cNvPr>
          <p:cNvSpPr/>
          <p:nvPr/>
        </p:nvSpPr>
        <p:spPr>
          <a:xfrm>
            <a:off x="7930676" y="3538848"/>
            <a:ext cx="3698656" cy="1199408"/>
          </a:xfrm>
          <a:prstGeom prst="roundRect">
            <a:avLst/>
          </a:prstGeom>
          <a:solidFill>
            <a:srgbClr val="F4ECD2"/>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endParaRPr lang="en-US">
              <a:solidFill>
                <a:schemeClr val="tx1"/>
              </a:solidFill>
            </a:endParaRPr>
          </a:p>
        </p:txBody>
      </p:sp>
      <p:sp>
        <p:nvSpPr>
          <p:cNvPr id="20" name="TextBox 19">
            <a:extLst>
              <a:ext uri="{FF2B5EF4-FFF2-40B4-BE49-F238E27FC236}">
                <a16:creationId xmlns:a16="http://schemas.microsoft.com/office/drawing/2014/main" id="{136DF4DC-DF21-1D76-4C59-2AD81BAAFF05}"/>
              </a:ext>
            </a:extLst>
          </p:cNvPr>
          <p:cNvSpPr txBox="1"/>
          <p:nvPr/>
        </p:nvSpPr>
        <p:spPr>
          <a:xfrm>
            <a:off x="8041217" y="3806911"/>
            <a:ext cx="3267481" cy="830997"/>
          </a:xfrm>
          <a:prstGeom prst="rect">
            <a:avLst/>
          </a:prstGeom>
          <a:noFill/>
        </p:spPr>
        <p:txBody>
          <a:bodyPr wrap="square" rtlCol="0">
            <a:spAutoFit/>
          </a:bodyPr>
          <a:lstStyle/>
          <a:p>
            <a:r>
              <a:rPr lang="en-US" sz="2400"/>
              <a:t>What about for these patients?</a:t>
            </a:r>
          </a:p>
        </p:txBody>
      </p:sp>
      <p:cxnSp>
        <p:nvCxnSpPr>
          <p:cNvPr id="42" name="Straight Arrow Connector 41">
            <a:extLst>
              <a:ext uri="{FF2B5EF4-FFF2-40B4-BE49-F238E27FC236}">
                <a16:creationId xmlns:a16="http://schemas.microsoft.com/office/drawing/2014/main" id="{F7B406AA-AF89-FF01-9301-E44F1BD552B2}"/>
              </a:ext>
            </a:extLst>
          </p:cNvPr>
          <p:cNvCxnSpPr>
            <a:cxnSpLocks/>
          </p:cNvCxnSpPr>
          <p:nvPr/>
        </p:nvCxnSpPr>
        <p:spPr>
          <a:xfrm flipH="1">
            <a:off x="6426468" y="4051086"/>
            <a:ext cx="13756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68D82EB6-7947-610D-9408-64743927A17C}"/>
              </a:ext>
            </a:extLst>
          </p:cNvPr>
          <p:cNvSpPr/>
          <p:nvPr/>
        </p:nvSpPr>
        <p:spPr>
          <a:xfrm>
            <a:off x="4738255" y="2802587"/>
            <a:ext cx="1559625" cy="2588806"/>
          </a:xfrm>
          <a:prstGeom prst="ellipse">
            <a:avLst/>
          </a:prstGeom>
          <a:noFill/>
          <a:ln w="28575">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12256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D20D7-0E5F-FE66-65AC-C6B2C2FC1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16448-89E6-D2E9-0DDD-D0310BA7B61B}"/>
              </a:ext>
            </a:extLst>
          </p:cNvPr>
          <p:cNvSpPr>
            <a:spLocks noGrp="1"/>
          </p:cNvSpPr>
          <p:nvPr>
            <p:ph type="title"/>
          </p:nvPr>
        </p:nvSpPr>
        <p:spPr>
          <a:xfrm>
            <a:off x="838200" y="365125"/>
            <a:ext cx="11121736" cy="1325563"/>
          </a:xfrm>
        </p:spPr>
        <p:txBody>
          <a:bodyPr/>
          <a:lstStyle/>
          <a:p>
            <a:r>
              <a:rPr lang="en-US"/>
              <a:t>Why might interaction until agreement help? </a:t>
            </a:r>
          </a:p>
        </p:txBody>
      </p:sp>
      <p:sp>
        <p:nvSpPr>
          <p:cNvPr id="57" name="TextBox 56">
            <a:extLst>
              <a:ext uri="{FF2B5EF4-FFF2-40B4-BE49-F238E27FC236}">
                <a16:creationId xmlns:a16="http://schemas.microsoft.com/office/drawing/2014/main" id="{16FD656D-2BCF-E1EF-2267-B8723A215712}"/>
              </a:ext>
            </a:extLst>
          </p:cNvPr>
          <p:cNvSpPr txBox="1"/>
          <p:nvPr/>
        </p:nvSpPr>
        <p:spPr>
          <a:xfrm>
            <a:off x="663705" y="5631101"/>
            <a:ext cx="11296231" cy="861774"/>
          </a:xfrm>
          <a:prstGeom prst="rect">
            <a:avLst/>
          </a:prstGeom>
          <a:noFill/>
        </p:spPr>
        <p:txBody>
          <a:bodyPr wrap="square" rtlCol="0">
            <a:spAutoFit/>
          </a:bodyPr>
          <a:lstStyle/>
          <a:p>
            <a:pPr algn="ctr"/>
            <a:r>
              <a:rPr lang="en-US" sz="2500"/>
              <a:t>Bayesian agents with common knowledge </a:t>
            </a:r>
            <a:r>
              <a:rPr lang="en-US" sz="2500" b="1">
                <a:solidFill>
                  <a:schemeClr val="accent5"/>
                </a:solidFill>
              </a:rPr>
              <a:t>cannot agree to disagree </a:t>
            </a:r>
            <a:r>
              <a:rPr lang="en-US" sz="2500"/>
              <a:t>after only a polynomial number of rounds of communication of</a:t>
            </a:r>
            <a:r>
              <a:rPr lang="en-US" sz="2500" b="1">
                <a:solidFill>
                  <a:schemeClr val="accent5"/>
                </a:solidFill>
              </a:rPr>
              <a:t> one bit of information.</a:t>
            </a:r>
          </a:p>
        </p:txBody>
      </p:sp>
      <p:grpSp>
        <p:nvGrpSpPr>
          <p:cNvPr id="31" name="Group 30">
            <a:extLst>
              <a:ext uri="{FF2B5EF4-FFF2-40B4-BE49-F238E27FC236}">
                <a16:creationId xmlns:a16="http://schemas.microsoft.com/office/drawing/2014/main" id="{4E6E6411-52D8-D3B3-1ACB-8315B50961B2}"/>
              </a:ext>
            </a:extLst>
          </p:cNvPr>
          <p:cNvGrpSpPr/>
          <p:nvPr/>
        </p:nvGrpSpPr>
        <p:grpSpPr>
          <a:xfrm>
            <a:off x="2964045" y="3207627"/>
            <a:ext cx="5973009" cy="2012377"/>
            <a:chOff x="2964045" y="3490189"/>
            <a:chExt cx="5973009" cy="2012377"/>
          </a:xfrm>
        </p:grpSpPr>
        <p:pic>
          <p:nvPicPr>
            <p:cNvPr id="32" name="Picture 31">
              <a:extLst>
                <a:ext uri="{FF2B5EF4-FFF2-40B4-BE49-F238E27FC236}">
                  <a16:creationId xmlns:a16="http://schemas.microsoft.com/office/drawing/2014/main" id="{3C35556E-047F-8A0A-F51A-F7240D982A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6048" y="4526526"/>
              <a:ext cx="941006" cy="950911"/>
            </a:xfrm>
            <a:prstGeom prst="rect">
              <a:avLst/>
            </a:prstGeom>
          </p:spPr>
        </p:pic>
        <p:grpSp>
          <p:nvGrpSpPr>
            <p:cNvPr id="33" name="Group 32">
              <a:extLst>
                <a:ext uri="{FF2B5EF4-FFF2-40B4-BE49-F238E27FC236}">
                  <a16:creationId xmlns:a16="http://schemas.microsoft.com/office/drawing/2014/main" id="{8D6D6CBA-D785-A425-1759-100D8F23BC50}"/>
                </a:ext>
              </a:extLst>
            </p:cNvPr>
            <p:cNvGrpSpPr/>
            <p:nvPr/>
          </p:nvGrpSpPr>
          <p:grpSpPr>
            <a:xfrm>
              <a:off x="2964045" y="3490189"/>
              <a:ext cx="4800269" cy="2012377"/>
              <a:chOff x="2964045" y="3490189"/>
              <a:chExt cx="4800269" cy="2012377"/>
            </a:xfrm>
          </p:grpSpPr>
          <p:pic>
            <p:nvPicPr>
              <p:cNvPr id="35" name="Picture 34">
                <a:extLst>
                  <a:ext uri="{FF2B5EF4-FFF2-40B4-BE49-F238E27FC236}">
                    <a16:creationId xmlns:a16="http://schemas.microsoft.com/office/drawing/2014/main" id="{902AF848-0D2D-D018-9CFF-008D45820D49}"/>
                  </a:ext>
                </a:extLst>
              </p:cNvPr>
              <p:cNvPicPr>
                <a:picLocks noChangeAspect="1"/>
              </p:cNvPicPr>
              <p:nvPr/>
            </p:nvPicPr>
            <p:blipFill>
              <a:blip r:embed="rId4"/>
              <a:stretch>
                <a:fillRect/>
              </a:stretch>
            </p:blipFill>
            <p:spPr>
              <a:xfrm>
                <a:off x="2964045" y="4741000"/>
                <a:ext cx="761566" cy="761566"/>
              </a:xfrm>
              <a:prstGeom prst="rect">
                <a:avLst/>
              </a:prstGeom>
            </p:spPr>
          </p:pic>
          <p:grpSp>
            <p:nvGrpSpPr>
              <p:cNvPr id="36" name="Group 35">
                <a:extLst>
                  <a:ext uri="{FF2B5EF4-FFF2-40B4-BE49-F238E27FC236}">
                    <a16:creationId xmlns:a16="http://schemas.microsoft.com/office/drawing/2014/main" id="{02D17D1F-BD88-A394-1073-0CB1EDCA11FA}"/>
                  </a:ext>
                </a:extLst>
              </p:cNvPr>
              <p:cNvGrpSpPr/>
              <p:nvPr/>
            </p:nvGrpSpPr>
            <p:grpSpPr>
              <a:xfrm>
                <a:off x="3897412" y="3490189"/>
                <a:ext cx="3866902" cy="1580741"/>
                <a:chOff x="3897412" y="3490189"/>
                <a:chExt cx="3866902" cy="1580741"/>
              </a:xfrm>
            </p:grpSpPr>
            <p:pic>
              <p:nvPicPr>
                <p:cNvPr id="39" name="Picture 38">
                  <a:extLst>
                    <a:ext uri="{FF2B5EF4-FFF2-40B4-BE49-F238E27FC236}">
                      <a16:creationId xmlns:a16="http://schemas.microsoft.com/office/drawing/2014/main" id="{B790033D-2851-4989-A37B-5C335B3096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16418" y="3490189"/>
                  <a:ext cx="1765300" cy="1181100"/>
                </a:xfrm>
                <a:prstGeom prst="rect">
                  <a:avLst/>
                </a:prstGeom>
              </p:spPr>
            </p:pic>
            <p:pic>
              <p:nvPicPr>
                <p:cNvPr id="40" name="Picture 39">
                  <a:extLst>
                    <a:ext uri="{FF2B5EF4-FFF2-40B4-BE49-F238E27FC236}">
                      <a16:creationId xmlns:a16="http://schemas.microsoft.com/office/drawing/2014/main" id="{0E918427-285A-DDE0-EF26-5DE89D2311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0536" y="3609348"/>
                  <a:ext cx="765464" cy="1148196"/>
                </a:xfrm>
                <a:prstGeom prst="rect">
                  <a:avLst/>
                </a:prstGeom>
              </p:spPr>
            </p:pic>
            <p:cxnSp>
              <p:nvCxnSpPr>
                <p:cNvPr id="41" name="Straight Arrow Connector 40">
                  <a:extLst>
                    <a:ext uri="{FF2B5EF4-FFF2-40B4-BE49-F238E27FC236}">
                      <a16:creationId xmlns:a16="http://schemas.microsoft.com/office/drawing/2014/main" id="{187E48E9-D231-025E-FAAE-0662CA8A4682}"/>
                    </a:ext>
                  </a:extLst>
                </p:cNvPr>
                <p:cNvCxnSpPr>
                  <a:cxnSpLocks/>
                </p:cNvCxnSpPr>
                <p:nvPr/>
              </p:nvCxnSpPr>
              <p:spPr>
                <a:xfrm flipH="1">
                  <a:off x="3897412" y="4595256"/>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6BE0B5D5-C9F7-545C-432E-2CF2ADEED7A6}"/>
                    </a:ext>
                  </a:extLst>
                </p:cNvPr>
                <p:cNvCxnSpPr>
                  <a:cxnSpLocks/>
                </p:cNvCxnSpPr>
                <p:nvPr/>
              </p:nvCxnSpPr>
              <p:spPr>
                <a:xfrm>
                  <a:off x="6327734" y="4595255"/>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grpSp>
      </p:grpSp>
      <p:grpSp>
        <p:nvGrpSpPr>
          <p:cNvPr id="49" name="Group 48">
            <a:extLst>
              <a:ext uri="{FF2B5EF4-FFF2-40B4-BE49-F238E27FC236}">
                <a16:creationId xmlns:a16="http://schemas.microsoft.com/office/drawing/2014/main" id="{286CC1E3-ABB1-E586-7E60-6359A0006009}"/>
              </a:ext>
            </a:extLst>
          </p:cNvPr>
          <p:cNvGrpSpPr/>
          <p:nvPr/>
        </p:nvGrpSpPr>
        <p:grpSpPr>
          <a:xfrm>
            <a:off x="3956548" y="4824953"/>
            <a:ext cx="3923633" cy="650660"/>
            <a:chOff x="3879798" y="5311183"/>
            <a:chExt cx="3923633" cy="650660"/>
          </a:xfrm>
        </p:grpSpPr>
        <p:cxnSp>
          <p:nvCxnSpPr>
            <p:cNvPr id="52" name="Straight Arrow Connector 51">
              <a:extLst>
                <a:ext uri="{FF2B5EF4-FFF2-40B4-BE49-F238E27FC236}">
                  <a16:creationId xmlns:a16="http://schemas.microsoft.com/office/drawing/2014/main" id="{9E798321-5F7E-897D-1F1F-5816960E6B18}"/>
                </a:ext>
              </a:extLst>
            </p:cNvPr>
            <p:cNvCxnSpPr>
              <a:cxnSpLocks/>
            </p:cNvCxnSpPr>
            <p:nvPr/>
          </p:nvCxnSpPr>
          <p:spPr>
            <a:xfrm flipH="1" flipV="1">
              <a:off x="6509186" y="5622243"/>
              <a:ext cx="1294245" cy="396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BAEE34AC-D679-3964-D3BF-4C27D5CE89C7}"/>
                </a:ext>
              </a:extLst>
            </p:cNvPr>
            <p:cNvCxnSpPr>
              <a:cxnSpLocks/>
            </p:cNvCxnSpPr>
            <p:nvPr/>
          </p:nvCxnSpPr>
          <p:spPr>
            <a:xfrm>
              <a:off x="3879798" y="5622243"/>
              <a:ext cx="1060361"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9" name="Rounded Rectangle 58">
                  <a:extLst>
                    <a:ext uri="{FF2B5EF4-FFF2-40B4-BE49-F238E27FC236}">
                      <a16:creationId xmlns:a16="http://schemas.microsoft.com/office/drawing/2014/main" id="{9D6B352A-F2E7-17E5-B206-1CDF8DDC2F76}"/>
                    </a:ext>
                  </a:extLst>
                </p:cNvPr>
                <p:cNvSpPr/>
                <p:nvPr/>
              </p:nvSpPr>
              <p:spPr>
                <a:xfrm>
                  <a:off x="5189677" y="5311183"/>
                  <a:ext cx="1177173" cy="650660"/>
                </a:xfrm>
                <a:prstGeom prst="roundRect">
                  <a:avLst/>
                </a:prstGeom>
                <a:solidFill>
                  <a:srgbClr val="F4ECD2"/>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2"/>
                      </a:solidFill>
                    </a:rPr>
                    <a:t>patient risk:</a:t>
                  </a:r>
                </a:p>
                <a:p>
                  <a:pPr algn="ctr"/>
                  <a:r>
                    <a:rPr lang="en-US" sz="1400">
                      <a:solidFill>
                        <a:schemeClr val="tx2"/>
                      </a:solidFill>
                    </a:rPr>
                    <a:t>65%</a:t>
                  </a:r>
                  <a14:m>
                    <m:oMath xmlns:m="http://schemas.openxmlformats.org/officeDocument/2006/math">
                      <m:r>
                        <a:rPr lang="en-US" sz="1400" b="0" i="1" smtClean="0">
                          <a:solidFill>
                            <a:schemeClr val="tx2"/>
                          </a:solidFill>
                          <a:latin typeface="Cambria Math" panose="02040503050406030204" pitchFamily="18" charset="0"/>
                        </a:rPr>
                        <m:t>±</m:t>
                      </m:r>
                      <m:r>
                        <a:rPr lang="en-US" sz="1400" b="0" i="1" smtClean="0">
                          <a:solidFill>
                            <a:schemeClr val="tx2"/>
                          </a:solidFill>
                          <a:latin typeface="Cambria Math" panose="02040503050406030204" pitchFamily="18" charset="0"/>
                        </a:rPr>
                        <m:t>𝜀</m:t>
                      </m:r>
                    </m:oMath>
                  </a14:m>
                  <a:endParaRPr lang="en-US" sz="1400" b="0">
                    <a:solidFill>
                      <a:schemeClr val="tx2"/>
                    </a:solidFill>
                  </a:endParaRPr>
                </a:p>
              </p:txBody>
            </p:sp>
          </mc:Choice>
          <mc:Fallback xmlns="">
            <p:sp>
              <p:nvSpPr>
                <p:cNvPr id="59" name="Rounded Rectangle 58">
                  <a:extLst>
                    <a:ext uri="{FF2B5EF4-FFF2-40B4-BE49-F238E27FC236}">
                      <a16:creationId xmlns:a16="http://schemas.microsoft.com/office/drawing/2014/main" id="{9D6B352A-F2E7-17E5-B206-1CDF8DDC2F76}"/>
                    </a:ext>
                  </a:extLst>
                </p:cNvPr>
                <p:cNvSpPr>
                  <a:spLocks noRot="1" noChangeAspect="1" noMove="1" noResize="1" noEditPoints="1" noAdjustHandles="1" noChangeArrowheads="1" noChangeShapeType="1" noTextEdit="1"/>
                </p:cNvSpPr>
                <p:nvPr/>
              </p:nvSpPr>
              <p:spPr>
                <a:xfrm>
                  <a:off x="5189677" y="5311183"/>
                  <a:ext cx="1177173" cy="650660"/>
                </a:xfrm>
                <a:prstGeom prst="roundRect">
                  <a:avLst/>
                </a:prstGeom>
                <a:blipFill>
                  <a:blip r:embed="rId7"/>
                  <a:stretch>
                    <a:fillRect/>
                  </a:stretch>
                </a:blipFill>
                <a:ln>
                  <a:solidFill>
                    <a:srgbClr val="F9BF39"/>
                  </a:solidFill>
                </a:ln>
              </p:spPr>
              <p:txBody>
                <a:bodyPr/>
                <a:lstStyle/>
                <a:p>
                  <a:r>
                    <a:rPr lang="en-US">
                      <a:noFill/>
                    </a:rPr>
                    <a:t> </a:t>
                  </a:r>
                </a:p>
              </p:txBody>
            </p:sp>
          </mc:Fallback>
        </mc:AlternateContent>
      </p:grpSp>
      <p:grpSp>
        <p:nvGrpSpPr>
          <p:cNvPr id="63" name="Group 62">
            <a:extLst>
              <a:ext uri="{FF2B5EF4-FFF2-40B4-BE49-F238E27FC236}">
                <a16:creationId xmlns:a16="http://schemas.microsoft.com/office/drawing/2014/main" id="{56F73981-A8ED-E2E0-708D-081AA8C6764B}"/>
              </a:ext>
            </a:extLst>
          </p:cNvPr>
          <p:cNvGrpSpPr/>
          <p:nvPr/>
        </p:nvGrpSpPr>
        <p:grpSpPr>
          <a:xfrm>
            <a:off x="-613064" y="3669865"/>
            <a:ext cx="6422776" cy="1889866"/>
            <a:chOff x="-613064" y="3669865"/>
            <a:chExt cx="6422776" cy="1889866"/>
          </a:xfrm>
        </p:grpSpPr>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8FB1E305-EDBA-B1B6-C074-03528786983F}"/>
                    </a:ext>
                  </a:extLst>
                </p:cNvPr>
                <p:cNvSpPr/>
                <p:nvPr/>
              </p:nvSpPr>
              <p:spPr>
                <a:xfrm>
                  <a:off x="588243" y="3669865"/>
                  <a:ext cx="2018637" cy="1148197"/>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agents agree to within </a:t>
                  </a:r>
                  <a14:m>
                    <m:oMath xmlns:m="http://schemas.openxmlformats.org/officeDocument/2006/math">
                      <m:r>
                        <a:rPr lang="en-US" b="0" i="1" smtClean="0">
                          <a:solidFill>
                            <a:schemeClr val="tx1"/>
                          </a:solidFill>
                          <a:latin typeface="Cambria Math" panose="02040503050406030204" pitchFamily="18" charset="0"/>
                        </a:rPr>
                        <m:t>𝜀</m:t>
                      </m:r>
                    </m:oMath>
                  </a14:m>
                  <a:r>
                    <a:rPr lang="en-US" b="0">
                      <a:solidFill>
                        <a:schemeClr val="tx1"/>
                      </a:solidFill>
                    </a:rPr>
                    <a:t> of each other</a:t>
                  </a:r>
                </a:p>
              </p:txBody>
            </p:sp>
          </mc:Choice>
          <mc:Fallback xmlns="">
            <p:sp>
              <p:nvSpPr>
                <p:cNvPr id="60" name="Rounded Rectangle 59">
                  <a:extLst>
                    <a:ext uri="{FF2B5EF4-FFF2-40B4-BE49-F238E27FC236}">
                      <a16:creationId xmlns:a16="http://schemas.microsoft.com/office/drawing/2014/main" id="{8FB1E305-EDBA-B1B6-C074-03528786983F}"/>
                    </a:ext>
                  </a:extLst>
                </p:cNvPr>
                <p:cNvSpPr>
                  <a:spLocks noRot="1" noChangeAspect="1" noMove="1" noResize="1" noEditPoints="1" noAdjustHandles="1" noChangeArrowheads="1" noChangeShapeType="1" noTextEdit="1"/>
                </p:cNvSpPr>
                <p:nvPr/>
              </p:nvSpPr>
              <p:spPr>
                <a:xfrm>
                  <a:off x="588243" y="3669865"/>
                  <a:ext cx="2018637" cy="1148197"/>
                </a:xfrm>
                <a:prstGeom prst="roundRect">
                  <a:avLst/>
                </a:prstGeom>
                <a:blipFill>
                  <a:blip r:embed="rId8"/>
                  <a:stretch>
                    <a:fillRect/>
                  </a:stretch>
                </a:blipFill>
                <a:ln>
                  <a:solidFill>
                    <a:schemeClr val="accent2"/>
                  </a:solidFill>
                </a:ln>
              </p:spPr>
              <p:txBody>
                <a:bodyPr/>
                <a:lstStyle/>
                <a:p>
                  <a:r>
                    <a:rPr lang="en-US">
                      <a:noFill/>
                    </a:rPr>
                    <a:t> </a:t>
                  </a:r>
                </a:p>
              </p:txBody>
            </p:sp>
          </mc:Fallback>
        </mc:AlternateContent>
        <p:sp>
          <p:nvSpPr>
            <p:cNvPr id="61" name="Arc 60">
              <a:extLst>
                <a:ext uri="{FF2B5EF4-FFF2-40B4-BE49-F238E27FC236}">
                  <a16:creationId xmlns:a16="http://schemas.microsoft.com/office/drawing/2014/main" id="{FB62790B-5172-7562-527F-7E51CC87BD50}"/>
                </a:ext>
              </a:extLst>
            </p:cNvPr>
            <p:cNvSpPr/>
            <p:nvPr/>
          </p:nvSpPr>
          <p:spPr>
            <a:xfrm>
              <a:off x="-613064" y="4231580"/>
              <a:ext cx="6422776" cy="1328151"/>
            </a:xfrm>
            <a:prstGeom prst="arc">
              <a:avLst>
                <a:gd name="adj1" fmla="val 16264991"/>
                <a:gd name="adj2" fmla="val 21522031"/>
              </a:avLst>
            </a:prstGeom>
            <a:ln>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0B6AA8A1-48CC-82FC-8013-3EFE0E19EE8F}"/>
              </a:ext>
            </a:extLst>
          </p:cNvPr>
          <p:cNvGrpSpPr/>
          <p:nvPr/>
        </p:nvGrpSpPr>
        <p:grpSpPr>
          <a:xfrm>
            <a:off x="838200" y="1579418"/>
            <a:ext cx="10726882" cy="1628209"/>
            <a:chOff x="838200" y="1579418"/>
            <a:chExt cx="10726882" cy="1628209"/>
          </a:xfrm>
        </p:grpSpPr>
        <p:sp>
          <p:nvSpPr>
            <p:cNvPr id="3" name="Rounded Rectangle 2">
              <a:extLst>
                <a:ext uri="{FF2B5EF4-FFF2-40B4-BE49-F238E27FC236}">
                  <a16:creationId xmlns:a16="http://schemas.microsoft.com/office/drawing/2014/main" id="{7DECA693-36EA-AC87-4D18-0A50CFC4D6CB}"/>
                </a:ext>
              </a:extLst>
            </p:cNvPr>
            <p:cNvSpPr/>
            <p:nvPr/>
          </p:nvSpPr>
          <p:spPr>
            <a:xfrm>
              <a:off x="838200" y="1579418"/>
              <a:ext cx="10726882" cy="1628209"/>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9F10EB57-8FDF-880F-A5AB-CDE594D18E82}"/>
                    </a:ext>
                  </a:extLst>
                </p:cNvPr>
                <p:cNvSpPr/>
                <p:nvPr/>
              </p:nvSpPr>
              <p:spPr>
                <a:xfrm>
                  <a:off x="990600" y="2133613"/>
                  <a:ext cx="10363200" cy="890693"/>
                </a:xfrm>
                <a:prstGeom prst="roundRect">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If the underlying state space is finite and the predictions are scalars, then with probability </a:t>
                  </a:r>
                  <a14:m>
                    <m:oMath xmlns:m="http://schemas.openxmlformats.org/officeDocument/2006/math">
                      <m:r>
                        <a:rPr lang="en-US" b="0" i="1" smtClean="0">
                          <a:solidFill>
                            <a:schemeClr val="tx1"/>
                          </a:solidFill>
                          <a:latin typeface="Cambria Math" panose="02040503050406030204" pitchFamily="18" charset="0"/>
                        </a:rPr>
                        <m:t>1−</m:t>
                      </m:r>
                      <m:r>
                        <a:rPr lang="en-US" b="0" i="1" smtClean="0">
                          <a:solidFill>
                            <a:schemeClr val="tx1"/>
                          </a:solidFill>
                          <a:latin typeface="Cambria Math" panose="02040503050406030204" pitchFamily="18" charset="0"/>
                        </a:rPr>
                        <m:t>𝛿</m:t>
                      </m:r>
                    </m:oMath>
                  </a14:m>
                  <a:r>
                    <a:rPr lang="en-US" b="0">
                      <a:solidFill>
                        <a:schemeClr val="tx1"/>
                      </a:solidFill>
                    </a:rPr>
                    <a:t>, the agents reach </a:t>
                  </a:r>
                  <a14:m>
                    <m:oMath xmlns:m="http://schemas.openxmlformats.org/officeDocument/2006/math">
                      <m:r>
                        <a:rPr lang="en-US" b="0" i="1" smtClean="0">
                          <a:solidFill>
                            <a:schemeClr val="tx1"/>
                          </a:solidFill>
                          <a:latin typeface="Cambria Math" panose="02040503050406030204" pitchFamily="18" charset="0"/>
                        </a:rPr>
                        <m:t>𝜀</m:t>
                      </m:r>
                    </m:oMath>
                  </a14:m>
                  <a:r>
                    <a:rPr lang="en-US" b="0">
                      <a:solidFill>
                        <a:schemeClr val="tx1"/>
                      </a:solidFill>
                    </a:rPr>
                    <a:t>-agreement in </a:t>
                  </a:r>
                  <a14:m>
                    <m:oMath xmlns:m="http://schemas.openxmlformats.org/officeDocument/2006/math">
                      <m:r>
                        <a:rPr lang="en-US" b="0" i="1" smtClean="0">
                          <a:solidFill>
                            <a:schemeClr val="tx1"/>
                          </a:solidFill>
                          <a:latin typeface="Cambria Math" panose="02040503050406030204" pitchFamily="18" charset="0"/>
                        </a:rPr>
                        <m:t>1</m:t>
                      </m:r>
                      <m:r>
                        <m:rPr>
                          <m:lit/>
                        </m:rP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𝜀</m:t>
                          </m:r>
                        </m:e>
                        <m:sup>
                          <m:r>
                            <a:rPr lang="en-US" b="0" i="1" smtClean="0">
                              <a:solidFill>
                                <a:schemeClr val="tx1"/>
                              </a:solidFill>
                              <a:latin typeface="Cambria Math" panose="02040503050406030204" pitchFamily="18" charset="0"/>
                            </a:rPr>
                            <m:t>2</m:t>
                          </m:r>
                        </m:sup>
                      </m:sSup>
                      <m:r>
                        <a:rPr lang="en-US" b="0" i="1" smtClean="0">
                          <a:solidFill>
                            <a:schemeClr val="tx1"/>
                          </a:solidFill>
                          <a:latin typeface="Cambria Math" panose="02040503050406030204" pitchFamily="18" charset="0"/>
                        </a:rPr>
                        <m:t>𝛿</m:t>
                      </m:r>
                    </m:oMath>
                  </a14:m>
                  <a:r>
                    <a:rPr lang="en-US" b="0">
                      <a:solidFill>
                        <a:schemeClr val="tx1"/>
                      </a:solidFill>
                    </a:rPr>
                    <a:t> rounds.</a:t>
                  </a:r>
                </a:p>
              </p:txBody>
            </p:sp>
          </mc:Choice>
          <mc:Fallback xmlns="">
            <p:sp>
              <p:nvSpPr>
                <p:cNvPr id="7" name="Rounded Rectangle 6">
                  <a:extLst>
                    <a:ext uri="{FF2B5EF4-FFF2-40B4-BE49-F238E27FC236}">
                      <a16:creationId xmlns:a16="http://schemas.microsoft.com/office/drawing/2014/main" id="{9F10EB57-8FDF-880F-A5AB-CDE594D18E82}"/>
                    </a:ext>
                  </a:extLst>
                </p:cNvPr>
                <p:cNvSpPr>
                  <a:spLocks noRot="1" noChangeAspect="1" noMove="1" noResize="1" noEditPoints="1" noAdjustHandles="1" noChangeArrowheads="1" noChangeShapeType="1" noTextEdit="1"/>
                </p:cNvSpPr>
                <p:nvPr/>
              </p:nvSpPr>
              <p:spPr>
                <a:xfrm>
                  <a:off x="990600" y="2133613"/>
                  <a:ext cx="10363200" cy="890693"/>
                </a:xfrm>
                <a:prstGeom prst="roundRect">
                  <a:avLst/>
                </a:prstGeom>
                <a:blipFill>
                  <a:blip r:embed="rId9"/>
                  <a:stretch>
                    <a:fillRect/>
                  </a:stretch>
                </a:blipFill>
                <a:ln>
                  <a:solidFill>
                    <a:schemeClr val="accent5"/>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51042A3A-246B-08D4-72B0-04307A68845E}"/>
                </a:ext>
              </a:extLst>
            </p:cNvPr>
            <p:cNvSpPr txBox="1"/>
            <p:nvPr/>
          </p:nvSpPr>
          <p:spPr>
            <a:xfrm>
              <a:off x="990600" y="1668077"/>
              <a:ext cx="3219856" cy="430887"/>
            </a:xfrm>
            <a:prstGeom prst="rect">
              <a:avLst/>
            </a:prstGeom>
            <a:noFill/>
          </p:spPr>
          <p:txBody>
            <a:bodyPr wrap="none" rtlCol="0">
              <a:spAutoFit/>
            </a:bodyPr>
            <a:lstStyle/>
            <a:p>
              <a:r>
                <a:rPr lang="en-US" sz="2200" b="1">
                  <a:solidFill>
                    <a:schemeClr val="accent5"/>
                  </a:solidFill>
                </a:rPr>
                <a:t>Theorem </a:t>
              </a:r>
              <a:r>
                <a:rPr lang="en-US" sz="2200" b="1">
                  <a:solidFill>
                    <a:schemeClr val="tx2"/>
                  </a:solidFill>
                </a:rPr>
                <a:t>[Aaronson ‘04]</a:t>
              </a:r>
            </a:p>
          </p:txBody>
        </p:sp>
      </p:grpSp>
    </p:spTree>
    <p:extLst>
      <p:ext uri="{BB962C8B-B14F-4D97-AF65-F5344CB8AC3E}">
        <p14:creationId xmlns:p14="http://schemas.microsoft.com/office/powerpoint/2010/main" val="222191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9DDE7-8C51-EC21-662A-66923085E6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3FCF01-9159-813E-5C66-F6E3E7EDB985}"/>
              </a:ext>
            </a:extLst>
          </p:cNvPr>
          <p:cNvSpPr>
            <a:spLocks noGrp="1"/>
          </p:cNvSpPr>
          <p:nvPr>
            <p:ph type="title"/>
          </p:nvPr>
        </p:nvSpPr>
        <p:spPr>
          <a:xfrm>
            <a:off x="838200" y="365125"/>
            <a:ext cx="11121736" cy="1325563"/>
          </a:xfrm>
        </p:spPr>
        <p:txBody>
          <a:bodyPr/>
          <a:lstStyle/>
          <a:p>
            <a:r>
              <a:rPr lang="en-US"/>
              <a:t>Limitations of the Bayesian setting</a:t>
            </a:r>
          </a:p>
        </p:txBody>
      </p:sp>
      <p:sp>
        <p:nvSpPr>
          <p:cNvPr id="6" name="Rounded Rectangle 5">
            <a:extLst>
              <a:ext uri="{FF2B5EF4-FFF2-40B4-BE49-F238E27FC236}">
                <a16:creationId xmlns:a16="http://schemas.microsoft.com/office/drawing/2014/main" id="{3A32EE8C-4E12-6926-7CF9-942DF0F1623C}"/>
              </a:ext>
            </a:extLst>
          </p:cNvPr>
          <p:cNvSpPr/>
          <p:nvPr/>
        </p:nvSpPr>
        <p:spPr>
          <a:xfrm>
            <a:off x="838200" y="1579418"/>
            <a:ext cx="10726882" cy="9247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In practice, will our agents have a common prior? </a:t>
            </a:r>
          </a:p>
        </p:txBody>
      </p:sp>
      <p:grpSp>
        <p:nvGrpSpPr>
          <p:cNvPr id="11" name="Group 10">
            <a:extLst>
              <a:ext uri="{FF2B5EF4-FFF2-40B4-BE49-F238E27FC236}">
                <a16:creationId xmlns:a16="http://schemas.microsoft.com/office/drawing/2014/main" id="{BB2FF1DC-B1CE-9C5D-A8B9-943A50E11BAE}"/>
              </a:ext>
            </a:extLst>
          </p:cNvPr>
          <p:cNvGrpSpPr/>
          <p:nvPr/>
        </p:nvGrpSpPr>
        <p:grpSpPr>
          <a:xfrm>
            <a:off x="2964045" y="3207627"/>
            <a:ext cx="5973009" cy="2012377"/>
            <a:chOff x="2964045" y="3490189"/>
            <a:chExt cx="5973009" cy="2012377"/>
          </a:xfrm>
        </p:grpSpPr>
        <p:pic>
          <p:nvPicPr>
            <p:cNvPr id="12" name="Picture 11">
              <a:extLst>
                <a:ext uri="{FF2B5EF4-FFF2-40B4-BE49-F238E27FC236}">
                  <a16:creationId xmlns:a16="http://schemas.microsoft.com/office/drawing/2014/main" id="{B941AE2E-3FA9-5C58-CBC4-74C4247AF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6048" y="4526526"/>
              <a:ext cx="941006" cy="950911"/>
            </a:xfrm>
            <a:prstGeom prst="rect">
              <a:avLst/>
            </a:prstGeom>
          </p:spPr>
        </p:pic>
        <p:grpSp>
          <p:nvGrpSpPr>
            <p:cNvPr id="13" name="Group 12">
              <a:extLst>
                <a:ext uri="{FF2B5EF4-FFF2-40B4-BE49-F238E27FC236}">
                  <a16:creationId xmlns:a16="http://schemas.microsoft.com/office/drawing/2014/main" id="{F4C4D03A-8045-49D7-1284-075FDC134371}"/>
                </a:ext>
              </a:extLst>
            </p:cNvPr>
            <p:cNvGrpSpPr/>
            <p:nvPr/>
          </p:nvGrpSpPr>
          <p:grpSpPr>
            <a:xfrm>
              <a:off x="2964045" y="3490189"/>
              <a:ext cx="4800269" cy="2012377"/>
              <a:chOff x="2964045" y="3490189"/>
              <a:chExt cx="4800269" cy="2012377"/>
            </a:xfrm>
          </p:grpSpPr>
          <p:pic>
            <p:nvPicPr>
              <p:cNvPr id="14" name="Picture 13">
                <a:extLst>
                  <a:ext uri="{FF2B5EF4-FFF2-40B4-BE49-F238E27FC236}">
                    <a16:creationId xmlns:a16="http://schemas.microsoft.com/office/drawing/2014/main" id="{1F99EE90-EE09-EB92-9BAC-094F8ABE0CA4}"/>
                  </a:ext>
                </a:extLst>
              </p:cNvPr>
              <p:cNvPicPr>
                <a:picLocks noChangeAspect="1"/>
              </p:cNvPicPr>
              <p:nvPr/>
            </p:nvPicPr>
            <p:blipFill>
              <a:blip r:embed="rId4"/>
              <a:stretch>
                <a:fillRect/>
              </a:stretch>
            </p:blipFill>
            <p:spPr>
              <a:xfrm>
                <a:off x="2964045" y="4741000"/>
                <a:ext cx="761566" cy="761566"/>
              </a:xfrm>
              <a:prstGeom prst="rect">
                <a:avLst/>
              </a:prstGeom>
            </p:spPr>
          </p:pic>
          <p:grpSp>
            <p:nvGrpSpPr>
              <p:cNvPr id="15" name="Group 14">
                <a:extLst>
                  <a:ext uri="{FF2B5EF4-FFF2-40B4-BE49-F238E27FC236}">
                    <a16:creationId xmlns:a16="http://schemas.microsoft.com/office/drawing/2014/main" id="{958131E5-1E25-212B-AEA1-36C43C95F613}"/>
                  </a:ext>
                </a:extLst>
              </p:cNvPr>
              <p:cNvGrpSpPr/>
              <p:nvPr/>
            </p:nvGrpSpPr>
            <p:grpSpPr>
              <a:xfrm>
                <a:off x="3897412" y="3490189"/>
                <a:ext cx="3866902" cy="1580741"/>
                <a:chOff x="3897412" y="3490189"/>
                <a:chExt cx="3866902" cy="1580741"/>
              </a:xfrm>
            </p:grpSpPr>
            <p:pic>
              <p:nvPicPr>
                <p:cNvPr id="16" name="Picture 15">
                  <a:extLst>
                    <a:ext uri="{FF2B5EF4-FFF2-40B4-BE49-F238E27FC236}">
                      <a16:creationId xmlns:a16="http://schemas.microsoft.com/office/drawing/2014/main" id="{1C36646F-9A68-0970-E3BF-F0D0C3491F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16418" y="3490189"/>
                  <a:ext cx="1765300" cy="1181100"/>
                </a:xfrm>
                <a:prstGeom prst="rect">
                  <a:avLst/>
                </a:prstGeom>
              </p:spPr>
            </p:pic>
            <p:pic>
              <p:nvPicPr>
                <p:cNvPr id="17" name="Picture 16">
                  <a:extLst>
                    <a:ext uri="{FF2B5EF4-FFF2-40B4-BE49-F238E27FC236}">
                      <a16:creationId xmlns:a16="http://schemas.microsoft.com/office/drawing/2014/main" id="{696E80D0-815C-735D-B8EA-DA05904A43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0536" y="3609348"/>
                  <a:ext cx="765464" cy="1148196"/>
                </a:xfrm>
                <a:prstGeom prst="rect">
                  <a:avLst/>
                </a:prstGeom>
              </p:spPr>
            </p:pic>
            <p:cxnSp>
              <p:nvCxnSpPr>
                <p:cNvPr id="18" name="Straight Arrow Connector 17">
                  <a:extLst>
                    <a:ext uri="{FF2B5EF4-FFF2-40B4-BE49-F238E27FC236}">
                      <a16:creationId xmlns:a16="http://schemas.microsoft.com/office/drawing/2014/main" id="{00A8BF6C-6B45-905F-8D11-65A6B76B0342}"/>
                    </a:ext>
                  </a:extLst>
                </p:cNvPr>
                <p:cNvCxnSpPr>
                  <a:cxnSpLocks/>
                </p:cNvCxnSpPr>
                <p:nvPr/>
              </p:nvCxnSpPr>
              <p:spPr>
                <a:xfrm flipH="1">
                  <a:off x="3897412" y="4595256"/>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B2B8050D-D54D-93C5-91EE-A27A4735E00D}"/>
                    </a:ext>
                  </a:extLst>
                </p:cNvPr>
                <p:cNvCxnSpPr>
                  <a:cxnSpLocks/>
                </p:cNvCxnSpPr>
                <p:nvPr/>
              </p:nvCxnSpPr>
              <p:spPr>
                <a:xfrm>
                  <a:off x="6327734" y="4595255"/>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grpSp>
      </p:grpSp>
      <p:grpSp>
        <p:nvGrpSpPr>
          <p:cNvPr id="21" name="Group 20">
            <a:extLst>
              <a:ext uri="{FF2B5EF4-FFF2-40B4-BE49-F238E27FC236}">
                <a16:creationId xmlns:a16="http://schemas.microsoft.com/office/drawing/2014/main" id="{D06138E9-F37D-D16B-0659-598E2B4C11A2}"/>
              </a:ext>
            </a:extLst>
          </p:cNvPr>
          <p:cNvGrpSpPr/>
          <p:nvPr/>
        </p:nvGrpSpPr>
        <p:grpSpPr>
          <a:xfrm flipH="1">
            <a:off x="9227955" y="2941409"/>
            <a:ext cx="2221307" cy="1574647"/>
            <a:chOff x="753821" y="4129961"/>
            <a:chExt cx="1788530" cy="1574647"/>
          </a:xfrm>
        </p:grpSpPr>
        <p:sp>
          <p:nvSpPr>
            <p:cNvPr id="22" name="Cloud Callout 21">
              <a:extLst>
                <a:ext uri="{FF2B5EF4-FFF2-40B4-BE49-F238E27FC236}">
                  <a16:creationId xmlns:a16="http://schemas.microsoft.com/office/drawing/2014/main" id="{8E63FCC4-0C9A-9E7A-B1EB-E675BA4530FA}"/>
                </a:ext>
              </a:extLst>
            </p:cNvPr>
            <p:cNvSpPr/>
            <p:nvPr/>
          </p:nvSpPr>
          <p:spPr>
            <a:xfrm flipH="1">
              <a:off x="753821" y="4129961"/>
              <a:ext cx="1788530" cy="1574647"/>
            </a:xfrm>
            <a:prstGeom prst="cloudCallout">
              <a:avLst>
                <a:gd name="adj1" fmla="val -68776"/>
                <a:gd name="adj2" fmla="val 32725"/>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321BF09-33E3-21E4-72D7-9EE5967A5A01}"/>
                    </a:ext>
                  </a:extLst>
                </p:cNvPr>
                <p:cNvSpPr txBox="1"/>
                <p:nvPr/>
              </p:nvSpPr>
              <p:spPr>
                <a:xfrm>
                  <a:off x="812387" y="4417039"/>
                  <a:ext cx="1493180" cy="1246495"/>
                </a:xfrm>
                <a:prstGeom prst="rect">
                  <a:avLst/>
                </a:prstGeom>
                <a:noFill/>
              </p:spPr>
              <p:txBody>
                <a:bodyPr wrap="square" rtlCol="0">
                  <a:spAutoFit/>
                </a:bodyPr>
                <a:lstStyle/>
                <a:p>
                  <a:pPr algn="ctr"/>
                  <a:r>
                    <a:rPr lang="en-US" sz="1500"/>
                    <a:t>this feature space is huge and </a:t>
                  </a:r>
                  <a14:m>
                    <m:oMath xmlns:m="http://schemas.openxmlformats.org/officeDocument/2006/math">
                      <m:r>
                        <a:rPr lang="en-US" sz="1500" b="0" i="1" smtClean="0">
                          <a:latin typeface="Cambria Math" panose="02040503050406030204" pitchFamily="18" charset="0"/>
                        </a:rPr>
                        <m:t>𝑃</m:t>
                      </m:r>
                      <m:r>
                        <a:rPr lang="en-US" sz="1500" b="0" i="1" smtClean="0">
                          <a:latin typeface="Cambria Math" panose="02040503050406030204" pitchFamily="18" charset="0"/>
                        </a:rPr>
                        <m:t>(</m:t>
                      </m:r>
                      <m:r>
                        <a:rPr lang="en-US" sz="1500" b="0" i="1" smtClean="0">
                          <a:latin typeface="Cambria Math" panose="02040503050406030204" pitchFamily="18" charset="0"/>
                        </a:rPr>
                        <m:t>𝑌</m:t>
                      </m:r>
                      <m:r>
                        <a:rPr lang="en-US" sz="1500" b="0" i="1" smtClean="0">
                          <a:latin typeface="Cambria Math" panose="02040503050406030204" pitchFamily="18" charset="0"/>
                        </a:rPr>
                        <m:t>|</m:t>
                      </m:r>
                      <m:r>
                        <a:rPr lang="en-US" sz="1500" b="0" i="1" smtClean="0">
                          <a:latin typeface="Cambria Math" panose="02040503050406030204" pitchFamily="18" charset="0"/>
                        </a:rPr>
                        <m:t>𝑋</m:t>
                      </m:r>
                      <m:r>
                        <a:rPr lang="en-US" sz="1500" b="0" i="1" smtClean="0">
                          <a:latin typeface="Cambria Math" panose="02040503050406030204" pitchFamily="18" charset="0"/>
                        </a:rPr>
                        <m:t>)</m:t>
                      </m:r>
                    </m:oMath>
                  </a14:m>
                  <a:r>
                    <a:rPr lang="en-US" sz="1500" b="0"/>
                    <a:t> is super complicated…</a:t>
                  </a:r>
                </a:p>
                <a:p>
                  <a:pPr algn="ctr"/>
                  <a:endParaRPr lang="en-US" sz="1500"/>
                </a:p>
              </p:txBody>
            </p:sp>
          </mc:Choice>
          <mc:Fallback xmlns="">
            <p:sp>
              <p:nvSpPr>
                <p:cNvPr id="23" name="TextBox 22">
                  <a:extLst>
                    <a:ext uri="{FF2B5EF4-FFF2-40B4-BE49-F238E27FC236}">
                      <a16:creationId xmlns:a16="http://schemas.microsoft.com/office/drawing/2014/main" id="{D321BF09-33E3-21E4-72D7-9EE5967A5A01}"/>
                    </a:ext>
                  </a:extLst>
                </p:cNvPr>
                <p:cNvSpPr txBox="1">
                  <a:spLocks noRot="1" noChangeAspect="1" noMove="1" noResize="1" noEditPoints="1" noAdjustHandles="1" noChangeArrowheads="1" noChangeShapeType="1" noTextEdit="1"/>
                </p:cNvSpPr>
                <p:nvPr/>
              </p:nvSpPr>
              <p:spPr>
                <a:xfrm>
                  <a:off x="812387" y="4417039"/>
                  <a:ext cx="1493180" cy="1246495"/>
                </a:xfrm>
                <a:prstGeom prst="rect">
                  <a:avLst/>
                </a:prstGeom>
                <a:blipFill>
                  <a:blip r:embed="rId7"/>
                  <a:stretch>
                    <a:fillRect l="-680" t="-2020" r="-2721"/>
                  </a:stretch>
                </a:blipFill>
              </p:spPr>
              <p:txBody>
                <a:bodyPr/>
                <a:lstStyle/>
                <a:p>
                  <a:r>
                    <a:rPr lang="en-US">
                      <a:noFill/>
                    </a:rPr>
                    <a:t> </a:t>
                  </a:r>
                </a:p>
              </p:txBody>
            </p:sp>
          </mc:Fallback>
        </mc:AlternateContent>
      </p:grpSp>
      <p:grpSp>
        <p:nvGrpSpPr>
          <p:cNvPr id="37" name="Group 36">
            <a:extLst>
              <a:ext uri="{FF2B5EF4-FFF2-40B4-BE49-F238E27FC236}">
                <a16:creationId xmlns:a16="http://schemas.microsoft.com/office/drawing/2014/main" id="{D4E20C19-35A6-5C87-184F-DE3A9F537E0C}"/>
              </a:ext>
            </a:extLst>
          </p:cNvPr>
          <p:cNvGrpSpPr/>
          <p:nvPr/>
        </p:nvGrpSpPr>
        <p:grpSpPr>
          <a:xfrm>
            <a:off x="838198" y="2941409"/>
            <a:ext cx="2420453" cy="1302556"/>
            <a:chOff x="838198" y="2941409"/>
            <a:chExt cx="2420453" cy="1302556"/>
          </a:xfrm>
        </p:grpSpPr>
        <p:sp>
          <p:nvSpPr>
            <p:cNvPr id="24" name="Cloud Callout 23">
              <a:extLst>
                <a:ext uri="{FF2B5EF4-FFF2-40B4-BE49-F238E27FC236}">
                  <a16:creationId xmlns:a16="http://schemas.microsoft.com/office/drawing/2014/main" id="{0E904D6A-2B38-39C2-2CB4-50B5CB900D8B}"/>
                </a:ext>
              </a:extLst>
            </p:cNvPr>
            <p:cNvSpPr/>
            <p:nvPr/>
          </p:nvSpPr>
          <p:spPr>
            <a:xfrm flipH="1">
              <a:off x="838198" y="2941409"/>
              <a:ext cx="2420453" cy="1302556"/>
            </a:xfrm>
            <a:prstGeom prst="cloudCallout">
              <a:avLst>
                <a:gd name="adj1" fmla="val -36589"/>
                <a:gd name="adj2" fmla="val 72318"/>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5" name="TextBox 24">
              <a:extLst>
                <a:ext uri="{FF2B5EF4-FFF2-40B4-BE49-F238E27FC236}">
                  <a16:creationId xmlns:a16="http://schemas.microsoft.com/office/drawing/2014/main" id="{29E96063-5C7F-0F42-822E-087B6F25C570}"/>
                </a:ext>
              </a:extLst>
            </p:cNvPr>
            <p:cNvSpPr txBox="1"/>
            <p:nvPr/>
          </p:nvSpPr>
          <p:spPr>
            <a:xfrm>
              <a:off x="938991" y="3207627"/>
              <a:ext cx="2025054" cy="1015663"/>
            </a:xfrm>
            <a:prstGeom prst="rect">
              <a:avLst/>
            </a:prstGeom>
            <a:noFill/>
          </p:spPr>
          <p:txBody>
            <a:bodyPr wrap="square" rtlCol="0">
              <a:spAutoFit/>
            </a:bodyPr>
            <a:lstStyle/>
            <a:p>
              <a:pPr algn="ctr"/>
              <a:r>
                <a:rPr lang="en-US" sz="1500"/>
                <a:t>even I can’t compute this posterior efficiently!</a:t>
              </a:r>
            </a:p>
            <a:p>
              <a:pPr algn="ctr"/>
              <a:endParaRPr lang="en-US" sz="1500"/>
            </a:p>
          </p:txBody>
        </p:sp>
      </p:grpSp>
      <p:grpSp>
        <p:nvGrpSpPr>
          <p:cNvPr id="29" name="Group 28">
            <a:extLst>
              <a:ext uri="{FF2B5EF4-FFF2-40B4-BE49-F238E27FC236}">
                <a16:creationId xmlns:a16="http://schemas.microsoft.com/office/drawing/2014/main" id="{76043959-4333-A744-BF99-4FCCAE5D9D01}"/>
              </a:ext>
            </a:extLst>
          </p:cNvPr>
          <p:cNvGrpSpPr/>
          <p:nvPr/>
        </p:nvGrpSpPr>
        <p:grpSpPr>
          <a:xfrm flipH="1">
            <a:off x="9380355" y="3093809"/>
            <a:ext cx="2248721" cy="1574647"/>
            <a:chOff x="731748" y="4129961"/>
            <a:chExt cx="1810603" cy="1574647"/>
          </a:xfrm>
        </p:grpSpPr>
        <p:sp>
          <p:nvSpPr>
            <p:cNvPr id="30" name="Cloud Callout 29">
              <a:extLst>
                <a:ext uri="{FF2B5EF4-FFF2-40B4-BE49-F238E27FC236}">
                  <a16:creationId xmlns:a16="http://schemas.microsoft.com/office/drawing/2014/main" id="{B4A0EF19-F662-2AD2-266B-84BFEAC0F5C5}"/>
                </a:ext>
              </a:extLst>
            </p:cNvPr>
            <p:cNvSpPr/>
            <p:nvPr/>
          </p:nvSpPr>
          <p:spPr>
            <a:xfrm flipH="1">
              <a:off x="753821" y="4129961"/>
              <a:ext cx="1788530" cy="1574647"/>
            </a:xfrm>
            <a:prstGeom prst="cloudCallout">
              <a:avLst>
                <a:gd name="adj1" fmla="val -68776"/>
                <a:gd name="adj2" fmla="val 32725"/>
              </a:avLst>
            </a:prstGeom>
            <a:solidFill>
              <a:schemeClr val="accent2">
                <a:lumMod val="90000"/>
              </a:schemeClr>
            </a:solidFill>
            <a:ln>
              <a:solidFill>
                <a:schemeClr val="accent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34" name="TextBox 33">
              <a:extLst>
                <a:ext uri="{FF2B5EF4-FFF2-40B4-BE49-F238E27FC236}">
                  <a16:creationId xmlns:a16="http://schemas.microsoft.com/office/drawing/2014/main" id="{30EF1875-0519-881A-F2F8-E5BA174D0CDE}"/>
                </a:ext>
              </a:extLst>
            </p:cNvPr>
            <p:cNvSpPr txBox="1"/>
            <p:nvPr/>
          </p:nvSpPr>
          <p:spPr>
            <a:xfrm>
              <a:off x="731748" y="4409452"/>
              <a:ext cx="1682476" cy="1015663"/>
            </a:xfrm>
            <a:prstGeom prst="rect">
              <a:avLst/>
            </a:prstGeom>
            <a:noFill/>
          </p:spPr>
          <p:txBody>
            <a:bodyPr wrap="square" rtlCol="0">
              <a:spAutoFit/>
            </a:bodyPr>
            <a:lstStyle/>
            <a:p>
              <a:pPr algn="ctr"/>
              <a:r>
                <a:rPr lang="en-US" sz="1500"/>
                <a:t>plus, what if we need to predict more than 1D expectations!</a:t>
              </a:r>
              <a:endParaRPr lang="en-US" sz="1500" b="0"/>
            </a:p>
            <a:p>
              <a:pPr algn="ctr"/>
              <a:endParaRPr lang="en-US" sz="1500"/>
            </a:p>
          </p:txBody>
        </p:sp>
      </p:grpSp>
    </p:spTree>
    <p:extLst>
      <p:ext uri="{BB962C8B-B14F-4D97-AF65-F5344CB8AC3E}">
        <p14:creationId xmlns:p14="http://schemas.microsoft.com/office/powerpoint/2010/main" val="214264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5BC75-F6C8-08FD-FC4E-E8E2B54F7A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308B8-E0AA-FCDA-2CAB-0EE60B6071B6}"/>
              </a:ext>
            </a:extLst>
          </p:cNvPr>
          <p:cNvSpPr>
            <a:spLocks noGrp="1"/>
          </p:cNvSpPr>
          <p:nvPr>
            <p:ph type="title"/>
          </p:nvPr>
        </p:nvSpPr>
        <p:spPr>
          <a:xfrm>
            <a:off x="838200" y="365125"/>
            <a:ext cx="11121736" cy="1325563"/>
          </a:xfrm>
        </p:spPr>
        <p:txBody>
          <a:bodyPr/>
          <a:lstStyle/>
          <a:p>
            <a:r>
              <a:rPr lang="en-US"/>
              <a:t>Limitations of the Bayesian setting</a:t>
            </a:r>
          </a:p>
        </p:txBody>
      </p:sp>
      <p:sp>
        <p:nvSpPr>
          <p:cNvPr id="6" name="Rounded Rectangle 5">
            <a:extLst>
              <a:ext uri="{FF2B5EF4-FFF2-40B4-BE49-F238E27FC236}">
                <a16:creationId xmlns:a16="http://schemas.microsoft.com/office/drawing/2014/main" id="{17AC16F0-C9F3-C944-3078-2F8CAFE588F3}"/>
              </a:ext>
            </a:extLst>
          </p:cNvPr>
          <p:cNvSpPr/>
          <p:nvPr/>
        </p:nvSpPr>
        <p:spPr>
          <a:xfrm>
            <a:off x="838200" y="1579418"/>
            <a:ext cx="10726882" cy="9247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In practice, will our agents have a common prior? </a:t>
            </a:r>
          </a:p>
        </p:txBody>
      </p:sp>
      <p:grpSp>
        <p:nvGrpSpPr>
          <p:cNvPr id="11" name="Group 10">
            <a:extLst>
              <a:ext uri="{FF2B5EF4-FFF2-40B4-BE49-F238E27FC236}">
                <a16:creationId xmlns:a16="http://schemas.microsoft.com/office/drawing/2014/main" id="{E0E21424-32D8-5B84-D446-AB8FC616224E}"/>
              </a:ext>
            </a:extLst>
          </p:cNvPr>
          <p:cNvGrpSpPr/>
          <p:nvPr/>
        </p:nvGrpSpPr>
        <p:grpSpPr>
          <a:xfrm>
            <a:off x="2964045" y="3207627"/>
            <a:ext cx="5973009" cy="2012377"/>
            <a:chOff x="2964045" y="3490189"/>
            <a:chExt cx="5973009" cy="2012377"/>
          </a:xfrm>
        </p:grpSpPr>
        <p:pic>
          <p:nvPicPr>
            <p:cNvPr id="12" name="Picture 11">
              <a:extLst>
                <a:ext uri="{FF2B5EF4-FFF2-40B4-BE49-F238E27FC236}">
                  <a16:creationId xmlns:a16="http://schemas.microsoft.com/office/drawing/2014/main" id="{B9A333C3-2062-97B5-9632-16FEA40E7E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6048" y="4526526"/>
              <a:ext cx="941006" cy="950911"/>
            </a:xfrm>
            <a:prstGeom prst="rect">
              <a:avLst/>
            </a:prstGeom>
          </p:spPr>
        </p:pic>
        <p:grpSp>
          <p:nvGrpSpPr>
            <p:cNvPr id="13" name="Group 12">
              <a:extLst>
                <a:ext uri="{FF2B5EF4-FFF2-40B4-BE49-F238E27FC236}">
                  <a16:creationId xmlns:a16="http://schemas.microsoft.com/office/drawing/2014/main" id="{609F9D42-29E1-859B-E9E7-5EACC273E284}"/>
                </a:ext>
              </a:extLst>
            </p:cNvPr>
            <p:cNvGrpSpPr/>
            <p:nvPr/>
          </p:nvGrpSpPr>
          <p:grpSpPr>
            <a:xfrm>
              <a:off x="2964045" y="3490189"/>
              <a:ext cx="4800269" cy="2012377"/>
              <a:chOff x="2964045" y="3490189"/>
              <a:chExt cx="4800269" cy="2012377"/>
            </a:xfrm>
          </p:grpSpPr>
          <p:pic>
            <p:nvPicPr>
              <p:cNvPr id="14" name="Picture 13">
                <a:extLst>
                  <a:ext uri="{FF2B5EF4-FFF2-40B4-BE49-F238E27FC236}">
                    <a16:creationId xmlns:a16="http://schemas.microsoft.com/office/drawing/2014/main" id="{0AD6E5DC-BD64-B950-CD2F-F0566547681D}"/>
                  </a:ext>
                </a:extLst>
              </p:cNvPr>
              <p:cNvPicPr>
                <a:picLocks noChangeAspect="1"/>
              </p:cNvPicPr>
              <p:nvPr/>
            </p:nvPicPr>
            <p:blipFill>
              <a:blip r:embed="rId4"/>
              <a:stretch>
                <a:fillRect/>
              </a:stretch>
            </p:blipFill>
            <p:spPr>
              <a:xfrm>
                <a:off x="2964045" y="4741000"/>
                <a:ext cx="761566" cy="761566"/>
              </a:xfrm>
              <a:prstGeom prst="rect">
                <a:avLst/>
              </a:prstGeom>
            </p:spPr>
          </p:pic>
          <p:grpSp>
            <p:nvGrpSpPr>
              <p:cNvPr id="15" name="Group 14">
                <a:extLst>
                  <a:ext uri="{FF2B5EF4-FFF2-40B4-BE49-F238E27FC236}">
                    <a16:creationId xmlns:a16="http://schemas.microsoft.com/office/drawing/2014/main" id="{D3F2BB15-9F63-0307-13F2-61181C396419}"/>
                  </a:ext>
                </a:extLst>
              </p:cNvPr>
              <p:cNvGrpSpPr/>
              <p:nvPr/>
            </p:nvGrpSpPr>
            <p:grpSpPr>
              <a:xfrm>
                <a:off x="3897412" y="3490189"/>
                <a:ext cx="3866902" cy="1580741"/>
                <a:chOff x="3897412" y="3490189"/>
                <a:chExt cx="3866902" cy="1580741"/>
              </a:xfrm>
            </p:grpSpPr>
            <p:pic>
              <p:nvPicPr>
                <p:cNvPr id="16" name="Picture 15">
                  <a:extLst>
                    <a:ext uri="{FF2B5EF4-FFF2-40B4-BE49-F238E27FC236}">
                      <a16:creationId xmlns:a16="http://schemas.microsoft.com/office/drawing/2014/main" id="{80AF0697-95A5-A3B5-ADA2-9E53D677F4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16418" y="3490189"/>
                  <a:ext cx="1765300" cy="1181100"/>
                </a:xfrm>
                <a:prstGeom prst="rect">
                  <a:avLst/>
                </a:prstGeom>
              </p:spPr>
            </p:pic>
            <p:pic>
              <p:nvPicPr>
                <p:cNvPr id="17" name="Picture 16">
                  <a:extLst>
                    <a:ext uri="{FF2B5EF4-FFF2-40B4-BE49-F238E27FC236}">
                      <a16:creationId xmlns:a16="http://schemas.microsoft.com/office/drawing/2014/main" id="{754FB53A-8930-8EE9-2A1D-BE810FA847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0536" y="3609348"/>
                  <a:ext cx="765464" cy="1148196"/>
                </a:xfrm>
                <a:prstGeom prst="rect">
                  <a:avLst/>
                </a:prstGeom>
              </p:spPr>
            </p:pic>
            <p:cxnSp>
              <p:nvCxnSpPr>
                <p:cNvPr id="18" name="Straight Arrow Connector 17">
                  <a:extLst>
                    <a:ext uri="{FF2B5EF4-FFF2-40B4-BE49-F238E27FC236}">
                      <a16:creationId xmlns:a16="http://schemas.microsoft.com/office/drawing/2014/main" id="{571A3490-DAD1-4BF3-A86B-63D94DEB6360}"/>
                    </a:ext>
                  </a:extLst>
                </p:cNvPr>
                <p:cNvCxnSpPr>
                  <a:cxnSpLocks/>
                </p:cNvCxnSpPr>
                <p:nvPr/>
              </p:nvCxnSpPr>
              <p:spPr>
                <a:xfrm flipH="1">
                  <a:off x="3897412" y="4595256"/>
                  <a:ext cx="1271484" cy="47567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9BB879F-BE7E-0A46-4186-2DFD0935A2F7}"/>
                    </a:ext>
                  </a:extLst>
                </p:cNvPr>
                <p:cNvCxnSpPr>
                  <a:cxnSpLocks/>
                </p:cNvCxnSpPr>
                <p:nvPr/>
              </p:nvCxnSpPr>
              <p:spPr>
                <a:xfrm>
                  <a:off x="6327734" y="4595255"/>
                  <a:ext cx="1436580" cy="4067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grpSp>
      </p:grpSp>
      <p:grpSp>
        <p:nvGrpSpPr>
          <p:cNvPr id="21" name="Group 20">
            <a:extLst>
              <a:ext uri="{FF2B5EF4-FFF2-40B4-BE49-F238E27FC236}">
                <a16:creationId xmlns:a16="http://schemas.microsoft.com/office/drawing/2014/main" id="{7B0BD62C-A121-1CEC-E9C2-462260BE4A5D}"/>
              </a:ext>
            </a:extLst>
          </p:cNvPr>
          <p:cNvGrpSpPr/>
          <p:nvPr/>
        </p:nvGrpSpPr>
        <p:grpSpPr>
          <a:xfrm flipH="1">
            <a:off x="9227955" y="2941409"/>
            <a:ext cx="2221307" cy="1574647"/>
            <a:chOff x="753821" y="4129961"/>
            <a:chExt cx="1788530" cy="1574647"/>
          </a:xfrm>
        </p:grpSpPr>
        <p:sp>
          <p:nvSpPr>
            <p:cNvPr id="22" name="Cloud Callout 21">
              <a:extLst>
                <a:ext uri="{FF2B5EF4-FFF2-40B4-BE49-F238E27FC236}">
                  <a16:creationId xmlns:a16="http://schemas.microsoft.com/office/drawing/2014/main" id="{DB7FB08F-8C19-0451-7B20-0F94CAFC9FB5}"/>
                </a:ext>
              </a:extLst>
            </p:cNvPr>
            <p:cNvSpPr/>
            <p:nvPr/>
          </p:nvSpPr>
          <p:spPr>
            <a:xfrm flipH="1">
              <a:off x="753821" y="4129961"/>
              <a:ext cx="1788530" cy="1574647"/>
            </a:xfrm>
            <a:prstGeom prst="cloudCallout">
              <a:avLst>
                <a:gd name="adj1" fmla="val -68776"/>
                <a:gd name="adj2" fmla="val 32725"/>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377AA3B-A4EC-DBB4-298C-F7F1DD0A783E}"/>
                    </a:ext>
                  </a:extLst>
                </p:cNvPr>
                <p:cNvSpPr txBox="1"/>
                <p:nvPr/>
              </p:nvSpPr>
              <p:spPr>
                <a:xfrm>
                  <a:off x="812387" y="4417039"/>
                  <a:ext cx="1493180" cy="1246495"/>
                </a:xfrm>
                <a:prstGeom prst="rect">
                  <a:avLst/>
                </a:prstGeom>
                <a:noFill/>
              </p:spPr>
              <p:txBody>
                <a:bodyPr wrap="square" rtlCol="0">
                  <a:spAutoFit/>
                </a:bodyPr>
                <a:lstStyle/>
                <a:p>
                  <a:pPr algn="ctr"/>
                  <a:r>
                    <a:rPr lang="en-US" sz="1500"/>
                    <a:t>this feature space is huge and </a:t>
                  </a:r>
                  <a14:m>
                    <m:oMath xmlns:m="http://schemas.openxmlformats.org/officeDocument/2006/math">
                      <m:r>
                        <a:rPr lang="en-US" sz="1500" b="0" i="1" smtClean="0">
                          <a:latin typeface="Cambria Math" panose="02040503050406030204" pitchFamily="18" charset="0"/>
                        </a:rPr>
                        <m:t>𝑃</m:t>
                      </m:r>
                      <m:r>
                        <a:rPr lang="en-US" sz="1500" b="0" i="1" smtClean="0">
                          <a:latin typeface="Cambria Math" panose="02040503050406030204" pitchFamily="18" charset="0"/>
                        </a:rPr>
                        <m:t>(</m:t>
                      </m:r>
                      <m:r>
                        <a:rPr lang="en-US" sz="1500" b="0" i="1" smtClean="0">
                          <a:latin typeface="Cambria Math" panose="02040503050406030204" pitchFamily="18" charset="0"/>
                        </a:rPr>
                        <m:t>𝑌</m:t>
                      </m:r>
                      <m:r>
                        <a:rPr lang="en-US" sz="1500" b="0" i="1" smtClean="0">
                          <a:latin typeface="Cambria Math" panose="02040503050406030204" pitchFamily="18" charset="0"/>
                        </a:rPr>
                        <m:t>|</m:t>
                      </m:r>
                      <m:r>
                        <a:rPr lang="en-US" sz="1500" b="0" i="1" smtClean="0">
                          <a:latin typeface="Cambria Math" panose="02040503050406030204" pitchFamily="18" charset="0"/>
                        </a:rPr>
                        <m:t>𝑋</m:t>
                      </m:r>
                      <m:r>
                        <a:rPr lang="en-US" sz="1500" b="0" i="1" smtClean="0">
                          <a:latin typeface="Cambria Math" panose="02040503050406030204" pitchFamily="18" charset="0"/>
                        </a:rPr>
                        <m:t>)</m:t>
                      </m:r>
                    </m:oMath>
                  </a14:m>
                  <a:r>
                    <a:rPr lang="en-US" sz="1500" b="0"/>
                    <a:t> is super complicated…</a:t>
                  </a:r>
                </a:p>
                <a:p>
                  <a:pPr algn="ctr"/>
                  <a:endParaRPr lang="en-US" sz="1500"/>
                </a:p>
              </p:txBody>
            </p:sp>
          </mc:Choice>
          <mc:Fallback xmlns="">
            <p:sp>
              <p:nvSpPr>
                <p:cNvPr id="23" name="TextBox 22">
                  <a:extLst>
                    <a:ext uri="{FF2B5EF4-FFF2-40B4-BE49-F238E27FC236}">
                      <a16:creationId xmlns:a16="http://schemas.microsoft.com/office/drawing/2014/main" id="{2377AA3B-A4EC-DBB4-298C-F7F1DD0A783E}"/>
                    </a:ext>
                  </a:extLst>
                </p:cNvPr>
                <p:cNvSpPr txBox="1">
                  <a:spLocks noRot="1" noChangeAspect="1" noMove="1" noResize="1" noEditPoints="1" noAdjustHandles="1" noChangeArrowheads="1" noChangeShapeType="1" noTextEdit="1"/>
                </p:cNvSpPr>
                <p:nvPr/>
              </p:nvSpPr>
              <p:spPr>
                <a:xfrm>
                  <a:off x="812387" y="4417039"/>
                  <a:ext cx="1493180" cy="1246495"/>
                </a:xfrm>
                <a:prstGeom prst="rect">
                  <a:avLst/>
                </a:prstGeom>
                <a:blipFill>
                  <a:blip r:embed="rId7"/>
                  <a:stretch>
                    <a:fillRect l="-680" t="-2020" r="-2721"/>
                  </a:stretch>
                </a:blipFill>
              </p:spPr>
              <p:txBody>
                <a:bodyPr/>
                <a:lstStyle/>
                <a:p>
                  <a:r>
                    <a:rPr lang="en-US">
                      <a:noFill/>
                    </a:rPr>
                    <a:t> </a:t>
                  </a:r>
                </a:p>
              </p:txBody>
            </p:sp>
          </mc:Fallback>
        </mc:AlternateContent>
      </p:grpSp>
      <p:grpSp>
        <p:nvGrpSpPr>
          <p:cNvPr id="37" name="Group 36">
            <a:extLst>
              <a:ext uri="{FF2B5EF4-FFF2-40B4-BE49-F238E27FC236}">
                <a16:creationId xmlns:a16="http://schemas.microsoft.com/office/drawing/2014/main" id="{DE18F59A-DB7B-8D55-0800-1CE34E1C09B1}"/>
              </a:ext>
            </a:extLst>
          </p:cNvPr>
          <p:cNvGrpSpPr/>
          <p:nvPr/>
        </p:nvGrpSpPr>
        <p:grpSpPr>
          <a:xfrm>
            <a:off x="838198" y="2941409"/>
            <a:ext cx="2420453" cy="1302556"/>
            <a:chOff x="838198" y="2941409"/>
            <a:chExt cx="2420453" cy="1302556"/>
          </a:xfrm>
        </p:grpSpPr>
        <p:sp>
          <p:nvSpPr>
            <p:cNvPr id="24" name="Cloud Callout 23">
              <a:extLst>
                <a:ext uri="{FF2B5EF4-FFF2-40B4-BE49-F238E27FC236}">
                  <a16:creationId xmlns:a16="http://schemas.microsoft.com/office/drawing/2014/main" id="{49475CD9-A4A6-5F59-4D45-10C8C010453B}"/>
                </a:ext>
              </a:extLst>
            </p:cNvPr>
            <p:cNvSpPr/>
            <p:nvPr/>
          </p:nvSpPr>
          <p:spPr>
            <a:xfrm flipH="1">
              <a:off x="838198" y="2941409"/>
              <a:ext cx="2420453" cy="1302556"/>
            </a:xfrm>
            <a:prstGeom prst="cloudCallout">
              <a:avLst>
                <a:gd name="adj1" fmla="val -36589"/>
                <a:gd name="adj2" fmla="val 72318"/>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5" name="TextBox 24">
              <a:extLst>
                <a:ext uri="{FF2B5EF4-FFF2-40B4-BE49-F238E27FC236}">
                  <a16:creationId xmlns:a16="http://schemas.microsoft.com/office/drawing/2014/main" id="{5181EEBD-5E1C-42BF-8883-74DF246E34A8}"/>
                </a:ext>
              </a:extLst>
            </p:cNvPr>
            <p:cNvSpPr txBox="1"/>
            <p:nvPr/>
          </p:nvSpPr>
          <p:spPr>
            <a:xfrm>
              <a:off x="938991" y="3207627"/>
              <a:ext cx="2025054" cy="1015663"/>
            </a:xfrm>
            <a:prstGeom prst="rect">
              <a:avLst/>
            </a:prstGeom>
            <a:noFill/>
          </p:spPr>
          <p:txBody>
            <a:bodyPr wrap="square" rtlCol="0">
              <a:spAutoFit/>
            </a:bodyPr>
            <a:lstStyle/>
            <a:p>
              <a:pPr algn="ctr"/>
              <a:r>
                <a:rPr lang="en-US" sz="1500"/>
                <a:t>even I can’t compute this posterior efficiently!</a:t>
              </a:r>
            </a:p>
            <a:p>
              <a:pPr algn="ctr"/>
              <a:endParaRPr lang="en-US" sz="1500"/>
            </a:p>
          </p:txBody>
        </p:sp>
      </p:grpSp>
      <p:grpSp>
        <p:nvGrpSpPr>
          <p:cNvPr id="29" name="Group 28">
            <a:extLst>
              <a:ext uri="{FF2B5EF4-FFF2-40B4-BE49-F238E27FC236}">
                <a16:creationId xmlns:a16="http://schemas.microsoft.com/office/drawing/2014/main" id="{FFCECD78-2DBB-F17A-B693-664855D96CEB}"/>
              </a:ext>
            </a:extLst>
          </p:cNvPr>
          <p:cNvGrpSpPr/>
          <p:nvPr/>
        </p:nvGrpSpPr>
        <p:grpSpPr>
          <a:xfrm flipH="1">
            <a:off x="9380355" y="3093809"/>
            <a:ext cx="2248721" cy="1574647"/>
            <a:chOff x="731748" y="4129961"/>
            <a:chExt cx="1810603" cy="1574647"/>
          </a:xfrm>
        </p:grpSpPr>
        <p:sp>
          <p:nvSpPr>
            <p:cNvPr id="30" name="Cloud Callout 29">
              <a:extLst>
                <a:ext uri="{FF2B5EF4-FFF2-40B4-BE49-F238E27FC236}">
                  <a16:creationId xmlns:a16="http://schemas.microsoft.com/office/drawing/2014/main" id="{BA405973-D661-0165-5DF8-9ECCC3B7CC02}"/>
                </a:ext>
              </a:extLst>
            </p:cNvPr>
            <p:cNvSpPr/>
            <p:nvPr/>
          </p:nvSpPr>
          <p:spPr>
            <a:xfrm flipH="1">
              <a:off x="753821" y="4129961"/>
              <a:ext cx="1788530" cy="1574647"/>
            </a:xfrm>
            <a:prstGeom prst="cloudCallout">
              <a:avLst>
                <a:gd name="adj1" fmla="val -68776"/>
                <a:gd name="adj2" fmla="val 32725"/>
              </a:avLst>
            </a:prstGeom>
            <a:solidFill>
              <a:schemeClr val="accent2">
                <a:lumMod val="90000"/>
              </a:schemeClr>
            </a:solidFill>
            <a:ln>
              <a:solidFill>
                <a:schemeClr val="accent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34" name="TextBox 33">
              <a:extLst>
                <a:ext uri="{FF2B5EF4-FFF2-40B4-BE49-F238E27FC236}">
                  <a16:creationId xmlns:a16="http://schemas.microsoft.com/office/drawing/2014/main" id="{C1AE88DC-8872-BE52-3C28-93FC0B02284C}"/>
                </a:ext>
              </a:extLst>
            </p:cNvPr>
            <p:cNvSpPr txBox="1"/>
            <p:nvPr/>
          </p:nvSpPr>
          <p:spPr>
            <a:xfrm>
              <a:off x="731748" y="4409452"/>
              <a:ext cx="1682476" cy="1015663"/>
            </a:xfrm>
            <a:prstGeom prst="rect">
              <a:avLst/>
            </a:prstGeom>
            <a:noFill/>
          </p:spPr>
          <p:txBody>
            <a:bodyPr wrap="square" rtlCol="0">
              <a:spAutoFit/>
            </a:bodyPr>
            <a:lstStyle/>
            <a:p>
              <a:pPr algn="ctr"/>
              <a:r>
                <a:rPr lang="en-US" sz="1500"/>
                <a:t>plus, what if we need to predict more than 1D expectations!</a:t>
              </a:r>
              <a:endParaRPr lang="en-US" sz="1500" b="0"/>
            </a:p>
            <a:p>
              <a:pPr algn="ctr"/>
              <a:endParaRPr lang="en-US" sz="1500"/>
            </a:p>
          </p:txBody>
        </p:sp>
      </p:grpSp>
      <p:sp>
        <p:nvSpPr>
          <p:cNvPr id="38" name="Rounded Rectangle 37">
            <a:extLst>
              <a:ext uri="{FF2B5EF4-FFF2-40B4-BE49-F238E27FC236}">
                <a16:creationId xmlns:a16="http://schemas.microsoft.com/office/drawing/2014/main" id="{EB83EEA9-3C93-F100-AA2A-65F275BB2320}"/>
              </a:ext>
            </a:extLst>
          </p:cNvPr>
          <p:cNvSpPr/>
          <p:nvPr/>
        </p:nvSpPr>
        <p:spPr>
          <a:xfrm>
            <a:off x="649642" y="5666086"/>
            <a:ext cx="8730713" cy="924791"/>
          </a:xfrm>
          <a:prstGeom prst="roundRect">
            <a:avLst/>
          </a:prstGeom>
          <a:solidFill>
            <a:srgbClr val="FEF5DE"/>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 kern="0" dirty="0">
                <a:solidFill>
                  <a:schemeClr val="tx1"/>
                </a:solidFill>
                <a:latin typeface="Arial"/>
                <a:cs typeface="Arial"/>
                <a:sym typeface="Arial"/>
              </a:rPr>
              <a:t>Can we </a:t>
            </a:r>
            <a:r>
              <a:rPr lang="en" b="1" kern="0" dirty="0">
                <a:solidFill>
                  <a:srgbClr val="F9BF39"/>
                </a:solidFill>
                <a:latin typeface="Arial"/>
                <a:cs typeface="Arial"/>
                <a:sym typeface="Arial"/>
              </a:rPr>
              <a:t>relax</a:t>
            </a:r>
            <a:r>
              <a:rPr lang="en" kern="0" dirty="0">
                <a:solidFill>
                  <a:schemeClr val="tx1"/>
                </a:solidFill>
                <a:latin typeface="Arial"/>
                <a:cs typeface="Arial"/>
                <a:sym typeface="Arial"/>
              </a:rPr>
              <a:t> these behavioral assumptions while still maintaining strong convergence guarantees? Can we guarantee they’ll agree to something </a:t>
            </a:r>
            <a:r>
              <a:rPr lang="en" b="1" kern="0" dirty="0">
                <a:solidFill>
                  <a:srgbClr val="F9BF39"/>
                </a:solidFill>
                <a:latin typeface="Arial"/>
                <a:cs typeface="Arial"/>
                <a:sym typeface="Arial"/>
              </a:rPr>
              <a:t>good</a:t>
            </a:r>
            <a:r>
              <a:rPr lang="en" kern="0" dirty="0">
                <a:solidFill>
                  <a:schemeClr val="tx1"/>
                </a:solidFill>
                <a:latin typeface="Arial"/>
                <a:cs typeface="Arial"/>
                <a:sym typeface="Arial"/>
              </a:rPr>
              <a:t>?</a:t>
            </a:r>
            <a:endParaRPr lang="en-US" dirty="0">
              <a:solidFill>
                <a:schemeClr val="tx1"/>
              </a:solidFill>
            </a:endParaRPr>
          </a:p>
        </p:txBody>
      </p:sp>
      <p:sp>
        <p:nvSpPr>
          <p:cNvPr id="3" name="Rectangle 2">
            <a:extLst>
              <a:ext uri="{FF2B5EF4-FFF2-40B4-BE49-F238E27FC236}">
                <a16:creationId xmlns:a16="http://schemas.microsoft.com/office/drawing/2014/main" id="{B23549B2-F59F-CC14-DA7A-ABE3BFA0B1F7}"/>
              </a:ext>
            </a:extLst>
          </p:cNvPr>
          <p:cNvSpPr/>
          <p:nvPr/>
        </p:nvSpPr>
        <p:spPr>
          <a:xfrm>
            <a:off x="649642" y="2840717"/>
            <a:ext cx="11144040" cy="2583337"/>
          </a:xfrm>
          <a:prstGeom prst="rect">
            <a:avLst/>
          </a:prstGeom>
          <a:solidFill>
            <a:schemeClr val="bg1">
              <a:alpha val="7514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E1DE68B4-E4DD-B5DA-19FA-AC3DB173F221}"/>
              </a:ext>
            </a:extLst>
          </p:cNvPr>
          <p:cNvSpPr/>
          <p:nvPr/>
        </p:nvSpPr>
        <p:spPr>
          <a:xfrm>
            <a:off x="649642" y="1417592"/>
            <a:ext cx="11144040" cy="1154349"/>
          </a:xfrm>
          <a:prstGeom prst="rect">
            <a:avLst/>
          </a:prstGeom>
          <a:solidFill>
            <a:schemeClr val="bg1">
              <a:alpha val="4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0F48D8CB-17A9-1E90-46EC-C2E41626E26C}"/>
              </a:ext>
            </a:extLst>
          </p:cNvPr>
          <p:cNvSpPr txBox="1"/>
          <p:nvPr/>
        </p:nvSpPr>
        <p:spPr>
          <a:xfrm>
            <a:off x="9715922" y="5666086"/>
            <a:ext cx="1733340" cy="923330"/>
          </a:xfrm>
          <a:prstGeom prst="rect">
            <a:avLst/>
          </a:prstGeom>
          <a:noFill/>
        </p:spPr>
        <p:txBody>
          <a:bodyPr wrap="square" rtlCol="0">
            <a:spAutoFit/>
          </a:bodyPr>
          <a:lstStyle/>
          <a:p>
            <a:r>
              <a:rPr lang="en-US" b="1">
                <a:solidFill>
                  <a:srgbClr val="F9BF39"/>
                </a:solidFill>
              </a:rPr>
              <a:t>Yes! Via clever conditional calibration!</a:t>
            </a:r>
          </a:p>
        </p:txBody>
      </p:sp>
    </p:spTree>
    <p:extLst>
      <p:ext uri="{BB962C8B-B14F-4D97-AF65-F5344CB8AC3E}">
        <p14:creationId xmlns:p14="http://schemas.microsoft.com/office/powerpoint/2010/main" val="261050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0A86E-0707-E9BA-2930-9B8050E027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A9C2A-3269-3823-A044-D2A901EBB45B}"/>
              </a:ext>
            </a:extLst>
          </p:cNvPr>
          <p:cNvSpPr>
            <a:spLocks noGrp="1"/>
          </p:cNvSpPr>
          <p:nvPr>
            <p:ph type="title"/>
          </p:nvPr>
        </p:nvSpPr>
        <p:spPr>
          <a:xfrm>
            <a:off x="838200" y="365125"/>
            <a:ext cx="11121736" cy="1325563"/>
          </a:xfrm>
        </p:spPr>
        <p:txBody>
          <a:bodyPr/>
          <a:lstStyle/>
          <a:p>
            <a:r>
              <a:rPr lang="en-US"/>
              <a:t>What should our goals be? </a:t>
            </a:r>
          </a:p>
        </p:txBody>
      </p:sp>
      <p:sp>
        <p:nvSpPr>
          <p:cNvPr id="3" name="Rounded Rectangle 2">
            <a:extLst>
              <a:ext uri="{FF2B5EF4-FFF2-40B4-BE49-F238E27FC236}">
                <a16:creationId xmlns:a16="http://schemas.microsoft.com/office/drawing/2014/main" id="{42EDC357-BEFF-7AEC-38B4-5B885C374A3B}"/>
              </a:ext>
            </a:extLst>
          </p:cNvPr>
          <p:cNvSpPr/>
          <p:nvPr/>
        </p:nvSpPr>
        <p:spPr>
          <a:xfrm>
            <a:off x="778452" y="1690688"/>
            <a:ext cx="5074227" cy="706581"/>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Goal 1: Tractable Agreement</a:t>
            </a:r>
          </a:p>
        </p:txBody>
      </p:sp>
      <p:grpSp>
        <p:nvGrpSpPr>
          <p:cNvPr id="5" name="Group 4">
            <a:extLst>
              <a:ext uri="{FF2B5EF4-FFF2-40B4-BE49-F238E27FC236}">
                <a16:creationId xmlns:a16="http://schemas.microsoft.com/office/drawing/2014/main" id="{7A572199-F30D-0339-B9B3-88EBA06C2194}"/>
              </a:ext>
            </a:extLst>
          </p:cNvPr>
          <p:cNvGrpSpPr/>
          <p:nvPr/>
        </p:nvGrpSpPr>
        <p:grpSpPr>
          <a:xfrm>
            <a:off x="778452" y="2662961"/>
            <a:ext cx="5074227" cy="3652406"/>
            <a:chOff x="778452" y="2662961"/>
            <a:chExt cx="5074227" cy="3652406"/>
          </a:xfrm>
        </p:grpSpPr>
        <p:sp>
          <p:nvSpPr>
            <p:cNvPr id="8" name="Rounded Rectangle 7">
              <a:extLst>
                <a:ext uri="{FF2B5EF4-FFF2-40B4-BE49-F238E27FC236}">
                  <a16:creationId xmlns:a16="http://schemas.microsoft.com/office/drawing/2014/main" id="{1FD483BC-DF61-1948-DB66-C571526713DC}"/>
                </a:ext>
              </a:extLst>
            </p:cNvPr>
            <p:cNvSpPr/>
            <p:nvPr/>
          </p:nvSpPr>
          <p:spPr>
            <a:xfrm>
              <a:off x="778452" y="2662961"/>
              <a:ext cx="5074227" cy="2137640"/>
            </a:xfrm>
            <a:prstGeom prst="roundRect">
              <a:avLst>
                <a:gd name="adj" fmla="val 5927"/>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solidFill>
                  <a:schemeClr val="tx1"/>
                </a:solidFil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BD056C-2A0A-B8C4-1ECF-15D2CDCD2F57}"/>
                    </a:ext>
                  </a:extLst>
                </p:cNvPr>
                <p:cNvSpPr txBox="1"/>
                <p:nvPr/>
              </p:nvSpPr>
              <p:spPr>
                <a:xfrm>
                  <a:off x="945572" y="2881169"/>
                  <a:ext cx="4551218" cy="1785104"/>
                </a:xfrm>
                <a:prstGeom prst="rect">
                  <a:avLst/>
                </a:prstGeom>
                <a:noFill/>
              </p:spPr>
              <p:txBody>
                <a:bodyPr wrap="square" rtlCol="0">
                  <a:spAutoFit/>
                </a:bodyPr>
                <a:lstStyle/>
                <a:p>
                  <a:r>
                    <a:rPr lang="en-US" sz="2200" dirty="0"/>
                    <a:t>“On most days, the doctor and computer should agree (within some margin </a:t>
                  </a:r>
                  <a14:m>
                    <m:oMath xmlns:m="http://schemas.openxmlformats.org/officeDocument/2006/math">
                      <m:r>
                        <a:rPr lang="en-US" sz="2200" b="0" i="1" smtClean="0">
                          <a:latin typeface="Cambria Math" panose="02040503050406030204" pitchFamily="18" charset="0"/>
                        </a:rPr>
                        <m:t>𝜀</m:t>
                      </m:r>
                    </m:oMath>
                  </a14:m>
                  <a:r>
                    <a:rPr lang="en-US" sz="2200" b="0" dirty="0"/>
                    <a:t>) </a:t>
                  </a:r>
                  <a:r>
                    <a:rPr lang="en-US" sz="2200" dirty="0"/>
                    <a:t>on a patient’s sepsis risk after few rounds of communication.”</a:t>
                  </a:r>
                </a:p>
              </p:txBody>
            </p:sp>
          </mc:Choice>
          <mc:Fallback xmlns="">
            <p:sp>
              <p:nvSpPr>
                <p:cNvPr id="9" name="TextBox 8">
                  <a:extLst>
                    <a:ext uri="{FF2B5EF4-FFF2-40B4-BE49-F238E27FC236}">
                      <a16:creationId xmlns:a16="http://schemas.microsoft.com/office/drawing/2014/main" id="{9ABD056C-2A0A-B8C4-1ECF-15D2CDCD2F57}"/>
                    </a:ext>
                  </a:extLst>
                </p:cNvPr>
                <p:cNvSpPr txBox="1">
                  <a:spLocks noRot="1" noChangeAspect="1" noMove="1" noResize="1" noEditPoints="1" noAdjustHandles="1" noChangeArrowheads="1" noChangeShapeType="1" noTextEdit="1"/>
                </p:cNvSpPr>
                <p:nvPr/>
              </p:nvSpPr>
              <p:spPr>
                <a:xfrm>
                  <a:off x="945572" y="2881169"/>
                  <a:ext cx="4551218" cy="1785104"/>
                </a:xfrm>
                <a:prstGeom prst="rect">
                  <a:avLst/>
                </a:prstGeom>
                <a:blipFill>
                  <a:blip r:embed="rId3"/>
                  <a:stretch>
                    <a:fillRect l="-1671" t="-2837" r="-2786" b="-567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BD9298E8-4803-F84B-9341-94954D7ACB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3318" y="5018809"/>
              <a:ext cx="723154" cy="730766"/>
            </a:xfrm>
            <a:prstGeom prst="rect">
              <a:avLst/>
            </a:prstGeom>
          </p:spPr>
        </p:pic>
        <p:pic>
          <p:nvPicPr>
            <p:cNvPr id="11" name="Picture 10">
              <a:extLst>
                <a:ext uri="{FF2B5EF4-FFF2-40B4-BE49-F238E27FC236}">
                  <a16:creationId xmlns:a16="http://schemas.microsoft.com/office/drawing/2014/main" id="{41E76153-8E80-F179-9CA9-115AA108EE80}"/>
                </a:ext>
              </a:extLst>
            </p:cNvPr>
            <p:cNvPicPr>
              <a:picLocks noChangeAspect="1"/>
            </p:cNvPicPr>
            <p:nvPr/>
          </p:nvPicPr>
          <p:blipFill>
            <a:blip r:embed="rId5"/>
            <a:stretch>
              <a:fillRect/>
            </a:stretch>
          </p:blipFill>
          <p:spPr>
            <a:xfrm>
              <a:off x="1264812" y="5090989"/>
              <a:ext cx="761566" cy="761566"/>
            </a:xfrm>
            <a:prstGeom prst="rect">
              <a:avLst/>
            </a:prstGeom>
          </p:spPr>
        </p:pic>
        <p:cxnSp>
          <p:nvCxnSpPr>
            <p:cNvPr id="12" name="Straight Arrow Connector 11">
              <a:extLst>
                <a:ext uri="{FF2B5EF4-FFF2-40B4-BE49-F238E27FC236}">
                  <a16:creationId xmlns:a16="http://schemas.microsoft.com/office/drawing/2014/main" id="{0AD7BDAC-EE79-B9B1-CF7C-8D286C03E69A}"/>
                </a:ext>
              </a:extLst>
            </p:cNvPr>
            <p:cNvCxnSpPr>
              <a:cxnSpLocks/>
            </p:cNvCxnSpPr>
            <p:nvPr/>
          </p:nvCxnSpPr>
          <p:spPr>
            <a:xfrm>
              <a:off x="2139323" y="5322044"/>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659E626-26BA-3FE7-997D-3BF2C6473A03}"/>
                </a:ext>
              </a:extLst>
            </p:cNvPr>
            <p:cNvCxnSpPr>
              <a:cxnSpLocks/>
            </p:cNvCxnSpPr>
            <p:nvPr/>
          </p:nvCxnSpPr>
          <p:spPr>
            <a:xfrm>
              <a:off x="2139323" y="5431432"/>
              <a:ext cx="2227670" cy="0"/>
            </a:xfrm>
            <a:prstGeom prst="straightConnector1">
              <a:avLst/>
            </a:prstGeom>
            <a:ln>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6A9C114-F91A-E432-32F4-2A304D916C66}"/>
                </a:ext>
              </a:extLst>
            </p:cNvPr>
            <p:cNvCxnSpPr>
              <a:cxnSpLocks/>
            </p:cNvCxnSpPr>
            <p:nvPr/>
          </p:nvCxnSpPr>
          <p:spPr>
            <a:xfrm>
              <a:off x="2139323" y="5576371"/>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58AB19C-4F74-2AEC-2C92-42286BF3FEDB}"/>
                    </a:ext>
                  </a:extLst>
                </p:cNvPr>
                <p:cNvSpPr txBox="1"/>
                <p:nvPr/>
              </p:nvSpPr>
              <p:spPr>
                <a:xfrm rot="5400000">
                  <a:off x="2932440" y="5472576"/>
                  <a:ext cx="4608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a:p>
                <a:p>
                  <a:endParaRPr lang="en-US"/>
                </a:p>
              </p:txBody>
            </p:sp>
          </mc:Choice>
          <mc:Fallback xmlns="">
            <p:sp>
              <p:nvSpPr>
                <p:cNvPr id="15" name="TextBox 14">
                  <a:extLst>
                    <a:ext uri="{FF2B5EF4-FFF2-40B4-BE49-F238E27FC236}">
                      <a16:creationId xmlns:a16="http://schemas.microsoft.com/office/drawing/2014/main" id="{A58AB19C-4F74-2AEC-2C92-42286BF3FEDB}"/>
                    </a:ext>
                  </a:extLst>
                </p:cNvPr>
                <p:cNvSpPr txBox="1">
                  <a:spLocks noRot="1" noChangeAspect="1" noMove="1" noResize="1" noEditPoints="1" noAdjustHandles="1" noChangeArrowheads="1" noChangeShapeType="1" noTextEdit="1"/>
                </p:cNvSpPr>
                <p:nvPr/>
              </p:nvSpPr>
              <p:spPr>
                <a:xfrm rot="5400000">
                  <a:off x="2932440" y="5472576"/>
                  <a:ext cx="460832" cy="553998"/>
                </a:xfrm>
                <a:prstGeom prst="rect">
                  <a:avLst/>
                </a:prstGeom>
                <a:blipFill>
                  <a:blip r:embed="rId6"/>
                  <a:stretch>
                    <a:fillRect/>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73B470E9-A7EC-B202-FC9A-1CFE434498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3026350" y="5820067"/>
              <a:ext cx="391391" cy="495300"/>
            </a:xfrm>
            <a:prstGeom prst="rect">
              <a:avLst/>
            </a:prstGeom>
          </p:spPr>
        </p:pic>
      </p:grpSp>
    </p:spTree>
    <p:extLst>
      <p:ext uri="{BB962C8B-B14F-4D97-AF65-F5344CB8AC3E}">
        <p14:creationId xmlns:p14="http://schemas.microsoft.com/office/powerpoint/2010/main" val="208933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34588-6BB0-472A-A174-242EC1C16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CC4463-6011-3C88-8A27-B89D4402CC38}"/>
              </a:ext>
            </a:extLst>
          </p:cNvPr>
          <p:cNvSpPr>
            <a:spLocks noGrp="1"/>
          </p:cNvSpPr>
          <p:nvPr>
            <p:ph type="title"/>
          </p:nvPr>
        </p:nvSpPr>
        <p:spPr>
          <a:xfrm>
            <a:off x="838200" y="365125"/>
            <a:ext cx="11121736" cy="1325563"/>
          </a:xfrm>
        </p:spPr>
        <p:txBody>
          <a:bodyPr/>
          <a:lstStyle/>
          <a:p>
            <a:r>
              <a:rPr lang="en-US"/>
              <a:t>What should our goals be? </a:t>
            </a:r>
          </a:p>
        </p:txBody>
      </p:sp>
      <p:sp>
        <p:nvSpPr>
          <p:cNvPr id="3" name="Rounded Rectangle 2">
            <a:extLst>
              <a:ext uri="{FF2B5EF4-FFF2-40B4-BE49-F238E27FC236}">
                <a16:creationId xmlns:a16="http://schemas.microsoft.com/office/drawing/2014/main" id="{7B4EC488-822C-8ED4-4A6E-3085CFFAAE4D}"/>
              </a:ext>
            </a:extLst>
          </p:cNvPr>
          <p:cNvSpPr/>
          <p:nvPr/>
        </p:nvSpPr>
        <p:spPr>
          <a:xfrm>
            <a:off x="778452" y="1690688"/>
            <a:ext cx="5074227" cy="706581"/>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Goal 1: Tractable Agreement</a:t>
            </a:r>
          </a:p>
        </p:txBody>
      </p:sp>
      <p:sp>
        <p:nvSpPr>
          <p:cNvPr id="5" name="Rounded Rectangle 4">
            <a:extLst>
              <a:ext uri="{FF2B5EF4-FFF2-40B4-BE49-F238E27FC236}">
                <a16:creationId xmlns:a16="http://schemas.microsoft.com/office/drawing/2014/main" id="{09FAA9C5-0258-064B-62FC-88F6F97015CE}"/>
              </a:ext>
            </a:extLst>
          </p:cNvPr>
          <p:cNvSpPr/>
          <p:nvPr/>
        </p:nvSpPr>
        <p:spPr>
          <a:xfrm>
            <a:off x="6339320" y="1690688"/>
            <a:ext cx="5074227" cy="706581"/>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Goal 2: Information Aggregation</a:t>
            </a:r>
          </a:p>
        </p:txBody>
      </p:sp>
      <p:sp>
        <p:nvSpPr>
          <p:cNvPr id="8" name="Rounded Rectangle 7">
            <a:extLst>
              <a:ext uri="{FF2B5EF4-FFF2-40B4-BE49-F238E27FC236}">
                <a16:creationId xmlns:a16="http://schemas.microsoft.com/office/drawing/2014/main" id="{95B24AE4-316A-BC08-B01B-862B9458FC57}"/>
              </a:ext>
            </a:extLst>
          </p:cNvPr>
          <p:cNvSpPr/>
          <p:nvPr/>
        </p:nvSpPr>
        <p:spPr>
          <a:xfrm>
            <a:off x="778452" y="2662961"/>
            <a:ext cx="5074227" cy="2137640"/>
          </a:xfrm>
          <a:prstGeom prst="roundRect">
            <a:avLst>
              <a:gd name="adj" fmla="val 5927"/>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solidFill>
                <a:schemeClr val="tx1"/>
              </a:solidFil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C8DF39E-92B0-B75C-D87A-D800B1D809A8}"/>
                  </a:ext>
                </a:extLst>
              </p:cNvPr>
              <p:cNvSpPr txBox="1"/>
              <p:nvPr/>
            </p:nvSpPr>
            <p:spPr>
              <a:xfrm>
                <a:off x="945572" y="2881169"/>
                <a:ext cx="4551218" cy="1785104"/>
              </a:xfrm>
              <a:prstGeom prst="rect">
                <a:avLst/>
              </a:prstGeom>
              <a:noFill/>
            </p:spPr>
            <p:txBody>
              <a:bodyPr wrap="square" rtlCol="0">
                <a:spAutoFit/>
              </a:bodyPr>
              <a:lstStyle/>
              <a:p>
                <a:r>
                  <a:rPr lang="en-US" sz="2200"/>
                  <a:t>“On most days, the doctor and computer should agree (within some margin </a:t>
                </a:r>
                <a14:m>
                  <m:oMath xmlns:m="http://schemas.openxmlformats.org/officeDocument/2006/math">
                    <m:r>
                      <a:rPr lang="en-US" sz="2200" b="0" i="1" smtClean="0">
                        <a:latin typeface="Cambria Math" panose="02040503050406030204" pitchFamily="18" charset="0"/>
                      </a:rPr>
                      <m:t>𝜀</m:t>
                    </m:r>
                  </m:oMath>
                </a14:m>
                <a:r>
                  <a:rPr lang="en-US" sz="2200" b="0"/>
                  <a:t>) </a:t>
                </a:r>
                <a:r>
                  <a:rPr lang="en-US" sz="2200"/>
                  <a:t>on a patient’s sepsis risk after few rounds of communication.”</a:t>
                </a:r>
              </a:p>
            </p:txBody>
          </p:sp>
        </mc:Choice>
        <mc:Fallback xmlns="">
          <p:sp>
            <p:nvSpPr>
              <p:cNvPr id="9" name="TextBox 8">
                <a:extLst>
                  <a:ext uri="{FF2B5EF4-FFF2-40B4-BE49-F238E27FC236}">
                    <a16:creationId xmlns:a16="http://schemas.microsoft.com/office/drawing/2014/main" id="{8C8DF39E-92B0-B75C-D87A-D800B1D809A8}"/>
                  </a:ext>
                </a:extLst>
              </p:cNvPr>
              <p:cNvSpPr txBox="1">
                <a:spLocks noRot="1" noChangeAspect="1" noMove="1" noResize="1" noEditPoints="1" noAdjustHandles="1" noChangeArrowheads="1" noChangeShapeType="1" noTextEdit="1"/>
              </p:cNvSpPr>
              <p:nvPr/>
            </p:nvSpPr>
            <p:spPr>
              <a:xfrm>
                <a:off x="945572" y="2881169"/>
                <a:ext cx="4551218" cy="1785104"/>
              </a:xfrm>
              <a:prstGeom prst="rect">
                <a:avLst/>
              </a:prstGeom>
              <a:blipFill>
                <a:blip r:embed="rId3"/>
                <a:stretch>
                  <a:fillRect l="-1671" t="-2837" r="-2786" b="-567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21BB59D0-F5E1-38A8-9212-B89FCDC558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3318" y="5018809"/>
            <a:ext cx="723154" cy="730766"/>
          </a:xfrm>
          <a:prstGeom prst="rect">
            <a:avLst/>
          </a:prstGeom>
        </p:spPr>
      </p:pic>
      <p:pic>
        <p:nvPicPr>
          <p:cNvPr id="11" name="Picture 10">
            <a:extLst>
              <a:ext uri="{FF2B5EF4-FFF2-40B4-BE49-F238E27FC236}">
                <a16:creationId xmlns:a16="http://schemas.microsoft.com/office/drawing/2014/main" id="{72E0FE41-EFF0-4615-2B2A-324A8C882309}"/>
              </a:ext>
            </a:extLst>
          </p:cNvPr>
          <p:cNvPicPr>
            <a:picLocks noChangeAspect="1"/>
          </p:cNvPicPr>
          <p:nvPr/>
        </p:nvPicPr>
        <p:blipFill>
          <a:blip r:embed="rId5"/>
          <a:stretch>
            <a:fillRect/>
          </a:stretch>
        </p:blipFill>
        <p:spPr>
          <a:xfrm>
            <a:off x="1264812" y="5090989"/>
            <a:ext cx="761566" cy="761566"/>
          </a:xfrm>
          <a:prstGeom prst="rect">
            <a:avLst/>
          </a:prstGeom>
        </p:spPr>
      </p:pic>
      <p:cxnSp>
        <p:nvCxnSpPr>
          <p:cNvPr id="12" name="Straight Arrow Connector 11">
            <a:extLst>
              <a:ext uri="{FF2B5EF4-FFF2-40B4-BE49-F238E27FC236}">
                <a16:creationId xmlns:a16="http://schemas.microsoft.com/office/drawing/2014/main" id="{85A0E329-6827-B018-A06E-7C54C3A4F55D}"/>
              </a:ext>
            </a:extLst>
          </p:cNvPr>
          <p:cNvCxnSpPr>
            <a:cxnSpLocks/>
          </p:cNvCxnSpPr>
          <p:nvPr/>
        </p:nvCxnSpPr>
        <p:spPr>
          <a:xfrm>
            <a:off x="2139323" y="5322044"/>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DB0617C-0744-597F-DD31-8916863E9187}"/>
              </a:ext>
            </a:extLst>
          </p:cNvPr>
          <p:cNvCxnSpPr>
            <a:cxnSpLocks/>
          </p:cNvCxnSpPr>
          <p:nvPr/>
        </p:nvCxnSpPr>
        <p:spPr>
          <a:xfrm>
            <a:off x="2139323" y="5431432"/>
            <a:ext cx="2227670" cy="0"/>
          </a:xfrm>
          <a:prstGeom prst="straightConnector1">
            <a:avLst/>
          </a:prstGeom>
          <a:ln>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E30483C-757D-33C6-955D-EE0FD4812DB2}"/>
              </a:ext>
            </a:extLst>
          </p:cNvPr>
          <p:cNvCxnSpPr>
            <a:cxnSpLocks/>
          </p:cNvCxnSpPr>
          <p:nvPr/>
        </p:nvCxnSpPr>
        <p:spPr>
          <a:xfrm>
            <a:off x="2139323" y="5576371"/>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722A333-AB70-85C1-5B8B-65F153472F06}"/>
                  </a:ext>
                </a:extLst>
              </p:cNvPr>
              <p:cNvSpPr txBox="1"/>
              <p:nvPr/>
            </p:nvSpPr>
            <p:spPr>
              <a:xfrm rot="5400000">
                <a:off x="2932440" y="5472576"/>
                <a:ext cx="4608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a:p>
              <a:p>
                <a:endParaRPr lang="en-US"/>
              </a:p>
            </p:txBody>
          </p:sp>
        </mc:Choice>
        <mc:Fallback xmlns="">
          <p:sp>
            <p:nvSpPr>
              <p:cNvPr id="15" name="TextBox 14">
                <a:extLst>
                  <a:ext uri="{FF2B5EF4-FFF2-40B4-BE49-F238E27FC236}">
                    <a16:creationId xmlns:a16="http://schemas.microsoft.com/office/drawing/2014/main" id="{D722A333-AB70-85C1-5B8B-65F153472F06}"/>
                  </a:ext>
                </a:extLst>
              </p:cNvPr>
              <p:cNvSpPr txBox="1">
                <a:spLocks noRot="1" noChangeAspect="1" noMove="1" noResize="1" noEditPoints="1" noAdjustHandles="1" noChangeArrowheads="1" noChangeShapeType="1" noTextEdit="1"/>
              </p:cNvSpPr>
              <p:nvPr/>
            </p:nvSpPr>
            <p:spPr>
              <a:xfrm rot="5400000">
                <a:off x="2932440" y="5472576"/>
                <a:ext cx="460832" cy="553998"/>
              </a:xfrm>
              <a:prstGeom prst="rect">
                <a:avLst/>
              </a:prstGeom>
              <a:blipFill>
                <a:blip r:embed="rId6"/>
                <a:stretch>
                  <a:fillRect/>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54A6D51A-3663-9C1E-2368-2C6FA9BADB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3026350" y="5820067"/>
            <a:ext cx="391391" cy="495300"/>
          </a:xfrm>
          <a:prstGeom prst="rect">
            <a:avLst/>
          </a:prstGeom>
        </p:spPr>
      </p:pic>
      <p:sp>
        <p:nvSpPr>
          <p:cNvPr id="27" name="Rectangle 26">
            <a:extLst>
              <a:ext uri="{FF2B5EF4-FFF2-40B4-BE49-F238E27FC236}">
                <a16:creationId xmlns:a16="http://schemas.microsoft.com/office/drawing/2014/main" id="{4C00D4D6-04BD-C4F2-9D40-DF90CA67C540}"/>
              </a:ext>
            </a:extLst>
          </p:cNvPr>
          <p:cNvSpPr/>
          <p:nvPr/>
        </p:nvSpPr>
        <p:spPr>
          <a:xfrm>
            <a:off x="690136" y="1543492"/>
            <a:ext cx="5335522" cy="5314508"/>
          </a:xfrm>
          <a:prstGeom prst="rect">
            <a:avLst/>
          </a:prstGeom>
          <a:solidFill>
            <a:schemeClr val="bg1">
              <a:alpha val="751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9" name="Picture 28">
            <a:extLst>
              <a:ext uri="{FF2B5EF4-FFF2-40B4-BE49-F238E27FC236}">
                <a16:creationId xmlns:a16="http://schemas.microsoft.com/office/drawing/2014/main" id="{FD7F8BE6-53F1-4EB0-CAFB-7B5C41F95D6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51760" y="6037203"/>
            <a:ext cx="441579" cy="441579"/>
          </a:xfrm>
          <a:prstGeom prst="rect">
            <a:avLst/>
          </a:prstGeom>
        </p:spPr>
      </p:pic>
      <p:grpSp>
        <p:nvGrpSpPr>
          <p:cNvPr id="33" name="Group 32">
            <a:extLst>
              <a:ext uri="{FF2B5EF4-FFF2-40B4-BE49-F238E27FC236}">
                <a16:creationId xmlns:a16="http://schemas.microsoft.com/office/drawing/2014/main" id="{CD9C6A3E-027D-2BBA-CEB2-6FF3A4316199}"/>
              </a:ext>
            </a:extLst>
          </p:cNvPr>
          <p:cNvGrpSpPr/>
          <p:nvPr/>
        </p:nvGrpSpPr>
        <p:grpSpPr>
          <a:xfrm>
            <a:off x="6339320" y="2662961"/>
            <a:ext cx="5074227" cy="3652406"/>
            <a:chOff x="6339320" y="2662961"/>
            <a:chExt cx="5074227" cy="3652406"/>
          </a:xfrm>
        </p:grpSpPr>
        <p:sp>
          <p:nvSpPr>
            <p:cNvPr id="4" name="Rounded Rectangle 3">
              <a:extLst>
                <a:ext uri="{FF2B5EF4-FFF2-40B4-BE49-F238E27FC236}">
                  <a16:creationId xmlns:a16="http://schemas.microsoft.com/office/drawing/2014/main" id="{DB76052B-6B16-C012-E239-F27FFBC6D07F}"/>
                </a:ext>
              </a:extLst>
            </p:cNvPr>
            <p:cNvSpPr/>
            <p:nvPr/>
          </p:nvSpPr>
          <p:spPr>
            <a:xfrm>
              <a:off x="6339320" y="2662961"/>
              <a:ext cx="5074227" cy="2137640"/>
            </a:xfrm>
            <a:prstGeom prst="roundRect">
              <a:avLst>
                <a:gd name="adj" fmla="val 5927"/>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solidFill>
                  <a:schemeClr val="tx1"/>
                </a:solidFill>
              </a:endParaRPr>
            </a:p>
          </p:txBody>
        </p:sp>
        <p:sp>
          <p:nvSpPr>
            <p:cNvPr id="6" name="TextBox 5">
              <a:extLst>
                <a:ext uri="{FF2B5EF4-FFF2-40B4-BE49-F238E27FC236}">
                  <a16:creationId xmlns:a16="http://schemas.microsoft.com/office/drawing/2014/main" id="{8BAB2AC9-0E53-E771-CACE-F1B05A57A150}"/>
                </a:ext>
              </a:extLst>
            </p:cNvPr>
            <p:cNvSpPr txBox="1"/>
            <p:nvPr/>
          </p:nvSpPr>
          <p:spPr>
            <a:xfrm>
              <a:off x="6506440" y="2881169"/>
              <a:ext cx="4551218" cy="769441"/>
            </a:xfrm>
            <a:prstGeom prst="rect">
              <a:avLst/>
            </a:prstGeom>
            <a:noFill/>
          </p:spPr>
          <p:txBody>
            <a:bodyPr wrap="square" rtlCol="0">
              <a:spAutoFit/>
            </a:bodyPr>
            <a:lstStyle/>
            <a:p>
              <a:r>
                <a:rPr lang="en-US" sz="2200" dirty="0"/>
                <a:t>“The thing they agree on should be as good as it could be.”</a:t>
              </a:r>
            </a:p>
          </p:txBody>
        </p:sp>
        <p:pic>
          <p:nvPicPr>
            <p:cNvPr id="7" name="Picture 6">
              <a:extLst>
                <a:ext uri="{FF2B5EF4-FFF2-40B4-BE49-F238E27FC236}">
                  <a16:creationId xmlns:a16="http://schemas.microsoft.com/office/drawing/2014/main" id="{E19E4927-232E-DBFF-0068-2A702E8658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64186" y="5018809"/>
              <a:ext cx="723154" cy="730766"/>
            </a:xfrm>
            <a:prstGeom prst="rect">
              <a:avLst/>
            </a:prstGeom>
          </p:spPr>
        </p:pic>
        <p:pic>
          <p:nvPicPr>
            <p:cNvPr id="19" name="Picture 18">
              <a:extLst>
                <a:ext uri="{FF2B5EF4-FFF2-40B4-BE49-F238E27FC236}">
                  <a16:creationId xmlns:a16="http://schemas.microsoft.com/office/drawing/2014/main" id="{EF0829C6-0BAB-5184-33B5-89C3281D530A}"/>
                </a:ext>
              </a:extLst>
            </p:cNvPr>
            <p:cNvPicPr>
              <a:picLocks noChangeAspect="1"/>
            </p:cNvPicPr>
            <p:nvPr/>
          </p:nvPicPr>
          <p:blipFill>
            <a:blip r:embed="rId5"/>
            <a:stretch>
              <a:fillRect/>
            </a:stretch>
          </p:blipFill>
          <p:spPr>
            <a:xfrm>
              <a:off x="6825680" y="5090989"/>
              <a:ext cx="761566" cy="761566"/>
            </a:xfrm>
            <a:prstGeom prst="rect">
              <a:avLst/>
            </a:prstGeom>
          </p:spPr>
        </p:pic>
        <p:cxnSp>
          <p:nvCxnSpPr>
            <p:cNvPr id="20" name="Straight Arrow Connector 19">
              <a:extLst>
                <a:ext uri="{FF2B5EF4-FFF2-40B4-BE49-F238E27FC236}">
                  <a16:creationId xmlns:a16="http://schemas.microsoft.com/office/drawing/2014/main" id="{7B5AA299-FDF0-74D1-491F-37A0A66C3B36}"/>
                </a:ext>
              </a:extLst>
            </p:cNvPr>
            <p:cNvCxnSpPr>
              <a:cxnSpLocks/>
            </p:cNvCxnSpPr>
            <p:nvPr/>
          </p:nvCxnSpPr>
          <p:spPr>
            <a:xfrm>
              <a:off x="7700191" y="5322044"/>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41E2F7E-535A-22FA-5484-9898C223AD22}"/>
                </a:ext>
              </a:extLst>
            </p:cNvPr>
            <p:cNvCxnSpPr>
              <a:cxnSpLocks/>
            </p:cNvCxnSpPr>
            <p:nvPr/>
          </p:nvCxnSpPr>
          <p:spPr>
            <a:xfrm>
              <a:off x="7700191" y="5431432"/>
              <a:ext cx="2227670" cy="0"/>
            </a:xfrm>
            <a:prstGeom prst="straightConnector1">
              <a:avLst/>
            </a:prstGeom>
            <a:ln>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F20CB65-4769-D1F5-159D-D0C0F4BA9F5B}"/>
                </a:ext>
              </a:extLst>
            </p:cNvPr>
            <p:cNvCxnSpPr>
              <a:cxnSpLocks/>
            </p:cNvCxnSpPr>
            <p:nvPr/>
          </p:nvCxnSpPr>
          <p:spPr>
            <a:xfrm>
              <a:off x="7700191" y="5576371"/>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9A2FA53-35BB-D8BB-1561-88D32EF1939C}"/>
                    </a:ext>
                  </a:extLst>
                </p:cNvPr>
                <p:cNvSpPr txBox="1"/>
                <p:nvPr/>
              </p:nvSpPr>
              <p:spPr>
                <a:xfrm rot="5400000">
                  <a:off x="8493308" y="5472576"/>
                  <a:ext cx="4608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a:p>
                <a:p>
                  <a:endParaRPr lang="en-US"/>
                </a:p>
              </p:txBody>
            </p:sp>
          </mc:Choice>
          <mc:Fallback xmlns="">
            <p:sp>
              <p:nvSpPr>
                <p:cNvPr id="23" name="TextBox 22">
                  <a:extLst>
                    <a:ext uri="{FF2B5EF4-FFF2-40B4-BE49-F238E27FC236}">
                      <a16:creationId xmlns:a16="http://schemas.microsoft.com/office/drawing/2014/main" id="{89A2FA53-35BB-D8BB-1561-88D32EF1939C}"/>
                    </a:ext>
                  </a:extLst>
                </p:cNvPr>
                <p:cNvSpPr txBox="1">
                  <a:spLocks noRot="1" noChangeAspect="1" noMove="1" noResize="1" noEditPoints="1" noAdjustHandles="1" noChangeArrowheads="1" noChangeShapeType="1" noTextEdit="1"/>
                </p:cNvSpPr>
                <p:nvPr/>
              </p:nvSpPr>
              <p:spPr>
                <a:xfrm rot="5400000">
                  <a:off x="8493308" y="5472576"/>
                  <a:ext cx="460832" cy="553998"/>
                </a:xfrm>
                <a:prstGeom prst="rect">
                  <a:avLst/>
                </a:prstGeom>
                <a:blipFill>
                  <a:blip r:embed="rId6"/>
                  <a:stretch>
                    <a:fillRect/>
                  </a:stretch>
                </a:blipFill>
              </p:spPr>
              <p:txBody>
                <a:bodyPr/>
                <a:lstStyle/>
                <a:p>
                  <a:r>
                    <a:rPr lang="en-US">
                      <a:noFill/>
                    </a:rPr>
                    <a:t> </a:t>
                  </a:r>
                </a:p>
              </p:txBody>
            </p:sp>
          </mc:Fallback>
        </mc:AlternateContent>
        <p:pic>
          <p:nvPicPr>
            <p:cNvPr id="24" name="Picture 23">
              <a:extLst>
                <a:ext uri="{FF2B5EF4-FFF2-40B4-BE49-F238E27FC236}">
                  <a16:creationId xmlns:a16="http://schemas.microsoft.com/office/drawing/2014/main" id="{60E7529C-1511-4E18-795D-AB6655B0EE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8587218" y="5820067"/>
              <a:ext cx="391391" cy="495300"/>
            </a:xfrm>
            <a:prstGeom prst="rect">
              <a:avLst/>
            </a:prstGeom>
          </p:spPr>
        </p:pic>
        <p:pic>
          <p:nvPicPr>
            <p:cNvPr id="28" name="Picture 27">
              <a:extLst>
                <a:ext uri="{FF2B5EF4-FFF2-40B4-BE49-F238E27FC236}">
                  <a16:creationId xmlns:a16="http://schemas.microsoft.com/office/drawing/2014/main" id="{36C0D44E-E5DB-834C-BF21-8391ED7F88F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14571" y="5665071"/>
              <a:ext cx="516730" cy="516730"/>
            </a:xfrm>
            <a:prstGeom prst="rect">
              <a:avLst/>
            </a:prstGeom>
          </p:spPr>
        </p:pic>
        <p:pic>
          <p:nvPicPr>
            <p:cNvPr id="30" name="Picture 29">
              <a:extLst>
                <a:ext uri="{FF2B5EF4-FFF2-40B4-BE49-F238E27FC236}">
                  <a16:creationId xmlns:a16="http://schemas.microsoft.com/office/drawing/2014/main" id="{717C2785-B67E-49FE-A818-BC1EA297219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94112" y="5928306"/>
              <a:ext cx="308686" cy="308686"/>
            </a:xfrm>
            <a:prstGeom prst="rect">
              <a:avLst/>
            </a:prstGeom>
          </p:spPr>
        </p:pic>
      </p:grpSp>
      <p:sp>
        <p:nvSpPr>
          <p:cNvPr id="31" name="Rounded Rectangle 30">
            <a:extLst>
              <a:ext uri="{FF2B5EF4-FFF2-40B4-BE49-F238E27FC236}">
                <a16:creationId xmlns:a16="http://schemas.microsoft.com/office/drawing/2014/main" id="{E44A391C-AD15-3EF2-5983-08E453B69DB8}"/>
              </a:ext>
            </a:extLst>
          </p:cNvPr>
          <p:cNvSpPr/>
          <p:nvPr/>
        </p:nvSpPr>
        <p:spPr>
          <a:xfrm>
            <a:off x="7204587" y="632173"/>
            <a:ext cx="4279533" cy="706581"/>
          </a:xfrm>
          <a:prstGeom prst="roundRect">
            <a:avLst>
              <a:gd name="adj" fmla="val 5927"/>
            </a:avLst>
          </a:prstGeom>
          <a:solidFill>
            <a:srgbClr val="F4ECD2"/>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We’ll do this in an </a:t>
            </a:r>
            <a:r>
              <a:rPr lang="en-US" b="1">
                <a:solidFill>
                  <a:srgbClr val="F9BF39"/>
                </a:solidFill>
              </a:rPr>
              <a:t>online learning</a:t>
            </a:r>
            <a:r>
              <a:rPr lang="en-US">
                <a:solidFill>
                  <a:srgbClr val="F9BF39"/>
                </a:solidFill>
              </a:rPr>
              <a:t> </a:t>
            </a:r>
            <a:r>
              <a:rPr lang="en-US">
                <a:solidFill>
                  <a:schemeClr val="tx1"/>
                </a:solidFill>
              </a:rPr>
              <a:t>setting</a:t>
            </a:r>
          </a:p>
        </p:txBody>
      </p:sp>
    </p:spTree>
    <p:extLst>
      <p:ext uri="{BB962C8B-B14F-4D97-AF65-F5344CB8AC3E}">
        <p14:creationId xmlns:p14="http://schemas.microsoft.com/office/powerpoint/2010/main" val="265998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90631-C2CF-870D-A4F3-8A772337A1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A05265-8902-A01C-C97B-3F83459E192E}"/>
              </a:ext>
            </a:extLst>
          </p:cNvPr>
          <p:cNvSpPr>
            <a:spLocks noGrp="1"/>
          </p:cNvSpPr>
          <p:nvPr>
            <p:ph type="title"/>
          </p:nvPr>
        </p:nvSpPr>
        <p:spPr>
          <a:xfrm>
            <a:off x="838200" y="365125"/>
            <a:ext cx="11121736" cy="1325563"/>
          </a:xfrm>
        </p:spPr>
        <p:txBody>
          <a:bodyPr/>
          <a:lstStyle/>
          <a:p>
            <a:r>
              <a:rPr lang="en-US"/>
              <a:t>Online Agreement and Information Aggregation</a:t>
            </a:r>
          </a:p>
        </p:txBody>
      </p:sp>
      <p:sp>
        <p:nvSpPr>
          <p:cNvPr id="3" name="Rounded Rectangle 2">
            <a:extLst>
              <a:ext uri="{FF2B5EF4-FFF2-40B4-BE49-F238E27FC236}">
                <a16:creationId xmlns:a16="http://schemas.microsoft.com/office/drawing/2014/main" id="{ABC9251A-0820-89E9-2A92-321B4FDDE373}"/>
              </a:ext>
            </a:extLst>
          </p:cNvPr>
          <p:cNvSpPr/>
          <p:nvPr/>
        </p:nvSpPr>
        <p:spPr>
          <a:xfrm>
            <a:off x="838200" y="1579419"/>
            <a:ext cx="10591800" cy="706581"/>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Like in the first parts of this tutorial, we want results to hold in a general online and adversarial setting.</a:t>
            </a:r>
          </a:p>
        </p:txBody>
      </p:sp>
      <p:grpSp>
        <p:nvGrpSpPr>
          <p:cNvPr id="12" name="Group 11">
            <a:extLst>
              <a:ext uri="{FF2B5EF4-FFF2-40B4-BE49-F238E27FC236}">
                <a16:creationId xmlns:a16="http://schemas.microsoft.com/office/drawing/2014/main" id="{976A7766-D848-F758-F793-9D700C7E47B4}"/>
              </a:ext>
            </a:extLst>
          </p:cNvPr>
          <p:cNvGrpSpPr/>
          <p:nvPr/>
        </p:nvGrpSpPr>
        <p:grpSpPr>
          <a:xfrm>
            <a:off x="952341" y="2685566"/>
            <a:ext cx="10477659" cy="2440432"/>
            <a:chOff x="952341" y="2685566"/>
            <a:chExt cx="10477659" cy="2440432"/>
          </a:xfrm>
        </p:grpSpPr>
        <p:pic>
          <p:nvPicPr>
            <p:cNvPr id="5" name="Picture 4">
              <a:extLst>
                <a:ext uri="{FF2B5EF4-FFF2-40B4-BE49-F238E27FC236}">
                  <a16:creationId xmlns:a16="http://schemas.microsoft.com/office/drawing/2014/main" id="{28DAE202-10FA-4D64-B794-70081C73AC7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046850" y="2685566"/>
              <a:ext cx="9383150" cy="1486868"/>
            </a:xfrm>
            <a:prstGeom prst="rect">
              <a:avLst/>
            </a:prstGeom>
          </p:spPr>
        </p:pic>
        <p:sp>
          <p:nvSpPr>
            <p:cNvPr id="6" name="TextBox 5">
              <a:extLst>
                <a:ext uri="{FF2B5EF4-FFF2-40B4-BE49-F238E27FC236}">
                  <a16:creationId xmlns:a16="http://schemas.microsoft.com/office/drawing/2014/main" id="{D5FCB3FF-F86A-6614-7C26-416B81772941}"/>
                </a:ext>
              </a:extLst>
            </p:cNvPr>
            <p:cNvSpPr txBox="1"/>
            <p:nvPr/>
          </p:nvSpPr>
          <p:spPr>
            <a:xfrm>
              <a:off x="952341" y="3036585"/>
              <a:ext cx="1094509" cy="1015663"/>
            </a:xfrm>
            <a:prstGeom prst="rect">
              <a:avLst/>
            </a:prstGeom>
            <a:noFill/>
          </p:spPr>
          <p:txBody>
            <a:bodyPr wrap="square" rtlCol="0">
              <a:spAutoFit/>
            </a:bodyPr>
            <a:lstStyle/>
            <a:p>
              <a:r>
                <a:rPr lang="en-US" sz="1500"/>
                <a:t>Every day, a new patient arrives </a:t>
              </a:r>
            </a:p>
          </p:txBody>
        </p:sp>
        <p:cxnSp>
          <p:nvCxnSpPr>
            <p:cNvPr id="8" name="Straight Arrow Connector 7">
              <a:extLst>
                <a:ext uri="{FF2B5EF4-FFF2-40B4-BE49-F238E27FC236}">
                  <a16:creationId xmlns:a16="http://schemas.microsoft.com/office/drawing/2014/main" id="{80828C5D-5567-4AA3-198D-8EF752589062}"/>
                </a:ext>
              </a:extLst>
            </p:cNvPr>
            <p:cNvCxnSpPr>
              <a:cxnSpLocks/>
            </p:cNvCxnSpPr>
            <p:nvPr/>
          </p:nvCxnSpPr>
          <p:spPr>
            <a:xfrm>
              <a:off x="2348344" y="4500526"/>
              <a:ext cx="8634845"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442537F-E824-1EAA-2017-945A91B96F1D}"/>
                    </a:ext>
                  </a:extLst>
                </p:cNvPr>
                <p:cNvSpPr txBox="1"/>
                <p:nvPr/>
              </p:nvSpPr>
              <p:spPr>
                <a:xfrm>
                  <a:off x="5989106" y="4572000"/>
                  <a:ext cx="676660" cy="553998"/>
                </a:xfrm>
                <a:prstGeom prst="rect">
                  <a:avLst/>
                </a:prstGeom>
                <a:noFill/>
              </p:spPr>
              <p:txBody>
                <a:bodyPr wrap="none" rtlCol="0">
                  <a:spAutoFit/>
                </a:bodyPr>
                <a:lstStyle/>
                <a:p>
                  <a:r>
                    <a:rPr lang="en-US" sz="1500">
                      <a:solidFill>
                        <a:schemeClr val="tx2"/>
                      </a:solidFill>
                    </a:rPr>
                    <a:t>time </a:t>
                  </a:r>
                  <a14:m>
                    <m:oMath xmlns:m="http://schemas.openxmlformats.org/officeDocument/2006/math">
                      <m:r>
                        <a:rPr lang="en-US" sz="1500" b="0" i="1" smtClean="0">
                          <a:solidFill>
                            <a:schemeClr val="tx2"/>
                          </a:solidFill>
                          <a:latin typeface="Cambria Math" panose="02040503050406030204" pitchFamily="18" charset="0"/>
                        </a:rPr>
                        <m:t>𝑡</m:t>
                      </m:r>
                    </m:oMath>
                  </a14:m>
                  <a:endParaRPr lang="en-US" sz="1500" b="0">
                    <a:solidFill>
                      <a:schemeClr val="tx2"/>
                    </a:solidFill>
                  </a:endParaRPr>
                </a:p>
                <a:p>
                  <a:endParaRPr lang="en-US" sz="1500">
                    <a:solidFill>
                      <a:schemeClr val="tx2"/>
                    </a:solidFill>
                  </a:endParaRPr>
                </a:p>
              </p:txBody>
            </p:sp>
          </mc:Choice>
          <mc:Fallback xmlns="">
            <p:sp>
              <p:nvSpPr>
                <p:cNvPr id="11" name="TextBox 10">
                  <a:extLst>
                    <a:ext uri="{FF2B5EF4-FFF2-40B4-BE49-F238E27FC236}">
                      <a16:creationId xmlns:a16="http://schemas.microsoft.com/office/drawing/2014/main" id="{5442537F-E824-1EAA-2017-945A91B96F1D}"/>
                    </a:ext>
                  </a:extLst>
                </p:cNvPr>
                <p:cNvSpPr txBox="1">
                  <a:spLocks noRot="1" noChangeAspect="1" noMove="1" noResize="1" noEditPoints="1" noAdjustHandles="1" noChangeArrowheads="1" noChangeShapeType="1" noTextEdit="1"/>
                </p:cNvSpPr>
                <p:nvPr/>
              </p:nvSpPr>
              <p:spPr>
                <a:xfrm>
                  <a:off x="5989106" y="4572000"/>
                  <a:ext cx="676660" cy="553998"/>
                </a:xfrm>
                <a:prstGeom prst="rect">
                  <a:avLst/>
                </a:prstGeom>
                <a:blipFill>
                  <a:blip r:embed="rId4"/>
                  <a:stretch>
                    <a:fillRect l="-3704" t="-2273"/>
                  </a:stretch>
                </a:blipFill>
              </p:spPr>
              <p:txBody>
                <a:bodyPr/>
                <a:lstStyle/>
                <a:p>
                  <a:r>
                    <a:rPr lang="en-US">
                      <a:noFill/>
                    </a:rPr>
                    <a:t> </a:t>
                  </a:r>
                </a:p>
              </p:txBody>
            </p:sp>
          </mc:Fallback>
        </mc:AlternateContent>
      </p:grpSp>
    </p:spTree>
    <p:extLst>
      <p:ext uri="{BB962C8B-B14F-4D97-AF65-F5344CB8AC3E}">
        <p14:creationId xmlns:p14="http://schemas.microsoft.com/office/powerpoint/2010/main" val="381918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58A8-1276-045A-1BC1-F7199250FDD6}"/>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CF07F0F3-B314-5AC5-38B3-39363183207F}"/>
              </a:ext>
            </a:extLst>
          </p:cNvPr>
          <p:cNvSpPr/>
          <p:nvPr/>
        </p:nvSpPr>
        <p:spPr>
          <a:xfrm>
            <a:off x="838200" y="1579419"/>
            <a:ext cx="10591800" cy="706581"/>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Like in the first parts of this tutorial, we want results to hold in a general online and adversarial setting.</a:t>
            </a:r>
          </a:p>
        </p:txBody>
      </p:sp>
      <p:pic>
        <p:nvPicPr>
          <p:cNvPr id="5" name="Picture 4">
            <a:extLst>
              <a:ext uri="{FF2B5EF4-FFF2-40B4-BE49-F238E27FC236}">
                <a16:creationId xmlns:a16="http://schemas.microsoft.com/office/drawing/2014/main" id="{4811BFCC-C9BA-FD75-EA83-E713790D8A2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046850" y="2685566"/>
            <a:ext cx="9383150" cy="148686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4FB5425-D6A4-C788-1946-E5F6FE61AC27}"/>
                  </a:ext>
                </a:extLst>
              </p:cNvPr>
              <p:cNvSpPr txBox="1"/>
              <p:nvPr/>
            </p:nvSpPr>
            <p:spPr>
              <a:xfrm>
                <a:off x="952341" y="3036585"/>
                <a:ext cx="1094509" cy="784830"/>
              </a:xfrm>
              <a:prstGeom prst="rect">
                <a:avLst/>
              </a:prstGeom>
              <a:noFill/>
            </p:spPr>
            <p:txBody>
              <a:bodyPr wrap="square" rtlCol="0">
                <a:spAutoFit/>
              </a:bodyPr>
              <a:lstStyle/>
              <a:p>
                <a:r>
                  <a:rPr lang="en-US" sz="1500"/>
                  <a:t>Every day </a:t>
                </a:r>
                <a14:m>
                  <m:oMath xmlns:m="http://schemas.openxmlformats.org/officeDocument/2006/math">
                    <m:r>
                      <a:rPr lang="en-US" sz="1500" b="0" i="1" smtClean="0">
                        <a:latin typeface="Cambria Math" panose="02040503050406030204" pitchFamily="18" charset="0"/>
                      </a:rPr>
                      <m:t>𝑡</m:t>
                    </m:r>
                  </m:oMath>
                </a14:m>
                <a:endParaRPr lang="en-US" sz="1500" b="0"/>
              </a:p>
              <a:p>
                <a:r>
                  <a:rPr lang="en-US" sz="1500"/>
                  <a:t> a patient arrives </a:t>
                </a:r>
              </a:p>
            </p:txBody>
          </p:sp>
        </mc:Choice>
        <mc:Fallback xmlns="">
          <p:sp>
            <p:nvSpPr>
              <p:cNvPr id="6" name="TextBox 5">
                <a:extLst>
                  <a:ext uri="{FF2B5EF4-FFF2-40B4-BE49-F238E27FC236}">
                    <a16:creationId xmlns:a16="http://schemas.microsoft.com/office/drawing/2014/main" id="{04FB5425-D6A4-C788-1946-E5F6FE61AC27}"/>
                  </a:ext>
                </a:extLst>
              </p:cNvPr>
              <p:cNvSpPr txBox="1">
                <a:spLocks noRot="1" noChangeAspect="1" noMove="1" noResize="1" noEditPoints="1" noAdjustHandles="1" noChangeArrowheads="1" noChangeShapeType="1" noTextEdit="1"/>
              </p:cNvSpPr>
              <p:nvPr/>
            </p:nvSpPr>
            <p:spPr>
              <a:xfrm>
                <a:off x="952341" y="3036585"/>
                <a:ext cx="1094509" cy="784830"/>
              </a:xfrm>
              <a:prstGeom prst="rect">
                <a:avLst/>
              </a:prstGeom>
              <a:blipFill>
                <a:blip r:embed="rId4"/>
                <a:stretch>
                  <a:fillRect l="-2273" t="-1613" b="-8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F6AD4A3-75FA-EB8C-C2F8-5237330CD1C4}"/>
                  </a:ext>
                </a:extLst>
              </p:cNvPr>
              <p:cNvSpPr txBox="1"/>
              <p:nvPr/>
            </p:nvSpPr>
            <p:spPr>
              <a:xfrm>
                <a:off x="903850" y="4416728"/>
                <a:ext cx="1718123" cy="1938992"/>
              </a:xfrm>
              <a:prstGeom prst="rect">
                <a:avLst/>
              </a:prstGeom>
              <a:noFill/>
            </p:spPr>
            <p:txBody>
              <a:bodyPr wrap="square" rtlCol="0">
                <a:spAutoFit/>
              </a:bodyPr>
              <a:lstStyle/>
              <a:p>
                <a:r>
                  <a:rPr lang="en-US" sz="1500"/>
                  <a:t>On each day </a:t>
                </a:r>
                <a14:m>
                  <m:oMath xmlns:m="http://schemas.openxmlformats.org/officeDocument/2006/math">
                    <m:r>
                      <a:rPr lang="en-US" sz="1500" b="0" i="1" smtClean="0">
                        <a:latin typeface="Cambria Math" panose="02040503050406030204" pitchFamily="18" charset="0"/>
                      </a:rPr>
                      <m:t>𝑡</m:t>
                    </m:r>
                  </m:oMath>
                </a14:m>
                <a:r>
                  <a:rPr lang="en-US" sz="1500"/>
                  <a:t> the doctor and model converse for </a:t>
                </a:r>
                <a14:m>
                  <m:oMath xmlns:m="http://schemas.openxmlformats.org/officeDocument/2006/math">
                    <m:sSub>
                      <m:sSubPr>
                        <m:ctrlPr>
                          <a:rPr lang="en-US" sz="1500" b="0" i="1" smtClean="0">
                            <a:latin typeface="Cambria Math" panose="02040503050406030204" pitchFamily="18" charset="0"/>
                          </a:rPr>
                        </m:ctrlPr>
                      </m:sSubPr>
                      <m:e>
                        <m:r>
                          <a:rPr lang="en-US" sz="1500" b="0" i="1" smtClean="0">
                            <a:latin typeface="Cambria Math" panose="02040503050406030204" pitchFamily="18" charset="0"/>
                          </a:rPr>
                          <m:t>𝑘</m:t>
                        </m:r>
                      </m:e>
                      <m:sub>
                        <m:r>
                          <a:rPr lang="en-US" sz="1500" b="0" i="1" smtClean="0">
                            <a:latin typeface="Cambria Math" panose="02040503050406030204" pitchFamily="18" charset="0"/>
                          </a:rPr>
                          <m:t>𝑡</m:t>
                        </m:r>
                      </m:sub>
                    </m:sSub>
                  </m:oMath>
                </a14:m>
                <a:endParaRPr lang="en-US" sz="1500" b="0"/>
              </a:p>
              <a:p>
                <a:r>
                  <a:rPr lang="en-US" sz="1500" b="0"/>
                  <a:t> rounds until they agree on a prediction </a:t>
                </a:r>
                <a14:m>
                  <m:oMath xmlns:m="http://schemas.openxmlformats.org/officeDocument/2006/math">
                    <m:acc>
                      <m:accPr>
                        <m:chr m:val="̂"/>
                        <m:ctrlPr>
                          <a:rPr lang="en-US" sz="1500" b="0" i="1" smtClean="0">
                            <a:latin typeface="Cambria Math" panose="02040503050406030204" pitchFamily="18" charset="0"/>
                          </a:rPr>
                        </m:ctrlPr>
                      </m:accPr>
                      <m:e>
                        <m:sSub>
                          <m:sSubPr>
                            <m:ctrlPr>
                              <a:rPr lang="en-US" sz="1500" b="0" i="1" smtClean="0">
                                <a:latin typeface="Cambria Math" panose="02040503050406030204" pitchFamily="18" charset="0"/>
                              </a:rPr>
                            </m:ctrlPr>
                          </m:sSubPr>
                          <m:e>
                            <m:r>
                              <a:rPr lang="en-US" sz="1500" b="0" i="1" smtClean="0">
                                <a:latin typeface="Cambria Math" panose="02040503050406030204" pitchFamily="18" charset="0"/>
                              </a:rPr>
                              <m:t>𝑦</m:t>
                            </m:r>
                          </m:e>
                          <m:sub>
                            <m:r>
                              <a:rPr lang="en-US" sz="1500" b="0" i="1" smtClean="0">
                                <a:latin typeface="Cambria Math" panose="02040503050406030204" pitchFamily="18" charset="0"/>
                              </a:rPr>
                              <m:t>𝑡</m:t>
                            </m:r>
                          </m:sub>
                        </m:sSub>
                      </m:e>
                    </m:acc>
                  </m:oMath>
                </a14:m>
                <a:endParaRPr lang="en-US" sz="1500" b="0"/>
              </a:p>
              <a:p>
                <a:endParaRPr lang="en-US" sz="1500" b="0"/>
              </a:p>
              <a:p>
                <a:endParaRPr lang="en-US" sz="1500"/>
              </a:p>
            </p:txBody>
          </p:sp>
        </mc:Choice>
        <mc:Fallback xmlns="">
          <p:sp>
            <p:nvSpPr>
              <p:cNvPr id="4" name="TextBox 3">
                <a:extLst>
                  <a:ext uri="{FF2B5EF4-FFF2-40B4-BE49-F238E27FC236}">
                    <a16:creationId xmlns:a16="http://schemas.microsoft.com/office/drawing/2014/main" id="{3F6AD4A3-75FA-EB8C-C2F8-5237330CD1C4}"/>
                  </a:ext>
                </a:extLst>
              </p:cNvPr>
              <p:cNvSpPr txBox="1">
                <a:spLocks noRot="1" noChangeAspect="1" noMove="1" noResize="1" noEditPoints="1" noAdjustHandles="1" noChangeArrowheads="1" noChangeShapeType="1" noTextEdit="1"/>
              </p:cNvSpPr>
              <p:nvPr/>
            </p:nvSpPr>
            <p:spPr>
              <a:xfrm>
                <a:off x="903850" y="4416728"/>
                <a:ext cx="1718123" cy="1938992"/>
              </a:xfrm>
              <a:prstGeom prst="rect">
                <a:avLst/>
              </a:prstGeom>
              <a:blipFill>
                <a:blip r:embed="rId5"/>
                <a:stretch>
                  <a:fillRect l="-1471" t="-1307"/>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00D51090-1139-7297-BD1A-17B1AC508A1E}"/>
              </a:ext>
            </a:extLst>
          </p:cNvPr>
          <p:cNvSpPr/>
          <p:nvPr/>
        </p:nvSpPr>
        <p:spPr>
          <a:xfrm>
            <a:off x="93518" y="2441272"/>
            <a:ext cx="5850082" cy="1829391"/>
          </a:xfrm>
          <a:prstGeom prst="rect">
            <a:avLst/>
          </a:prstGeom>
          <a:solidFill>
            <a:schemeClr val="bg1">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9ABC5EF1-1AAF-2650-F086-8E98CFC86299}"/>
              </a:ext>
            </a:extLst>
          </p:cNvPr>
          <p:cNvSpPr/>
          <p:nvPr/>
        </p:nvSpPr>
        <p:spPr>
          <a:xfrm>
            <a:off x="6885709" y="2514304"/>
            <a:ext cx="4627418" cy="1829391"/>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4" name="Group 43">
            <a:extLst>
              <a:ext uri="{FF2B5EF4-FFF2-40B4-BE49-F238E27FC236}">
                <a16:creationId xmlns:a16="http://schemas.microsoft.com/office/drawing/2014/main" id="{FA40AD5F-26E1-5A24-20FB-303510BFC92E}"/>
              </a:ext>
            </a:extLst>
          </p:cNvPr>
          <p:cNvGrpSpPr/>
          <p:nvPr/>
        </p:nvGrpSpPr>
        <p:grpSpPr>
          <a:xfrm>
            <a:off x="4226723" y="4252129"/>
            <a:ext cx="4353355" cy="1284046"/>
            <a:chOff x="4226723" y="4252129"/>
            <a:chExt cx="4353355" cy="1284046"/>
          </a:xfrm>
        </p:grpSpPr>
        <p:pic>
          <p:nvPicPr>
            <p:cNvPr id="9" name="Picture 8">
              <a:extLst>
                <a:ext uri="{FF2B5EF4-FFF2-40B4-BE49-F238E27FC236}">
                  <a16:creationId xmlns:a16="http://schemas.microsoft.com/office/drawing/2014/main" id="{E8CC6888-CD84-3682-F471-261194C32A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56924" y="4743261"/>
              <a:ext cx="723154" cy="730766"/>
            </a:xfrm>
            <a:prstGeom prst="rect">
              <a:avLst/>
            </a:prstGeom>
          </p:spPr>
        </p:pic>
        <p:pic>
          <p:nvPicPr>
            <p:cNvPr id="10" name="Picture 9">
              <a:extLst>
                <a:ext uri="{FF2B5EF4-FFF2-40B4-BE49-F238E27FC236}">
                  <a16:creationId xmlns:a16="http://schemas.microsoft.com/office/drawing/2014/main" id="{8A6B4164-1D0D-605E-0022-9A795054E98C}"/>
                </a:ext>
              </a:extLst>
            </p:cNvPr>
            <p:cNvPicPr>
              <a:picLocks noChangeAspect="1"/>
            </p:cNvPicPr>
            <p:nvPr/>
          </p:nvPicPr>
          <p:blipFill>
            <a:blip r:embed="rId7"/>
            <a:stretch>
              <a:fillRect/>
            </a:stretch>
          </p:blipFill>
          <p:spPr>
            <a:xfrm>
              <a:off x="4226723" y="4774609"/>
              <a:ext cx="761566" cy="761566"/>
            </a:xfrm>
            <a:prstGeom prst="rect">
              <a:avLst/>
            </a:prstGeom>
          </p:spPr>
        </p:pic>
        <p:cxnSp>
          <p:nvCxnSpPr>
            <p:cNvPr id="11" name="Straight Arrow Connector 10">
              <a:extLst>
                <a:ext uri="{FF2B5EF4-FFF2-40B4-BE49-F238E27FC236}">
                  <a16:creationId xmlns:a16="http://schemas.microsoft.com/office/drawing/2014/main" id="{3ECC937B-4188-1510-2C22-3F577A89A368}"/>
                </a:ext>
              </a:extLst>
            </p:cNvPr>
            <p:cNvCxnSpPr>
              <a:cxnSpLocks/>
            </p:cNvCxnSpPr>
            <p:nvPr/>
          </p:nvCxnSpPr>
          <p:spPr>
            <a:xfrm flipH="1">
              <a:off x="5164282" y="4253725"/>
              <a:ext cx="1250373" cy="76752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72B4472-D78D-3BD1-AAF9-C4132F0F7D19}"/>
                </a:ext>
              </a:extLst>
            </p:cNvPr>
            <p:cNvCxnSpPr>
              <a:cxnSpLocks/>
            </p:cNvCxnSpPr>
            <p:nvPr/>
          </p:nvCxnSpPr>
          <p:spPr>
            <a:xfrm>
              <a:off x="6422668" y="4252129"/>
              <a:ext cx="1270069" cy="76911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5758C7-FA09-953B-B95A-448962391939}"/>
                    </a:ext>
                  </a:extLst>
                </p:cNvPr>
                <p:cNvSpPr txBox="1"/>
                <p:nvPr/>
              </p:nvSpPr>
              <p:spPr>
                <a:xfrm>
                  <a:off x="5280476" y="4331186"/>
                  <a:ext cx="649922" cy="886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𝑚</m:t>
                            </m:r>
                          </m:sub>
                          <m:sup>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sup>
                        </m:sSubSup>
                      </m:oMath>
                    </m:oMathPara>
                  </a14:m>
                  <a:endParaRPr lang="en-US" b="0"/>
                </a:p>
                <a:p>
                  <a:endParaRPr lang="en-US" b="0"/>
                </a:p>
                <a:p>
                  <a:endParaRPr lang="en-US"/>
                </a:p>
              </p:txBody>
            </p:sp>
          </mc:Choice>
          <mc:Fallback xmlns="">
            <p:sp>
              <p:nvSpPr>
                <p:cNvPr id="16" name="TextBox 15">
                  <a:extLst>
                    <a:ext uri="{FF2B5EF4-FFF2-40B4-BE49-F238E27FC236}">
                      <a16:creationId xmlns:a16="http://schemas.microsoft.com/office/drawing/2014/main" id="{985758C7-FA09-953B-B95A-448962391939}"/>
                    </a:ext>
                  </a:extLst>
                </p:cNvPr>
                <p:cNvSpPr txBox="1">
                  <a:spLocks noRot="1" noChangeAspect="1" noMove="1" noResize="1" noEditPoints="1" noAdjustHandles="1" noChangeArrowheads="1" noChangeShapeType="1" noTextEdit="1"/>
                </p:cNvSpPr>
                <p:nvPr/>
              </p:nvSpPr>
              <p:spPr>
                <a:xfrm>
                  <a:off x="5280476" y="4331186"/>
                  <a:ext cx="649922" cy="88684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35413CE-3714-6FBF-ADD8-8298A654D365}"/>
                    </a:ext>
                  </a:extLst>
                </p:cNvPr>
                <p:cNvSpPr txBox="1"/>
                <p:nvPr/>
              </p:nvSpPr>
              <p:spPr>
                <a:xfrm>
                  <a:off x="7057702" y="4323208"/>
                  <a:ext cx="560323" cy="3470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h</m:t>
                            </m:r>
                          </m:sub>
                          <m:sup>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sup>
                        </m:sSubSup>
                      </m:oMath>
                    </m:oMathPara>
                  </a14:m>
                  <a:endParaRPr lang="en-US" b="0"/>
                </a:p>
              </p:txBody>
            </p:sp>
          </mc:Choice>
          <mc:Fallback xmlns="">
            <p:sp>
              <p:nvSpPr>
                <p:cNvPr id="17" name="TextBox 16">
                  <a:extLst>
                    <a:ext uri="{FF2B5EF4-FFF2-40B4-BE49-F238E27FC236}">
                      <a16:creationId xmlns:a16="http://schemas.microsoft.com/office/drawing/2014/main" id="{635413CE-3714-6FBF-ADD8-8298A654D365}"/>
                    </a:ext>
                  </a:extLst>
                </p:cNvPr>
                <p:cNvSpPr txBox="1">
                  <a:spLocks noRot="1" noChangeAspect="1" noMove="1" noResize="1" noEditPoints="1" noAdjustHandles="1" noChangeArrowheads="1" noChangeShapeType="1" noTextEdit="1"/>
                </p:cNvSpPr>
                <p:nvPr/>
              </p:nvSpPr>
              <p:spPr>
                <a:xfrm>
                  <a:off x="7057702" y="4323208"/>
                  <a:ext cx="560323" cy="347018"/>
                </a:xfrm>
                <a:prstGeom prst="rect">
                  <a:avLst/>
                </a:prstGeom>
                <a:blipFill>
                  <a:blip r:embed="rId9"/>
                  <a:stretch>
                    <a:fillRect b="-17857"/>
                  </a:stretch>
                </a:blipFill>
              </p:spPr>
              <p:txBody>
                <a:bodyPr/>
                <a:lstStyle/>
                <a:p>
                  <a:r>
                    <a:rPr lang="en-US">
                      <a:noFill/>
                    </a:rPr>
                    <a:t> </a:t>
                  </a:r>
                </a:p>
              </p:txBody>
            </p:sp>
          </mc:Fallback>
        </mc:AlternateContent>
      </p:grpSp>
      <p:cxnSp>
        <p:nvCxnSpPr>
          <p:cNvPr id="21" name="Straight Arrow Connector 20">
            <a:extLst>
              <a:ext uri="{FF2B5EF4-FFF2-40B4-BE49-F238E27FC236}">
                <a16:creationId xmlns:a16="http://schemas.microsoft.com/office/drawing/2014/main" id="{8D344D33-2562-97F7-33C1-6FE299055C90}"/>
              </a:ext>
            </a:extLst>
          </p:cNvPr>
          <p:cNvCxnSpPr>
            <a:cxnSpLocks/>
          </p:cNvCxnSpPr>
          <p:nvPr/>
        </p:nvCxnSpPr>
        <p:spPr>
          <a:xfrm>
            <a:off x="5316130" y="5108644"/>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E481515F-0ECC-FAD6-FF2D-E0D988956C4A}"/>
              </a:ext>
            </a:extLst>
          </p:cNvPr>
          <p:cNvCxnSpPr>
            <a:cxnSpLocks/>
          </p:cNvCxnSpPr>
          <p:nvPr/>
        </p:nvCxnSpPr>
        <p:spPr>
          <a:xfrm>
            <a:off x="5316130" y="5218032"/>
            <a:ext cx="2227670" cy="0"/>
          </a:xfrm>
          <a:prstGeom prst="straightConnector1">
            <a:avLst/>
          </a:prstGeom>
          <a:ln>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46836E4-B635-CDEB-79EB-F267F7071A84}"/>
              </a:ext>
            </a:extLst>
          </p:cNvPr>
          <p:cNvCxnSpPr>
            <a:cxnSpLocks/>
          </p:cNvCxnSpPr>
          <p:nvPr/>
        </p:nvCxnSpPr>
        <p:spPr>
          <a:xfrm>
            <a:off x="5316130" y="5362971"/>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2F20D73-D58C-4913-181A-AB4DA9731036}"/>
                  </a:ext>
                </a:extLst>
              </p:cNvPr>
              <p:cNvSpPr txBox="1"/>
              <p:nvPr/>
            </p:nvSpPr>
            <p:spPr>
              <a:xfrm rot="5400000">
                <a:off x="6109247" y="5259176"/>
                <a:ext cx="4608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a:p>
              <a:p>
                <a:endParaRPr lang="en-US"/>
              </a:p>
            </p:txBody>
          </p:sp>
        </mc:Choice>
        <mc:Fallback xmlns="">
          <p:sp>
            <p:nvSpPr>
              <p:cNvPr id="30" name="TextBox 29">
                <a:extLst>
                  <a:ext uri="{FF2B5EF4-FFF2-40B4-BE49-F238E27FC236}">
                    <a16:creationId xmlns:a16="http://schemas.microsoft.com/office/drawing/2014/main" id="{72F20D73-D58C-4913-181A-AB4DA9731036}"/>
                  </a:ext>
                </a:extLst>
              </p:cNvPr>
              <p:cNvSpPr txBox="1">
                <a:spLocks noRot="1" noChangeAspect="1" noMove="1" noResize="1" noEditPoints="1" noAdjustHandles="1" noChangeArrowheads="1" noChangeShapeType="1" noTextEdit="1"/>
              </p:cNvSpPr>
              <p:nvPr/>
            </p:nvSpPr>
            <p:spPr>
              <a:xfrm rot="5400000">
                <a:off x="6109247" y="5259176"/>
                <a:ext cx="460832" cy="55399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27AB1C1-CD72-B421-453C-2D402D71C3C8}"/>
                  </a:ext>
                </a:extLst>
              </p:cNvPr>
              <p:cNvSpPr txBox="1"/>
              <p:nvPr/>
            </p:nvSpPr>
            <p:spPr>
              <a:xfrm>
                <a:off x="6234569" y="5637564"/>
                <a:ext cx="651140"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𝑡</m:t>
                          </m:r>
                        </m:sub>
                      </m:sSub>
                    </m:oMath>
                  </m:oMathPara>
                </a14:m>
                <a:endParaRPr lang="en-US" b="0"/>
              </a:p>
              <a:p>
                <a:endParaRPr lang="en-US" b="0"/>
              </a:p>
              <a:p>
                <a:endParaRPr lang="en-US"/>
              </a:p>
            </p:txBody>
          </p:sp>
        </mc:Choice>
        <mc:Fallback xmlns="">
          <p:sp>
            <p:nvSpPr>
              <p:cNvPr id="31" name="TextBox 30">
                <a:extLst>
                  <a:ext uri="{FF2B5EF4-FFF2-40B4-BE49-F238E27FC236}">
                    <a16:creationId xmlns:a16="http://schemas.microsoft.com/office/drawing/2014/main" id="{927AB1C1-CD72-B421-453C-2D402D71C3C8}"/>
                  </a:ext>
                </a:extLst>
              </p:cNvPr>
              <p:cNvSpPr txBox="1">
                <a:spLocks noRot="1" noChangeAspect="1" noMove="1" noResize="1" noEditPoints="1" noAdjustHandles="1" noChangeArrowheads="1" noChangeShapeType="1" noTextEdit="1"/>
              </p:cNvSpPr>
              <p:nvPr/>
            </p:nvSpPr>
            <p:spPr>
              <a:xfrm>
                <a:off x="6234569" y="5637564"/>
                <a:ext cx="651140" cy="830997"/>
              </a:xfrm>
              <a:prstGeom prst="rect">
                <a:avLst/>
              </a:prstGeom>
              <a:blipFill>
                <a:blip r:embed="rId11"/>
                <a:stretch>
                  <a:fillRect t="-6061"/>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D788191B-DA14-7DC1-969C-A7AA1D63FF9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5959378" y="5538839"/>
            <a:ext cx="391391" cy="495300"/>
          </a:xfrm>
          <a:prstGeom prst="rect">
            <a:avLst/>
          </a:prstGeom>
        </p:spPr>
      </p:pic>
      <p:cxnSp>
        <p:nvCxnSpPr>
          <p:cNvPr id="34" name="Straight Arrow Connector 33">
            <a:extLst>
              <a:ext uri="{FF2B5EF4-FFF2-40B4-BE49-F238E27FC236}">
                <a16:creationId xmlns:a16="http://schemas.microsoft.com/office/drawing/2014/main" id="{6B386817-81B1-61F7-CCA4-C0BB917A7074}"/>
              </a:ext>
            </a:extLst>
          </p:cNvPr>
          <p:cNvCxnSpPr>
            <a:cxnSpLocks/>
          </p:cNvCxnSpPr>
          <p:nvPr/>
        </p:nvCxnSpPr>
        <p:spPr>
          <a:xfrm>
            <a:off x="9001439" y="4958438"/>
            <a:ext cx="0" cy="685087"/>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75DDA426-6202-F6C5-E9DC-F83D25E258EE}"/>
              </a:ext>
            </a:extLst>
          </p:cNvPr>
          <p:cNvSpPr txBox="1"/>
          <p:nvPr/>
        </p:nvSpPr>
        <p:spPr>
          <a:xfrm>
            <a:off x="9086419" y="4977815"/>
            <a:ext cx="1537854" cy="646331"/>
          </a:xfrm>
          <a:prstGeom prst="rect">
            <a:avLst/>
          </a:prstGeom>
          <a:noFill/>
        </p:spPr>
        <p:txBody>
          <a:bodyPr wrap="square" rtlCol="0">
            <a:spAutoFit/>
          </a:bodyPr>
          <a:lstStyle/>
          <a:p>
            <a:r>
              <a:rPr lang="en-US" sz="1200">
                <a:solidFill>
                  <a:schemeClr val="tx2"/>
                </a:solidFill>
              </a:rPr>
              <a:t>Rounds of conversation</a:t>
            </a:r>
          </a:p>
          <a:p>
            <a:r>
              <a:rPr lang="en-US" sz="1200">
                <a:solidFill>
                  <a:schemeClr val="tx2"/>
                </a:solidFill>
              </a:rPr>
              <a:t>for day </a:t>
            </a:r>
            <a:r>
              <a:rPr lang="en-US" sz="1200" i="1">
                <a:solidFill>
                  <a:schemeClr val="tx2"/>
                </a:solidFill>
              </a:rPr>
              <a:t>t</a:t>
            </a:r>
            <a:endParaRPr lang="en-US" sz="1200">
              <a:solidFill>
                <a:schemeClr val="tx2"/>
              </a:solidFill>
            </a:endParaRPr>
          </a:p>
        </p:txBody>
      </p:sp>
      <p:sp>
        <p:nvSpPr>
          <p:cNvPr id="42" name="Title 1">
            <a:extLst>
              <a:ext uri="{FF2B5EF4-FFF2-40B4-BE49-F238E27FC236}">
                <a16:creationId xmlns:a16="http://schemas.microsoft.com/office/drawing/2014/main" id="{4B1255AF-E7A6-5822-02E0-CAAD005A8EA5}"/>
              </a:ext>
            </a:extLst>
          </p:cNvPr>
          <p:cNvSpPr>
            <a:spLocks noGrp="1"/>
          </p:cNvSpPr>
          <p:nvPr>
            <p:ph type="title"/>
          </p:nvPr>
        </p:nvSpPr>
        <p:spPr>
          <a:xfrm>
            <a:off x="838200" y="365125"/>
            <a:ext cx="11121736" cy="1325563"/>
          </a:xfrm>
        </p:spPr>
        <p:txBody>
          <a:bodyPr/>
          <a:lstStyle/>
          <a:p>
            <a:r>
              <a:rPr lang="en-US"/>
              <a:t>Online Agreement and Information Aggregation</a:t>
            </a:r>
          </a:p>
        </p:txBody>
      </p:sp>
    </p:spTree>
    <p:extLst>
      <p:ext uri="{BB962C8B-B14F-4D97-AF65-F5344CB8AC3E}">
        <p14:creationId xmlns:p14="http://schemas.microsoft.com/office/powerpoint/2010/main" val="365282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928B5-0A2C-E98F-077C-EAB71ABEA9E3}"/>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081B8070-2412-5EB0-BC1B-A8F7129AC548}"/>
              </a:ext>
            </a:extLst>
          </p:cNvPr>
          <p:cNvSpPr/>
          <p:nvPr/>
        </p:nvSpPr>
        <p:spPr>
          <a:xfrm>
            <a:off x="838200" y="1579419"/>
            <a:ext cx="10591800" cy="706581"/>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Like in the first parts of this tutorial, we want results to hold in a general online and adversarial setting.</a:t>
            </a:r>
          </a:p>
        </p:txBody>
      </p:sp>
      <p:pic>
        <p:nvPicPr>
          <p:cNvPr id="5" name="Picture 4">
            <a:extLst>
              <a:ext uri="{FF2B5EF4-FFF2-40B4-BE49-F238E27FC236}">
                <a16:creationId xmlns:a16="http://schemas.microsoft.com/office/drawing/2014/main" id="{935B55A6-055F-B5D7-44A5-F41F3988AD3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046850" y="2685566"/>
            <a:ext cx="9383150" cy="148686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C23730C-959E-DAD4-76A0-3FF45445A0C5}"/>
                  </a:ext>
                </a:extLst>
              </p:cNvPr>
              <p:cNvSpPr txBox="1"/>
              <p:nvPr/>
            </p:nvSpPr>
            <p:spPr>
              <a:xfrm>
                <a:off x="952341" y="3036585"/>
                <a:ext cx="1094509" cy="784830"/>
              </a:xfrm>
              <a:prstGeom prst="rect">
                <a:avLst/>
              </a:prstGeom>
              <a:noFill/>
            </p:spPr>
            <p:txBody>
              <a:bodyPr wrap="square" rtlCol="0">
                <a:spAutoFit/>
              </a:bodyPr>
              <a:lstStyle/>
              <a:p>
                <a:r>
                  <a:rPr lang="en-US" sz="1500"/>
                  <a:t>Every day </a:t>
                </a:r>
                <a14:m>
                  <m:oMath xmlns:m="http://schemas.openxmlformats.org/officeDocument/2006/math">
                    <m:r>
                      <a:rPr lang="en-US" sz="1500" b="0" i="1" smtClean="0">
                        <a:latin typeface="Cambria Math" panose="02040503050406030204" pitchFamily="18" charset="0"/>
                      </a:rPr>
                      <m:t>𝑡</m:t>
                    </m:r>
                  </m:oMath>
                </a14:m>
                <a:endParaRPr lang="en-US" sz="1500" b="0"/>
              </a:p>
              <a:p>
                <a:r>
                  <a:rPr lang="en-US" sz="1500"/>
                  <a:t> a patient arrives </a:t>
                </a:r>
              </a:p>
            </p:txBody>
          </p:sp>
        </mc:Choice>
        <mc:Fallback xmlns="">
          <p:sp>
            <p:nvSpPr>
              <p:cNvPr id="6" name="TextBox 5">
                <a:extLst>
                  <a:ext uri="{FF2B5EF4-FFF2-40B4-BE49-F238E27FC236}">
                    <a16:creationId xmlns:a16="http://schemas.microsoft.com/office/drawing/2014/main" id="{0C23730C-959E-DAD4-76A0-3FF45445A0C5}"/>
                  </a:ext>
                </a:extLst>
              </p:cNvPr>
              <p:cNvSpPr txBox="1">
                <a:spLocks noRot="1" noChangeAspect="1" noMove="1" noResize="1" noEditPoints="1" noAdjustHandles="1" noChangeArrowheads="1" noChangeShapeType="1" noTextEdit="1"/>
              </p:cNvSpPr>
              <p:nvPr/>
            </p:nvSpPr>
            <p:spPr>
              <a:xfrm>
                <a:off x="952341" y="3036585"/>
                <a:ext cx="1094509" cy="784830"/>
              </a:xfrm>
              <a:prstGeom prst="rect">
                <a:avLst/>
              </a:prstGeom>
              <a:blipFill>
                <a:blip r:embed="rId4"/>
                <a:stretch>
                  <a:fillRect l="-2273" t="-1613" b="-8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6DD52E-F063-7F87-2EF6-CE0F867B3504}"/>
                  </a:ext>
                </a:extLst>
              </p:cNvPr>
              <p:cNvSpPr txBox="1"/>
              <p:nvPr/>
            </p:nvSpPr>
            <p:spPr>
              <a:xfrm>
                <a:off x="903850" y="4416728"/>
                <a:ext cx="1718123" cy="1938992"/>
              </a:xfrm>
              <a:prstGeom prst="rect">
                <a:avLst/>
              </a:prstGeom>
              <a:noFill/>
            </p:spPr>
            <p:txBody>
              <a:bodyPr wrap="square" rtlCol="0">
                <a:spAutoFit/>
              </a:bodyPr>
              <a:lstStyle/>
              <a:p>
                <a:r>
                  <a:rPr lang="en-US" sz="1500"/>
                  <a:t>On each day </a:t>
                </a:r>
                <a14:m>
                  <m:oMath xmlns:m="http://schemas.openxmlformats.org/officeDocument/2006/math">
                    <m:r>
                      <a:rPr lang="en-US" sz="1500" b="0" i="1" smtClean="0">
                        <a:latin typeface="Cambria Math" panose="02040503050406030204" pitchFamily="18" charset="0"/>
                      </a:rPr>
                      <m:t>𝑡</m:t>
                    </m:r>
                  </m:oMath>
                </a14:m>
                <a:r>
                  <a:rPr lang="en-US" sz="1500"/>
                  <a:t> the doctor and model converse for </a:t>
                </a:r>
                <a14:m>
                  <m:oMath xmlns:m="http://schemas.openxmlformats.org/officeDocument/2006/math">
                    <m:sSub>
                      <m:sSubPr>
                        <m:ctrlPr>
                          <a:rPr lang="en-US" sz="1500" b="0" i="1" smtClean="0">
                            <a:latin typeface="Cambria Math" panose="02040503050406030204" pitchFamily="18" charset="0"/>
                          </a:rPr>
                        </m:ctrlPr>
                      </m:sSubPr>
                      <m:e>
                        <m:r>
                          <a:rPr lang="en-US" sz="1500" b="0" i="1" smtClean="0">
                            <a:latin typeface="Cambria Math" panose="02040503050406030204" pitchFamily="18" charset="0"/>
                          </a:rPr>
                          <m:t>𝑘</m:t>
                        </m:r>
                      </m:e>
                      <m:sub>
                        <m:r>
                          <a:rPr lang="en-US" sz="1500" b="0" i="1" smtClean="0">
                            <a:latin typeface="Cambria Math" panose="02040503050406030204" pitchFamily="18" charset="0"/>
                          </a:rPr>
                          <m:t>𝑡</m:t>
                        </m:r>
                      </m:sub>
                    </m:sSub>
                  </m:oMath>
                </a14:m>
                <a:endParaRPr lang="en-US" sz="1500" b="0"/>
              </a:p>
              <a:p>
                <a:r>
                  <a:rPr lang="en-US" sz="1500" b="0"/>
                  <a:t> rounds until they agree on a prediction </a:t>
                </a:r>
                <a14:m>
                  <m:oMath xmlns:m="http://schemas.openxmlformats.org/officeDocument/2006/math">
                    <m:acc>
                      <m:accPr>
                        <m:chr m:val="̂"/>
                        <m:ctrlPr>
                          <a:rPr lang="en-US" sz="1500" b="0" i="1" smtClean="0">
                            <a:latin typeface="Cambria Math" panose="02040503050406030204" pitchFamily="18" charset="0"/>
                          </a:rPr>
                        </m:ctrlPr>
                      </m:accPr>
                      <m:e>
                        <m:sSub>
                          <m:sSubPr>
                            <m:ctrlPr>
                              <a:rPr lang="en-US" sz="1500" b="0" i="1" smtClean="0">
                                <a:latin typeface="Cambria Math" panose="02040503050406030204" pitchFamily="18" charset="0"/>
                              </a:rPr>
                            </m:ctrlPr>
                          </m:sSubPr>
                          <m:e>
                            <m:r>
                              <a:rPr lang="en-US" sz="1500" b="0" i="1" smtClean="0">
                                <a:latin typeface="Cambria Math" panose="02040503050406030204" pitchFamily="18" charset="0"/>
                              </a:rPr>
                              <m:t>𝑦</m:t>
                            </m:r>
                          </m:e>
                          <m:sub>
                            <m:r>
                              <a:rPr lang="en-US" sz="1500" b="0" i="1" smtClean="0">
                                <a:latin typeface="Cambria Math" panose="02040503050406030204" pitchFamily="18" charset="0"/>
                              </a:rPr>
                              <m:t>𝑡</m:t>
                            </m:r>
                          </m:sub>
                        </m:sSub>
                      </m:e>
                    </m:acc>
                  </m:oMath>
                </a14:m>
                <a:endParaRPr lang="en-US" sz="1500" b="0"/>
              </a:p>
              <a:p>
                <a:endParaRPr lang="en-US" sz="1500" b="0"/>
              </a:p>
              <a:p>
                <a:endParaRPr lang="en-US" sz="1500"/>
              </a:p>
            </p:txBody>
          </p:sp>
        </mc:Choice>
        <mc:Fallback xmlns="">
          <p:sp>
            <p:nvSpPr>
              <p:cNvPr id="4" name="TextBox 3">
                <a:extLst>
                  <a:ext uri="{FF2B5EF4-FFF2-40B4-BE49-F238E27FC236}">
                    <a16:creationId xmlns:a16="http://schemas.microsoft.com/office/drawing/2014/main" id="{4C6DD52E-F063-7F87-2EF6-CE0F867B3504}"/>
                  </a:ext>
                </a:extLst>
              </p:cNvPr>
              <p:cNvSpPr txBox="1">
                <a:spLocks noRot="1" noChangeAspect="1" noMove="1" noResize="1" noEditPoints="1" noAdjustHandles="1" noChangeArrowheads="1" noChangeShapeType="1" noTextEdit="1"/>
              </p:cNvSpPr>
              <p:nvPr/>
            </p:nvSpPr>
            <p:spPr>
              <a:xfrm>
                <a:off x="903850" y="4416728"/>
                <a:ext cx="1718123" cy="1938992"/>
              </a:xfrm>
              <a:prstGeom prst="rect">
                <a:avLst/>
              </a:prstGeom>
              <a:blipFill>
                <a:blip r:embed="rId5"/>
                <a:stretch>
                  <a:fillRect l="-1471" t="-1307"/>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44536A9D-1430-DCA9-2A27-04EF8C18C6CF}"/>
              </a:ext>
            </a:extLst>
          </p:cNvPr>
          <p:cNvSpPr/>
          <p:nvPr/>
        </p:nvSpPr>
        <p:spPr>
          <a:xfrm>
            <a:off x="93518" y="2441272"/>
            <a:ext cx="5850082" cy="1829391"/>
          </a:xfrm>
          <a:prstGeom prst="rect">
            <a:avLst/>
          </a:prstGeom>
          <a:solidFill>
            <a:schemeClr val="bg1">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21CF89B9-73D4-449E-031C-A9346516F122}"/>
              </a:ext>
            </a:extLst>
          </p:cNvPr>
          <p:cNvSpPr/>
          <p:nvPr/>
        </p:nvSpPr>
        <p:spPr>
          <a:xfrm>
            <a:off x="6885709" y="2514304"/>
            <a:ext cx="4627418" cy="1829391"/>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a:extLst>
              <a:ext uri="{FF2B5EF4-FFF2-40B4-BE49-F238E27FC236}">
                <a16:creationId xmlns:a16="http://schemas.microsoft.com/office/drawing/2014/main" id="{50A5CF80-633C-C028-F974-6EA52ED5D6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56924" y="4743261"/>
            <a:ext cx="723154" cy="730766"/>
          </a:xfrm>
          <a:prstGeom prst="rect">
            <a:avLst/>
          </a:prstGeom>
        </p:spPr>
      </p:pic>
      <p:pic>
        <p:nvPicPr>
          <p:cNvPr id="10" name="Picture 9">
            <a:extLst>
              <a:ext uri="{FF2B5EF4-FFF2-40B4-BE49-F238E27FC236}">
                <a16:creationId xmlns:a16="http://schemas.microsoft.com/office/drawing/2014/main" id="{F284F644-4369-DE05-DBB3-CA06FCAF7179}"/>
              </a:ext>
            </a:extLst>
          </p:cNvPr>
          <p:cNvPicPr>
            <a:picLocks noChangeAspect="1"/>
          </p:cNvPicPr>
          <p:nvPr/>
        </p:nvPicPr>
        <p:blipFill>
          <a:blip r:embed="rId7"/>
          <a:stretch>
            <a:fillRect/>
          </a:stretch>
        </p:blipFill>
        <p:spPr>
          <a:xfrm>
            <a:off x="4226723" y="4774609"/>
            <a:ext cx="761566" cy="761566"/>
          </a:xfrm>
          <a:prstGeom prst="rect">
            <a:avLst/>
          </a:prstGeom>
        </p:spPr>
      </p:pic>
      <p:cxnSp>
        <p:nvCxnSpPr>
          <p:cNvPr id="11" name="Straight Arrow Connector 10">
            <a:extLst>
              <a:ext uri="{FF2B5EF4-FFF2-40B4-BE49-F238E27FC236}">
                <a16:creationId xmlns:a16="http://schemas.microsoft.com/office/drawing/2014/main" id="{4DFE8CA8-E6ED-B73B-7266-A939764DEF54}"/>
              </a:ext>
            </a:extLst>
          </p:cNvPr>
          <p:cNvCxnSpPr>
            <a:cxnSpLocks/>
          </p:cNvCxnSpPr>
          <p:nvPr/>
        </p:nvCxnSpPr>
        <p:spPr>
          <a:xfrm flipH="1">
            <a:off x="5164282" y="4253725"/>
            <a:ext cx="1250373" cy="76752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377D24B-DA67-0108-F115-87DA02EAF674}"/>
              </a:ext>
            </a:extLst>
          </p:cNvPr>
          <p:cNvCxnSpPr>
            <a:cxnSpLocks/>
          </p:cNvCxnSpPr>
          <p:nvPr/>
        </p:nvCxnSpPr>
        <p:spPr>
          <a:xfrm>
            <a:off x="6422668" y="4252129"/>
            <a:ext cx="1270069" cy="76911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17CB54C-4466-719A-E265-D43D82A126C2}"/>
                  </a:ext>
                </a:extLst>
              </p:cNvPr>
              <p:cNvSpPr txBox="1"/>
              <p:nvPr/>
            </p:nvSpPr>
            <p:spPr>
              <a:xfrm>
                <a:off x="5280476" y="4331186"/>
                <a:ext cx="649922" cy="886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𝑚</m:t>
                          </m:r>
                        </m:sub>
                        <m:sup>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sup>
                      </m:sSubSup>
                    </m:oMath>
                  </m:oMathPara>
                </a14:m>
                <a:endParaRPr lang="en-US" b="0"/>
              </a:p>
              <a:p>
                <a:endParaRPr lang="en-US" b="0"/>
              </a:p>
              <a:p>
                <a:endParaRPr lang="en-US"/>
              </a:p>
            </p:txBody>
          </p:sp>
        </mc:Choice>
        <mc:Fallback xmlns="">
          <p:sp>
            <p:nvSpPr>
              <p:cNvPr id="16" name="TextBox 15">
                <a:extLst>
                  <a:ext uri="{FF2B5EF4-FFF2-40B4-BE49-F238E27FC236}">
                    <a16:creationId xmlns:a16="http://schemas.microsoft.com/office/drawing/2014/main" id="{B17CB54C-4466-719A-E265-D43D82A126C2}"/>
                  </a:ext>
                </a:extLst>
              </p:cNvPr>
              <p:cNvSpPr txBox="1">
                <a:spLocks noRot="1" noChangeAspect="1" noMove="1" noResize="1" noEditPoints="1" noAdjustHandles="1" noChangeArrowheads="1" noChangeShapeType="1" noTextEdit="1"/>
              </p:cNvSpPr>
              <p:nvPr/>
            </p:nvSpPr>
            <p:spPr>
              <a:xfrm>
                <a:off x="5280476" y="4331186"/>
                <a:ext cx="649922" cy="88684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25E2489-1990-EFB7-C45C-CC21DC051041}"/>
                  </a:ext>
                </a:extLst>
              </p:cNvPr>
              <p:cNvSpPr txBox="1"/>
              <p:nvPr/>
            </p:nvSpPr>
            <p:spPr>
              <a:xfrm>
                <a:off x="7057702" y="4323208"/>
                <a:ext cx="560323" cy="3470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h</m:t>
                          </m:r>
                        </m:sub>
                        <m:sup>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sup>
                      </m:sSubSup>
                    </m:oMath>
                  </m:oMathPara>
                </a14:m>
                <a:endParaRPr lang="en-US" b="0"/>
              </a:p>
            </p:txBody>
          </p:sp>
        </mc:Choice>
        <mc:Fallback xmlns="">
          <p:sp>
            <p:nvSpPr>
              <p:cNvPr id="17" name="TextBox 16">
                <a:extLst>
                  <a:ext uri="{FF2B5EF4-FFF2-40B4-BE49-F238E27FC236}">
                    <a16:creationId xmlns:a16="http://schemas.microsoft.com/office/drawing/2014/main" id="{C25E2489-1990-EFB7-C45C-CC21DC051041}"/>
                  </a:ext>
                </a:extLst>
              </p:cNvPr>
              <p:cNvSpPr txBox="1">
                <a:spLocks noRot="1" noChangeAspect="1" noMove="1" noResize="1" noEditPoints="1" noAdjustHandles="1" noChangeArrowheads="1" noChangeShapeType="1" noTextEdit="1"/>
              </p:cNvSpPr>
              <p:nvPr/>
            </p:nvSpPr>
            <p:spPr>
              <a:xfrm>
                <a:off x="7057702" y="4323208"/>
                <a:ext cx="560323" cy="347018"/>
              </a:xfrm>
              <a:prstGeom prst="rect">
                <a:avLst/>
              </a:prstGeom>
              <a:blipFill>
                <a:blip r:embed="rId9"/>
                <a:stretch>
                  <a:fillRect b="-17857"/>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E44C117C-A194-D71D-548F-8630351A4B16}"/>
              </a:ext>
            </a:extLst>
          </p:cNvPr>
          <p:cNvCxnSpPr>
            <a:cxnSpLocks/>
          </p:cNvCxnSpPr>
          <p:nvPr/>
        </p:nvCxnSpPr>
        <p:spPr>
          <a:xfrm>
            <a:off x="5316130" y="5108644"/>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5D3EABDF-DFC1-1262-6B5B-B56E8E6D89B0}"/>
              </a:ext>
            </a:extLst>
          </p:cNvPr>
          <p:cNvCxnSpPr>
            <a:cxnSpLocks/>
          </p:cNvCxnSpPr>
          <p:nvPr/>
        </p:nvCxnSpPr>
        <p:spPr>
          <a:xfrm>
            <a:off x="5316130" y="5218032"/>
            <a:ext cx="2227670" cy="0"/>
          </a:xfrm>
          <a:prstGeom prst="straightConnector1">
            <a:avLst/>
          </a:prstGeom>
          <a:ln>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C97B57C-446A-285A-0D2A-C4CB8F127686}"/>
              </a:ext>
            </a:extLst>
          </p:cNvPr>
          <p:cNvCxnSpPr>
            <a:cxnSpLocks/>
          </p:cNvCxnSpPr>
          <p:nvPr/>
        </p:nvCxnSpPr>
        <p:spPr>
          <a:xfrm>
            <a:off x="5316130" y="5362971"/>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493E5D4-3670-EAD3-E030-2A3AF8E02CF6}"/>
                  </a:ext>
                </a:extLst>
              </p:cNvPr>
              <p:cNvSpPr txBox="1"/>
              <p:nvPr/>
            </p:nvSpPr>
            <p:spPr>
              <a:xfrm rot="5400000">
                <a:off x="6109247" y="5259176"/>
                <a:ext cx="4608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a:p>
              <a:p>
                <a:endParaRPr lang="en-US"/>
              </a:p>
            </p:txBody>
          </p:sp>
        </mc:Choice>
        <mc:Fallback xmlns="">
          <p:sp>
            <p:nvSpPr>
              <p:cNvPr id="30" name="TextBox 29">
                <a:extLst>
                  <a:ext uri="{FF2B5EF4-FFF2-40B4-BE49-F238E27FC236}">
                    <a16:creationId xmlns:a16="http://schemas.microsoft.com/office/drawing/2014/main" id="{6493E5D4-3670-EAD3-E030-2A3AF8E02CF6}"/>
                  </a:ext>
                </a:extLst>
              </p:cNvPr>
              <p:cNvSpPr txBox="1">
                <a:spLocks noRot="1" noChangeAspect="1" noMove="1" noResize="1" noEditPoints="1" noAdjustHandles="1" noChangeArrowheads="1" noChangeShapeType="1" noTextEdit="1"/>
              </p:cNvSpPr>
              <p:nvPr/>
            </p:nvSpPr>
            <p:spPr>
              <a:xfrm rot="5400000">
                <a:off x="6109247" y="5259176"/>
                <a:ext cx="460832" cy="553998"/>
              </a:xfrm>
              <a:prstGeom prst="rect">
                <a:avLst/>
              </a:prstGeom>
              <a:blipFill>
                <a:blip r:embed="rId10"/>
                <a:stretch>
                  <a:fillRect/>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5837D609-4BF2-A665-B3BF-556497E1F4D5}"/>
              </a:ext>
            </a:extLst>
          </p:cNvPr>
          <p:cNvCxnSpPr>
            <a:cxnSpLocks/>
          </p:cNvCxnSpPr>
          <p:nvPr/>
        </p:nvCxnSpPr>
        <p:spPr>
          <a:xfrm>
            <a:off x="9001439" y="4958438"/>
            <a:ext cx="0" cy="685087"/>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9E3B8A36-E6F5-62FC-B942-C4B108700001}"/>
              </a:ext>
            </a:extLst>
          </p:cNvPr>
          <p:cNvSpPr txBox="1"/>
          <p:nvPr/>
        </p:nvSpPr>
        <p:spPr>
          <a:xfrm>
            <a:off x="9086419" y="4977815"/>
            <a:ext cx="1537854" cy="646331"/>
          </a:xfrm>
          <a:prstGeom prst="rect">
            <a:avLst/>
          </a:prstGeom>
          <a:noFill/>
        </p:spPr>
        <p:txBody>
          <a:bodyPr wrap="square" rtlCol="0">
            <a:spAutoFit/>
          </a:bodyPr>
          <a:lstStyle/>
          <a:p>
            <a:r>
              <a:rPr lang="en-US" sz="1200">
                <a:solidFill>
                  <a:schemeClr val="tx2"/>
                </a:solidFill>
              </a:rPr>
              <a:t>Rounds of conversation</a:t>
            </a:r>
          </a:p>
          <a:p>
            <a:r>
              <a:rPr lang="en-US" sz="1200">
                <a:solidFill>
                  <a:schemeClr val="tx2"/>
                </a:solidFill>
              </a:rPr>
              <a:t>for day </a:t>
            </a:r>
            <a:r>
              <a:rPr lang="en-US" sz="1200" i="1">
                <a:solidFill>
                  <a:schemeClr val="tx2"/>
                </a:solidFill>
              </a:rPr>
              <a:t>t</a:t>
            </a:r>
            <a:endParaRPr lang="en-US" sz="1200">
              <a:solidFill>
                <a:schemeClr val="tx2"/>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00D8183-3935-B6A6-F24C-5C60EAA30440}"/>
                  </a:ext>
                </a:extLst>
              </p:cNvPr>
              <p:cNvSpPr txBox="1"/>
              <p:nvPr/>
            </p:nvSpPr>
            <p:spPr>
              <a:xfrm>
                <a:off x="959186" y="6078721"/>
                <a:ext cx="2465162" cy="553998"/>
              </a:xfrm>
              <a:prstGeom prst="rect">
                <a:avLst/>
              </a:prstGeom>
              <a:noFill/>
            </p:spPr>
            <p:txBody>
              <a:bodyPr wrap="square" rtlCol="0">
                <a:spAutoFit/>
              </a:bodyPr>
              <a:lstStyle/>
              <a:p>
                <a:r>
                  <a:rPr lang="en-US" sz="1500"/>
                  <a:t>At the end of day </a:t>
                </a:r>
                <a:r>
                  <a:rPr lang="en-US" sz="1500" i="1"/>
                  <a:t>t</a:t>
                </a:r>
                <a:r>
                  <a:rPr lang="en-US" sz="1500"/>
                  <a:t>, we learn the true outcome </a:t>
                </a:r>
                <a14:m>
                  <m:oMath xmlns:m="http://schemas.openxmlformats.org/officeDocument/2006/math">
                    <m:sSub>
                      <m:sSubPr>
                        <m:ctrlPr>
                          <a:rPr lang="en-US" sz="1500" b="0" i="1" smtClean="0">
                            <a:latin typeface="Cambria Math" panose="02040503050406030204" pitchFamily="18" charset="0"/>
                          </a:rPr>
                        </m:ctrlPr>
                      </m:sSubPr>
                      <m:e>
                        <m:r>
                          <a:rPr lang="en-US" sz="1500" b="0" i="1" smtClean="0">
                            <a:latin typeface="Cambria Math" panose="02040503050406030204" pitchFamily="18" charset="0"/>
                          </a:rPr>
                          <m:t>𝑦</m:t>
                        </m:r>
                      </m:e>
                      <m:sub>
                        <m:r>
                          <a:rPr lang="en-US" sz="1500" b="0" i="1" smtClean="0">
                            <a:latin typeface="Cambria Math" panose="02040503050406030204" pitchFamily="18" charset="0"/>
                          </a:rPr>
                          <m:t>𝑡</m:t>
                        </m:r>
                      </m:sub>
                    </m:sSub>
                  </m:oMath>
                </a14:m>
                <a:endParaRPr lang="en-US" sz="1500" b="0"/>
              </a:p>
            </p:txBody>
          </p:sp>
        </mc:Choice>
        <mc:Fallback xmlns="">
          <p:sp>
            <p:nvSpPr>
              <p:cNvPr id="12" name="TextBox 11">
                <a:extLst>
                  <a:ext uri="{FF2B5EF4-FFF2-40B4-BE49-F238E27FC236}">
                    <a16:creationId xmlns:a16="http://schemas.microsoft.com/office/drawing/2014/main" id="{200D8183-3935-B6A6-F24C-5C60EAA30440}"/>
                  </a:ext>
                </a:extLst>
              </p:cNvPr>
              <p:cNvSpPr txBox="1">
                <a:spLocks noRot="1" noChangeAspect="1" noMove="1" noResize="1" noEditPoints="1" noAdjustHandles="1" noChangeArrowheads="1" noChangeShapeType="1" noTextEdit="1"/>
              </p:cNvSpPr>
              <p:nvPr/>
            </p:nvSpPr>
            <p:spPr>
              <a:xfrm>
                <a:off x="959186" y="6078721"/>
                <a:ext cx="2465162" cy="553998"/>
              </a:xfrm>
              <a:prstGeom prst="rect">
                <a:avLst/>
              </a:prstGeom>
              <a:blipFill>
                <a:blip r:embed="rId11"/>
                <a:stretch>
                  <a:fillRect l="-1026" t="-2222" r="-1026"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378EF86-A078-514E-81BB-50AB90754A7C}"/>
                  </a:ext>
                </a:extLst>
              </p:cNvPr>
              <p:cNvSpPr txBox="1"/>
              <p:nvPr/>
            </p:nvSpPr>
            <p:spPr>
              <a:xfrm>
                <a:off x="6234569" y="5637564"/>
                <a:ext cx="651140"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𝑡</m:t>
                          </m:r>
                        </m:sub>
                      </m:sSub>
                    </m:oMath>
                  </m:oMathPara>
                </a14:m>
                <a:endParaRPr lang="en-US" b="0"/>
              </a:p>
              <a:p>
                <a:endParaRPr lang="en-US" b="0"/>
              </a:p>
              <a:p>
                <a:endParaRPr lang="en-US"/>
              </a:p>
            </p:txBody>
          </p:sp>
        </mc:Choice>
        <mc:Fallback xmlns="">
          <p:sp>
            <p:nvSpPr>
              <p:cNvPr id="15" name="TextBox 14">
                <a:extLst>
                  <a:ext uri="{FF2B5EF4-FFF2-40B4-BE49-F238E27FC236}">
                    <a16:creationId xmlns:a16="http://schemas.microsoft.com/office/drawing/2014/main" id="{C378EF86-A078-514E-81BB-50AB90754A7C}"/>
                  </a:ext>
                </a:extLst>
              </p:cNvPr>
              <p:cNvSpPr txBox="1">
                <a:spLocks noRot="1" noChangeAspect="1" noMove="1" noResize="1" noEditPoints="1" noAdjustHandles="1" noChangeArrowheads="1" noChangeShapeType="1" noTextEdit="1"/>
              </p:cNvSpPr>
              <p:nvPr/>
            </p:nvSpPr>
            <p:spPr>
              <a:xfrm>
                <a:off x="6234569" y="5637564"/>
                <a:ext cx="651140" cy="830997"/>
              </a:xfrm>
              <a:prstGeom prst="rect">
                <a:avLst/>
              </a:prstGeom>
              <a:blipFill>
                <a:blip r:embed="rId12"/>
                <a:stretch>
                  <a:fillRect t="-6061"/>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4B9C7400-9CC1-C345-D94E-AF075FD0347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flipH="1">
            <a:off x="5959378" y="5538839"/>
            <a:ext cx="391391" cy="495300"/>
          </a:xfrm>
          <a:prstGeom prst="rect">
            <a:avLst/>
          </a:prstGeom>
        </p:spPr>
      </p:pic>
      <p:sp>
        <p:nvSpPr>
          <p:cNvPr id="19" name="Rectangle 18">
            <a:extLst>
              <a:ext uri="{FF2B5EF4-FFF2-40B4-BE49-F238E27FC236}">
                <a16:creationId xmlns:a16="http://schemas.microsoft.com/office/drawing/2014/main" id="{8E0F6121-0FCB-4D92-37F0-55D00596DB66}"/>
              </a:ext>
            </a:extLst>
          </p:cNvPr>
          <p:cNvSpPr/>
          <p:nvPr/>
        </p:nvSpPr>
        <p:spPr>
          <a:xfrm>
            <a:off x="360988" y="4223671"/>
            <a:ext cx="11069012" cy="1829391"/>
          </a:xfrm>
          <a:prstGeom prst="rect">
            <a:avLst/>
          </a:prstGeom>
          <a:solidFill>
            <a:schemeClr val="bg1">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F3B8472-CEF4-8AE3-781D-39F954CB9BB8}"/>
                  </a:ext>
                </a:extLst>
              </p:cNvPr>
              <p:cNvSpPr txBox="1"/>
              <p:nvPr/>
            </p:nvSpPr>
            <p:spPr>
              <a:xfrm>
                <a:off x="6038484" y="6228929"/>
                <a:ext cx="721168"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𝑡</m:t>
                          </m:r>
                        </m:sub>
                      </m:sSub>
                    </m:oMath>
                  </m:oMathPara>
                </a14:m>
                <a:endParaRPr lang="en-US" b="0"/>
              </a:p>
              <a:p>
                <a:endParaRPr lang="en-US" b="0"/>
              </a:p>
              <a:p>
                <a:endParaRPr lang="en-US"/>
              </a:p>
            </p:txBody>
          </p:sp>
        </mc:Choice>
        <mc:Fallback xmlns="">
          <p:sp>
            <p:nvSpPr>
              <p:cNvPr id="20" name="TextBox 19">
                <a:extLst>
                  <a:ext uri="{FF2B5EF4-FFF2-40B4-BE49-F238E27FC236}">
                    <a16:creationId xmlns:a16="http://schemas.microsoft.com/office/drawing/2014/main" id="{FF3B8472-CEF4-8AE3-781D-39F954CB9BB8}"/>
                  </a:ext>
                </a:extLst>
              </p:cNvPr>
              <p:cNvSpPr txBox="1">
                <a:spLocks noRot="1" noChangeAspect="1" noMove="1" noResize="1" noEditPoints="1" noAdjustHandles="1" noChangeArrowheads="1" noChangeShapeType="1" noTextEdit="1"/>
              </p:cNvSpPr>
              <p:nvPr/>
            </p:nvSpPr>
            <p:spPr>
              <a:xfrm>
                <a:off x="6038484" y="6228929"/>
                <a:ext cx="721168" cy="83099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3701791-9E5D-AD9B-9DA9-29F6A1B35510}"/>
                  </a:ext>
                </a:extLst>
              </p:cNvPr>
              <p:cNvSpPr txBox="1"/>
              <p:nvPr/>
            </p:nvSpPr>
            <p:spPr>
              <a:xfrm>
                <a:off x="6429965" y="6233703"/>
                <a:ext cx="229633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2">
                              <a:lumMod val="60000"/>
                              <a:lumOff val="40000"/>
                            </a:schemeClr>
                          </a:solidFill>
                          <a:latin typeface="Cambria Math" panose="02040503050406030204" pitchFamily="18" charset="0"/>
                        </a:rPr>
                        <m:t>∈</m:t>
                      </m:r>
                      <m:r>
                        <m:rPr>
                          <m:lit/>
                        </m:rPr>
                        <a:rPr lang="en-US" b="0" i="1" smtClean="0">
                          <a:solidFill>
                            <a:schemeClr val="tx2">
                              <a:lumMod val="60000"/>
                              <a:lumOff val="40000"/>
                            </a:schemeClr>
                          </a:solidFill>
                          <a:latin typeface="Cambria Math" panose="02040503050406030204" pitchFamily="18" charset="0"/>
                        </a:rPr>
                        <m:t>{</m:t>
                      </m:r>
                      <m:r>
                        <a:rPr lang="en-US" b="0" i="1" smtClean="0">
                          <a:solidFill>
                            <a:schemeClr val="tx2">
                              <a:lumMod val="60000"/>
                              <a:lumOff val="40000"/>
                            </a:schemeClr>
                          </a:solidFill>
                          <a:latin typeface="Cambria Math" panose="02040503050406030204" pitchFamily="18" charset="0"/>
                        </a:rPr>
                        <m:t>𝑠𝑒𝑝𝑠𝑖𝑠</m:t>
                      </m:r>
                      <m:r>
                        <a:rPr lang="en-US" b="0" i="1" smtClean="0">
                          <a:solidFill>
                            <a:schemeClr val="tx2">
                              <a:lumMod val="60000"/>
                              <a:lumOff val="40000"/>
                            </a:schemeClr>
                          </a:solidFill>
                          <a:latin typeface="Cambria Math" panose="02040503050406030204" pitchFamily="18" charset="0"/>
                        </a:rPr>
                        <m:t>, </m:t>
                      </m:r>
                      <m:r>
                        <a:rPr lang="en-US" b="0" i="1" smtClean="0">
                          <a:solidFill>
                            <a:schemeClr val="tx2">
                              <a:lumMod val="60000"/>
                              <a:lumOff val="40000"/>
                            </a:schemeClr>
                          </a:solidFill>
                          <a:latin typeface="Cambria Math" panose="02040503050406030204" pitchFamily="18" charset="0"/>
                        </a:rPr>
                        <m:t>𝑛𝑜</m:t>
                      </m:r>
                      <m:r>
                        <a:rPr lang="en-US" b="0" i="1" smtClean="0">
                          <a:solidFill>
                            <a:schemeClr val="tx2">
                              <a:lumMod val="60000"/>
                              <a:lumOff val="40000"/>
                            </a:schemeClr>
                          </a:solidFill>
                          <a:latin typeface="Cambria Math" panose="02040503050406030204" pitchFamily="18" charset="0"/>
                        </a:rPr>
                        <m:t> </m:t>
                      </m:r>
                      <m:r>
                        <a:rPr lang="en-US" b="0" i="1" smtClean="0">
                          <a:solidFill>
                            <a:schemeClr val="tx2">
                              <a:lumMod val="60000"/>
                              <a:lumOff val="40000"/>
                            </a:schemeClr>
                          </a:solidFill>
                          <a:latin typeface="Cambria Math" panose="02040503050406030204" pitchFamily="18" charset="0"/>
                        </a:rPr>
                        <m:t>𝑠𝑒𝑝𝑠𝑖𝑠</m:t>
                      </m:r>
                      <m:r>
                        <m:rPr>
                          <m:lit/>
                        </m:rPr>
                        <a:rPr lang="en-US" b="0" i="1" smtClean="0">
                          <a:solidFill>
                            <a:schemeClr val="tx2">
                              <a:lumMod val="60000"/>
                              <a:lumOff val="40000"/>
                            </a:schemeClr>
                          </a:solidFill>
                          <a:latin typeface="Cambria Math" panose="02040503050406030204" pitchFamily="18" charset="0"/>
                        </a:rPr>
                        <m:t>}</m:t>
                      </m:r>
                    </m:oMath>
                  </m:oMathPara>
                </a14:m>
                <a:endParaRPr lang="en-US" b="0">
                  <a:solidFill>
                    <a:schemeClr val="tx2">
                      <a:lumMod val="60000"/>
                      <a:lumOff val="40000"/>
                    </a:schemeClr>
                  </a:solidFill>
                </a:endParaRPr>
              </a:p>
              <a:p>
                <a:endParaRPr lang="en-US">
                  <a:solidFill>
                    <a:schemeClr val="tx2">
                      <a:lumMod val="60000"/>
                      <a:lumOff val="40000"/>
                    </a:schemeClr>
                  </a:solidFill>
                </a:endParaRPr>
              </a:p>
            </p:txBody>
          </p:sp>
        </mc:Choice>
        <mc:Fallback xmlns="">
          <p:sp>
            <p:nvSpPr>
              <p:cNvPr id="22" name="TextBox 21">
                <a:extLst>
                  <a:ext uri="{FF2B5EF4-FFF2-40B4-BE49-F238E27FC236}">
                    <a16:creationId xmlns:a16="http://schemas.microsoft.com/office/drawing/2014/main" id="{A3701791-9E5D-AD9B-9DA9-29F6A1B35510}"/>
                  </a:ext>
                </a:extLst>
              </p:cNvPr>
              <p:cNvSpPr txBox="1">
                <a:spLocks noRot="1" noChangeAspect="1" noMove="1" noResize="1" noEditPoints="1" noAdjustHandles="1" noChangeArrowheads="1" noChangeShapeType="1" noTextEdit="1"/>
              </p:cNvSpPr>
              <p:nvPr/>
            </p:nvSpPr>
            <p:spPr>
              <a:xfrm>
                <a:off x="6429965" y="6233703"/>
                <a:ext cx="2296334" cy="553998"/>
              </a:xfrm>
              <a:prstGeom prst="rect">
                <a:avLst/>
              </a:prstGeom>
              <a:blipFill>
                <a:blip r:embed="rId15"/>
                <a:stretch>
                  <a:fillRect t="-4545"/>
                </a:stretch>
              </a:blipFill>
            </p:spPr>
            <p:txBody>
              <a:bodyPr/>
              <a:lstStyle/>
              <a:p>
                <a:r>
                  <a:rPr lang="en-US">
                    <a:noFill/>
                  </a:rPr>
                  <a:t> </a:t>
                </a:r>
              </a:p>
            </p:txBody>
          </p:sp>
        </mc:Fallback>
      </mc:AlternateContent>
      <p:sp>
        <p:nvSpPr>
          <p:cNvPr id="28" name="Title 1">
            <a:extLst>
              <a:ext uri="{FF2B5EF4-FFF2-40B4-BE49-F238E27FC236}">
                <a16:creationId xmlns:a16="http://schemas.microsoft.com/office/drawing/2014/main" id="{299F6726-5703-9339-A66E-64F70F9DB72C}"/>
              </a:ext>
            </a:extLst>
          </p:cNvPr>
          <p:cNvSpPr>
            <a:spLocks noGrp="1"/>
          </p:cNvSpPr>
          <p:nvPr>
            <p:ph type="title"/>
          </p:nvPr>
        </p:nvSpPr>
        <p:spPr>
          <a:xfrm>
            <a:off x="838200" y="365125"/>
            <a:ext cx="11121736" cy="1325563"/>
          </a:xfrm>
        </p:spPr>
        <p:txBody>
          <a:bodyPr/>
          <a:lstStyle/>
          <a:p>
            <a:r>
              <a:rPr lang="en-US"/>
              <a:t>Online Agreement and Information Aggregation</a:t>
            </a:r>
          </a:p>
        </p:txBody>
      </p:sp>
    </p:spTree>
    <p:extLst>
      <p:ext uri="{BB962C8B-B14F-4D97-AF65-F5344CB8AC3E}">
        <p14:creationId xmlns:p14="http://schemas.microsoft.com/office/powerpoint/2010/main" val="32423188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F2F1F-B5EC-EC27-0813-8C8FDF35D2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1AFD94-39A4-2A69-EC75-4714ADC37FD1}"/>
              </a:ext>
            </a:extLst>
          </p:cNvPr>
          <p:cNvSpPr>
            <a:spLocks noGrp="1"/>
          </p:cNvSpPr>
          <p:nvPr>
            <p:ph type="title"/>
          </p:nvPr>
        </p:nvSpPr>
        <p:spPr>
          <a:xfrm>
            <a:off x="838200" y="365125"/>
            <a:ext cx="11121736" cy="1325563"/>
          </a:xfrm>
        </p:spPr>
        <p:txBody>
          <a:bodyPr/>
          <a:lstStyle/>
          <a:p>
            <a:r>
              <a:rPr lang="en-US"/>
              <a:t>Goal 1:Tractable Agreement </a:t>
            </a:r>
          </a:p>
        </p:txBody>
      </p:sp>
      <p:sp>
        <p:nvSpPr>
          <p:cNvPr id="33" name="Rounded Rectangle 32">
            <a:extLst>
              <a:ext uri="{FF2B5EF4-FFF2-40B4-BE49-F238E27FC236}">
                <a16:creationId xmlns:a16="http://schemas.microsoft.com/office/drawing/2014/main" id="{AA2F33FB-B180-939A-1F92-AEC73F422C0B}"/>
              </a:ext>
            </a:extLst>
          </p:cNvPr>
          <p:cNvSpPr/>
          <p:nvPr/>
        </p:nvSpPr>
        <p:spPr>
          <a:xfrm>
            <a:off x="800100" y="1859973"/>
            <a:ext cx="10591800" cy="1392381"/>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a:solidFill>
                  <a:schemeClr val="tx1"/>
                </a:solidFill>
              </a:rPr>
              <a:t>Previously, we saw how we could cleverly enforce </a:t>
            </a:r>
            <a:r>
              <a:rPr lang="en-US" sz="2200" b="1">
                <a:solidFill>
                  <a:srgbClr val="F9BF39"/>
                </a:solidFill>
              </a:rPr>
              <a:t>conditional calibration</a:t>
            </a:r>
            <a:r>
              <a:rPr lang="en-US" sz="2200">
                <a:solidFill>
                  <a:schemeClr val="tx1"/>
                </a:solidFill>
              </a:rPr>
              <a:t> to get </a:t>
            </a:r>
            <a:r>
              <a:rPr lang="en-US" sz="2200" b="1">
                <a:solidFill>
                  <a:schemeClr val="accent1"/>
                </a:solidFill>
              </a:rPr>
              <a:t>interpretable probabilities</a:t>
            </a:r>
            <a:r>
              <a:rPr lang="en-US" sz="2200">
                <a:solidFill>
                  <a:schemeClr val="tx1"/>
                </a:solidFill>
              </a:rPr>
              <a:t> and to do well on </a:t>
            </a:r>
            <a:r>
              <a:rPr lang="en-US" sz="2200" b="1">
                <a:solidFill>
                  <a:schemeClr val="accent3"/>
                </a:solidFill>
              </a:rPr>
              <a:t>downstream decisions</a:t>
            </a:r>
            <a:r>
              <a:rPr lang="en-US" sz="2200">
                <a:solidFill>
                  <a:schemeClr val="tx1"/>
                </a:solidFill>
              </a:rPr>
              <a:t>. Can we do something similar here? </a:t>
            </a:r>
          </a:p>
        </p:txBody>
      </p:sp>
      <p:sp>
        <p:nvSpPr>
          <p:cNvPr id="35" name="TextBox 34">
            <a:extLst>
              <a:ext uri="{FF2B5EF4-FFF2-40B4-BE49-F238E27FC236}">
                <a16:creationId xmlns:a16="http://schemas.microsoft.com/office/drawing/2014/main" id="{30094510-F682-ABA9-51E5-12B8D06AD734}"/>
              </a:ext>
            </a:extLst>
          </p:cNvPr>
          <p:cNvSpPr txBox="1"/>
          <p:nvPr/>
        </p:nvSpPr>
        <p:spPr>
          <a:xfrm>
            <a:off x="1330036" y="5365410"/>
            <a:ext cx="8945485" cy="861774"/>
          </a:xfrm>
          <a:prstGeom prst="rect">
            <a:avLst/>
          </a:prstGeom>
          <a:noFill/>
        </p:spPr>
        <p:txBody>
          <a:bodyPr wrap="square" rtlCol="0">
            <a:spAutoFit/>
          </a:bodyPr>
          <a:lstStyle/>
          <a:p>
            <a:r>
              <a:rPr lang="en-US" sz="2500"/>
              <a:t>What if we required calibration conditional on the </a:t>
            </a:r>
            <a:r>
              <a:rPr lang="en-US" sz="2500" b="1">
                <a:solidFill>
                  <a:schemeClr val="accent5"/>
                </a:solidFill>
              </a:rPr>
              <a:t>transcript of conversations? </a:t>
            </a:r>
          </a:p>
        </p:txBody>
      </p:sp>
    </p:spTree>
    <p:extLst>
      <p:ext uri="{BB962C8B-B14F-4D97-AF65-F5344CB8AC3E}">
        <p14:creationId xmlns:p14="http://schemas.microsoft.com/office/powerpoint/2010/main" val="216407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7BFB-E68C-041E-E599-F6AE6A2FB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629959-6E4D-22C5-4EC8-A3B2B2242E5C}"/>
              </a:ext>
            </a:extLst>
          </p:cNvPr>
          <p:cNvSpPr>
            <a:spLocks noGrp="1"/>
          </p:cNvSpPr>
          <p:nvPr>
            <p:ph type="title"/>
          </p:nvPr>
        </p:nvSpPr>
        <p:spPr/>
        <p:txBody>
          <a:bodyPr/>
          <a:lstStyle/>
          <a:p>
            <a:r>
              <a:rPr lang="en-US" dirty="0"/>
              <a:t>What should our conditioning event be?</a:t>
            </a:r>
          </a:p>
        </p:txBody>
      </p:sp>
      <p:pic>
        <p:nvPicPr>
          <p:cNvPr id="8" name="Picture 7">
            <a:extLst>
              <a:ext uri="{FF2B5EF4-FFF2-40B4-BE49-F238E27FC236}">
                <a16:creationId xmlns:a16="http://schemas.microsoft.com/office/drawing/2014/main" id="{9DCAB6B3-97A9-CB15-48B4-F2EDA3E7D97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949833" y="2531042"/>
            <a:ext cx="647524" cy="787505"/>
          </a:xfrm>
          <a:prstGeom prst="rect">
            <a:avLst/>
          </a:prstGeom>
        </p:spPr>
      </p:pic>
      <p:cxnSp>
        <p:nvCxnSpPr>
          <p:cNvPr id="10" name="Straight Arrow Connector 9">
            <a:extLst>
              <a:ext uri="{FF2B5EF4-FFF2-40B4-BE49-F238E27FC236}">
                <a16:creationId xmlns:a16="http://schemas.microsoft.com/office/drawing/2014/main" id="{C3F35C49-DE95-D0F0-7C06-3E2836D39381}"/>
              </a:ext>
            </a:extLst>
          </p:cNvPr>
          <p:cNvCxnSpPr>
            <a:cxnSpLocks/>
          </p:cNvCxnSpPr>
          <p:nvPr/>
        </p:nvCxnSpPr>
        <p:spPr>
          <a:xfrm>
            <a:off x="2184620" y="2186077"/>
            <a:ext cx="7893152" cy="0"/>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DAE92CA-4AC5-CBCD-049D-02C5444058F9}"/>
                  </a:ext>
                </a:extLst>
              </p:cNvPr>
              <p:cNvSpPr txBox="1"/>
              <p:nvPr/>
            </p:nvSpPr>
            <p:spPr>
              <a:xfrm>
                <a:off x="5454536" y="1849449"/>
                <a:ext cx="676660" cy="434026"/>
              </a:xfrm>
              <a:prstGeom prst="rect">
                <a:avLst/>
              </a:prstGeom>
              <a:noFill/>
            </p:spPr>
            <p:txBody>
              <a:bodyPr wrap="none" rtlCol="0">
                <a:spAutoFit/>
              </a:bodyPr>
              <a:lstStyle/>
              <a:p>
                <a:r>
                  <a:rPr lang="en-US" sz="1500" dirty="0">
                    <a:solidFill>
                      <a:schemeClr val="tx2"/>
                    </a:solidFill>
                  </a:rPr>
                  <a:t>time </a:t>
                </a:r>
                <a14:m>
                  <m:oMath xmlns:m="http://schemas.openxmlformats.org/officeDocument/2006/math">
                    <m:r>
                      <a:rPr lang="en-US" sz="1500" b="0" i="1" smtClean="0">
                        <a:solidFill>
                          <a:schemeClr val="tx2"/>
                        </a:solidFill>
                        <a:latin typeface="Cambria Math" panose="02040503050406030204" pitchFamily="18" charset="0"/>
                      </a:rPr>
                      <m:t>𝑡</m:t>
                    </m:r>
                  </m:oMath>
                </a14:m>
                <a:endParaRPr lang="en-US" sz="1500" b="0" dirty="0">
                  <a:solidFill>
                    <a:schemeClr val="tx2"/>
                  </a:solidFill>
                </a:endParaRPr>
              </a:p>
              <a:p>
                <a:endParaRPr lang="en-US" sz="1500" dirty="0">
                  <a:solidFill>
                    <a:schemeClr val="tx2"/>
                  </a:solidFill>
                </a:endParaRPr>
              </a:p>
            </p:txBody>
          </p:sp>
        </mc:Choice>
        <mc:Fallback xmlns="">
          <p:sp>
            <p:nvSpPr>
              <p:cNvPr id="11" name="TextBox 10">
                <a:extLst>
                  <a:ext uri="{FF2B5EF4-FFF2-40B4-BE49-F238E27FC236}">
                    <a16:creationId xmlns:a16="http://schemas.microsoft.com/office/drawing/2014/main" id="{EDAE92CA-4AC5-CBCD-049D-02C5444058F9}"/>
                  </a:ext>
                </a:extLst>
              </p:cNvPr>
              <p:cNvSpPr txBox="1">
                <a:spLocks noRot="1" noChangeAspect="1" noMove="1" noResize="1" noEditPoints="1" noAdjustHandles="1" noChangeArrowheads="1" noChangeShapeType="1" noTextEdit="1"/>
              </p:cNvSpPr>
              <p:nvPr/>
            </p:nvSpPr>
            <p:spPr>
              <a:xfrm>
                <a:off x="5454536" y="1849449"/>
                <a:ext cx="676660" cy="434026"/>
              </a:xfrm>
              <a:prstGeom prst="rect">
                <a:avLst/>
              </a:prstGeom>
              <a:blipFill>
                <a:blip r:embed="rId3"/>
                <a:stretch>
                  <a:fillRect l="-3704" t="-2857"/>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C98842B0-33C7-92F2-41B9-D9D1031D692C}"/>
              </a:ext>
            </a:extLst>
          </p:cNvPr>
          <p:cNvCxnSpPr>
            <a:cxnSpLocks/>
          </p:cNvCxnSpPr>
          <p:nvPr/>
        </p:nvCxnSpPr>
        <p:spPr>
          <a:xfrm>
            <a:off x="1596634" y="3692425"/>
            <a:ext cx="0" cy="1854109"/>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5F525FC6-D0F0-D557-F5ED-C1A4BB5338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16933" y="3213297"/>
            <a:ext cx="521363" cy="526851"/>
          </a:xfrm>
          <a:prstGeom prst="rect">
            <a:avLst/>
          </a:prstGeom>
        </p:spPr>
      </p:pic>
      <p:pic>
        <p:nvPicPr>
          <p:cNvPr id="22" name="Picture 21">
            <a:extLst>
              <a:ext uri="{FF2B5EF4-FFF2-40B4-BE49-F238E27FC236}">
                <a16:creationId xmlns:a16="http://schemas.microsoft.com/office/drawing/2014/main" id="{4094846B-198F-9C1B-CEA7-FF81DBADEE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0858" y="3087672"/>
            <a:ext cx="647524" cy="647524"/>
          </a:xfrm>
          <a:prstGeom prst="rect">
            <a:avLst/>
          </a:prstGeom>
        </p:spPr>
      </p:pic>
      <p:sp>
        <p:nvSpPr>
          <p:cNvPr id="25" name="Right Arrow 24">
            <a:extLst>
              <a:ext uri="{FF2B5EF4-FFF2-40B4-BE49-F238E27FC236}">
                <a16:creationId xmlns:a16="http://schemas.microsoft.com/office/drawing/2014/main" id="{5B3B8A5B-BA04-6B62-1CBB-5BABD0CD06EC}"/>
              </a:ext>
            </a:extLst>
          </p:cNvPr>
          <p:cNvSpPr/>
          <p:nvPr/>
        </p:nvSpPr>
        <p:spPr>
          <a:xfrm>
            <a:off x="2632180" y="3655782"/>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0.1</a:t>
            </a:r>
          </a:p>
        </p:txBody>
      </p:sp>
      <p:pic>
        <p:nvPicPr>
          <p:cNvPr id="35" name="Picture 34">
            <a:extLst>
              <a:ext uri="{FF2B5EF4-FFF2-40B4-BE49-F238E27FC236}">
                <a16:creationId xmlns:a16="http://schemas.microsoft.com/office/drawing/2014/main" id="{15C33F9B-43BF-93BC-C559-1699B7F55C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3157045" y="5721206"/>
            <a:ext cx="451147" cy="570921"/>
          </a:xfrm>
          <a:prstGeom prst="rect">
            <a:avLst/>
          </a:prstGeom>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268EBABE-3ED8-4490-9A8C-59E320661B28}"/>
                  </a:ext>
                </a:extLst>
              </p:cNvPr>
              <p:cNvSpPr txBox="1"/>
              <p:nvPr/>
            </p:nvSpPr>
            <p:spPr>
              <a:xfrm>
                <a:off x="3205108" y="6492875"/>
                <a:ext cx="35157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𝑦</m:t>
                          </m:r>
                        </m:e>
                        <m:sup>
                          <m:r>
                            <a:rPr lang="en-US" sz="1200" b="0" i="1" smtClean="0">
                              <a:latin typeface="Cambria Math" panose="02040503050406030204" pitchFamily="18" charset="0"/>
                            </a:rPr>
                            <m:t>1</m:t>
                          </m:r>
                        </m:sup>
                      </m:sSup>
                    </m:oMath>
                  </m:oMathPara>
                </a14:m>
                <a:endParaRPr lang="en-US" sz="1200" b="0" dirty="0"/>
              </a:p>
              <a:p>
                <a:endParaRPr lang="en-US" sz="1200" b="0" dirty="0"/>
              </a:p>
              <a:p>
                <a:endParaRPr lang="en-US" sz="1200" dirty="0"/>
              </a:p>
            </p:txBody>
          </p:sp>
        </mc:Choice>
        <mc:Fallback xmlns="">
          <p:sp>
            <p:nvSpPr>
              <p:cNvPr id="43" name="TextBox 42">
                <a:extLst>
                  <a:ext uri="{FF2B5EF4-FFF2-40B4-BE49-F238E27FC236}">
                    <a16:creationId xmlns:a16="http://schemas.microsoft.com/office/drawing/2014/main" id="{268EBABE-3ED8-4490-9A8C-59E320661B28}"/>
                  </a:ext>
                </a:extLst>
              </p:cNvPr>
              <p:cNvSpPr txBox="1">
                <a:spLocks noRot="1" noChangeAspect="1" noMove="1" noResize="1" noEditPoints="1" noAdjustHandles="1" noChangeArrowheads="1" noChangeShapeType="1" noTextEdit="1"/>
              </p:cNvSpPr>
              <p:nvPr/>
            </p:nvSpPr>
            <p:spPr>
              <a:xfrm>
                <a:off x="3205108" y="6492875"/>
                <a:ext cx="351571" cy="553998"/>
              </a:xfrm>
              <a:prstGeom prst="rect">
                <a:avLst/>
              </a:prstGeom>
              <a:blipFill>
                <a:blip r:embed="rId7"/>
                <a:stretch>
                  <a:fillRect/>
                </a:stretch>
              </a:blipFill>
            </p:spPr>
            <p:txBody>
              <a:bodyPr/>
              <a:lstStyle/>
              <a:p>
                <a:r>
                  <a:rPr lang="en-US">
                    <a:noFill/>
                  </a:rPr>
                  <a:t> </a:t>
                </a:r>
              </a:p>
            </p:txBody>
          </p:sp>
        </mc:Fallback>
      </mc:AlternateContent>
      <p:sp>
        <p:nvSpPr>
          <p:cNvPr id="6" name="Right Arrow 5">
            <a:extLst>
              <a:ext uri="{FF2B5EF4-FFF2-40B4-BE49-F238E27FC236}">
                <a16:creationId xmlns:a16="http://schemas.microsoft.com/office/drawing/2014/main" id="{03A673EB-9215-9F7B-20F6-2E7D6D718633}"/>
              </a:ext>
            </a:extLst>
          </p:cNvPr>
          <p:cNvSpPr/>
          <p:nvPr/>
        </p:nvSpPr>
        <p:spPr>
          <a:xfrm flipH="1">
            <a:off x="2591161" y="4075052"/>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0.9</a:t>
            </a:r>
          </a:p>
        </p:txBody>
      </p:sp>
      <p:sp>
        <p:nvSpPr>
          <p:cNvPr id="7" name="Right Arrow 6">
            <a:extLst>
              <a:ext uri="{FF2B5EF4-FFF2-40B4-BE49-F238E27FC236}">
                <a16:creationId xmlns:a16="http://schemas.microsoft.com/office/drawing/2014/main" id="{8DD839EA-20F1-80FC-F3C4-A4FC09AE0AC3}"/>
              </a:ext>
            </a:extLst>
          </p:cNvPr>
          <p:cNvSpPr/>
          <p:nvPr/>
        </p:nvSpPr>
        <p:spPr>
          <a:xfrm>
            <a:off x="2632180" y="4494322"/>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9" name="Right Arrow 8">
            <a:extLst>
              <a:ext uri="{FF2B5EF4-FFF2-40B4-BE49-F238E27FC236}">
                <a16:creationId xmlns:a16="http://schemas.microsoft.com/office/drawing/2014/main" id="{32930838-83B0-8D94-8DB6-CE21B6234044}"/>
              </a:ext>
            </a:extLst>
          </p:cNvPr>
          <p:cNvSpPr/>
          <p:nvPr/>
        </p:nvSpPr>
        <p:spPr>
          <a:xfrm flipH="1">
            <a:off x="2591161" y="4913592"/>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0.6</a:t>
            </a:r>
          </a:p>
        </p:txBody>
      </p:sp>
      <p:sp>
        <p:nvSpPr>
          <p:cNvPr id="12" name="Right Arrow 11">
            <a:extLst>
              <a:ext uri="{FF2B5EF4-FFF2-40B4-BE49-F238E27FC236}">
                <a16:creationId xmlns:a16="http://schemas.microsoft.com/office/drawing/2014/main" id="{7AA373A8-C0DF-42FF-D49C-067E7A9EF976}"/>
              </a:ext>
            </a:extLst>
          </p:cNvPr>
          <p:cNvSpPr/>
          <p:nvPr/>
        </p:nvSpPr>
        <p:spPr>
          <a:xfrm>
            <a:off x="2632180" y="533286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0.7</a:t>
            </a:r>
          </a:p>
        </p:txBody>
      </p:sp>
      <p:pic>
        <p:nvPicPr>
          <p:cNvPr id="15" name="Picture 14">
            <a:extLst>
              <a:ext uri="{FF2B5EF4-FFF2-40B4-BE49-F238E27FC236}">
                <a16:creationId xmlns:a16="http://schemas.microsoft.com/office/drawing/2014/main" id="{170F9414-0829-CAE5-1B45-E113DC258EFD}"/>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997389" y="2531042"/>
            <a:ext cx="647524" cy="787506"/>
          </a:xfrm>
          <a:prstGeom prst="rect">
            <a:avLst/>
          </a:prstGeom>
        </p:spPr>
      </p:pic>
      <p:sp>
        <p:nvSpPr>
          <p:cNvPr id="20" name="Right Arrow 19">
            <a:extLst>
              <a:ext uri="{FF2B5EF4-FFF2-40B4-BE49-F238E27FC236}">
                <a16:creationId xmlns:a16="http://schemas.microsoft.com/office/drawing/2014/main" id="{EF371D8D-8F11-9636-B58E-6EB67A48111E}"/>
              </a:ext>
            </a:extLst>
          </p:cNvPr>
          <p:cNvSpPr/>
          <p:nvPr/>
        </p:nvSpPr>
        <p:spPr>
          <a:xfrm>
            <a:off x="5656261" y="365363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0.3</a:t>
            </a:r>
          </a:p>
        </p:txBody>
      </p:sp>
      <p:sp>
        <p:nvSpPr>
          <p:cNvPr id="23" name="Right Arrow 22">
            <a:extLst>
              <a:ext uri="{FF2B5EF4-FFF2-40B4-BE49-F238E27FC236}">
                <a16:creationId xmlns:a16="http://schemas.microsoft.com/office/drawing/2014/main" id="{2A0FE7AF-A2B3-D966-16F6-FB324C42B6DB}"/>
              </a:ext>
            </a:extLst>
          </p:cNvPr>
          <p:cNvSpPr/>
          <p:nvPr/>
        </p:nvSpPr>
        <p:spPr>
          <a:xfrm flipH="1">
            <a:off x="5615242" y="407290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0.4</a:t>
            </a:r>
          </a:p>
        </p:txBody>
      </p:sp>
      <p:sp>
        <p:nvSpPr>
          <p:cNvPr id="24" name="Right Arrow 23">
            <a:extLst>
              <a:ext uri="{FF2B5EF4-FFF2-40B4-BE49-F238E27FC236}">
                <a16:creationId xmlns:a16="http://schemas.microsoft.com/office/drawing/2014/main" id="{F5B5683E-E5A4-BAD0-DB07-3DD37EAC0C36}"/>
              </a:ext>
            </a:extLst>
          </p:cNvPr>
          <p:cNvSpPr/>
          <p:nvPr/>
        </p:nvSpPr>
        <p:spPr>
          <a:xfrm>
            <a:off x="5656261" y="449217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26" name="Right Arrow 25">
            <a:extLst>
              <a:ext uri="{FF2B5EF4-FFF2-40B4-BE49-F238E27FC236}">
                <a16:creationId xmlns:a16="http://schemas.microsoft.com/office/drawing/2014/main" id="{7A72BD65-B2EC-5D2B-409F-B5B136419886}"/>
              </a:ext>
            </a:extLst>
          </p:cNvPr>
          <p:cNvSpPr/>
          <p:nvPr/>
        </p:nvSpPr>
        <p:spPr>
          <a:xfrm flipH="1">
            <a:off x="5615242" y="491144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0.1</a:t>
            </a:r>
          </a:p>
        </p:txBody>
      </p:sp>
      <p:pic>
        <p:nvPicPr>
          <p:cNvPr id="3" name="Picture 2">
            <a:extLst>
              <a:ext uri="{FF2B5EF4-FFF2-40B4-BE49-F238E27FC236}">
                <a16:creationId xmlns:a16="http://schemas.microsoft.com/office/drawing/2014/main" id="{7CDD90CD-6A69-F3E9-88D6-1F65E5675B8C}"/>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9044945" y="2531041"/>
            <a:ext cx="647524" cy="787506"/>
          </a:xfrm>
          <a:prstGeom prst="rect">
            <a:avLst/>
          </a:prstGeom>
        </p:spPr>
      </p:pic>
      <p:sp>
        <p:nvSpPr>
          <p:cNvPr id="19" name="Right Arrow 18">
            <a:extLst>
              <a:ext uri="{FF2B5EF4-FFF2-40B4-BE49-F238E27FC236}">
                <a16:creationId xmlns:a16="http://schemas.microsoft.com/office/drawing/2014/main" id="{07A790CA-55CE-F6FD-75F7-F96FE92C187B}"/>
              </a:ext>
            </a:extLst>
          </p:cNvPr>
          <p:cNvSpPr/>
          <p:nvPr/>
        </p:nvSpPr>
        <p:spPr>
          <a:xfrm>
            <a:off x="8639323" y="365363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0.3</a:t>
            </a:r>
          </a:p>
        </p:txBody>
      </p:sp>
      <p:sp>
        <p:nvSpPr>
          <p:cNvPr id="27" name="Right Arrow 26">
            <a:extLst>
              <a:ext uri="{FF2B5EF4-FFF2-40B4-BE49-F238E27FC236}">
                <a16:creationId xmlns:a16="http://schemas.microsoft.com/office/drawing/2014/main" id="{FA48DBDE-C062-B81F-4918-4AB5DEEE29C1}"/>
              </a:ext>
            </a:extLst>
          </p:cNvPr>
          <p:cNvSpPr/>
          <p:nvPr/>
        </p:nvSpPr>
        <p:spPr>
          <a:xfrm flipH="1">
            <a:off x="8598304" y="407290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0.4</a:t>
            </a:r>
          </a:p>
        </p:txBody>
      </p:sp>
      <p:sp>
        <p:nvSpPr>
          <p:cNvPr id="28" name="Right Arrow 27">
            <a:extLst>
              <a:ext uri="{FF2B5EF4-FFF2-40B4-BE49-F238E27FC236}">
                <a16:creationId xmlns:a16="http://schemas.microsoft.com/office/drawing/2014/main" id="{EDE42A90-2CD4-F401-1AB7-A921076D3F90}"/>
              </a:ext>
            </a:extLst>
          </p:cNvPr>
          <p:cNvSpPr/>
          <p:nvPr/>
        </p:nvSpPr>
        <p:spPr>
          <a:xfrm>
            <a:off x="8639323" y="449217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0.3</a:t>
            </a:r>
          </a:p>
        </p:txBody>
      </p:sp>
      <p:sp>
        <p:nvSpPr>
          <p:cNvPr id="29" name="Right Arrow 28">
            <a:extLst>
              <a:ext uri="{FF2B5EF4-FFF2-40B4-BE49-F238E27FC236}">
                <a16:creationId xmlns:a16="http://schemas.microsoft.com/office/drawing/2014/main" id="{D9E31ECE-29DD-79F8-476A-4EBDB0D3381C}"/>
              </a:ext>
            </a:extLst>
          </p:cNvPr>
          <p:cNvSpPr/>
          <p:nvPr/>
        </p:nvSpPr>
        <p:spPr>
          <a:xfrm flipH="1">
            <a:off x="8598304" y="491144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30" name="Right Arrow 29">
            <a:extLst>
              <a:ext uri="{FF2B5EF4-FFF2-40B4-BE49-F238E27FC236}">
                <a16:creationId xmlns:a16="http://schemas.microsoft.com/office/drawing/2014/main" id="{326F6D62-0BE7-FC32-A9F1-3829AD81EB5B}"/>
              </a:ext>
            </a:extLst>
          </p:cNvPr>
          <p:cNvSpPr/>
          <p:nvPr/>
        </p:nvSpPr>
        <p:spPr>
          <a:xfrm>
            <a:off x="8639323" y="5330708"/>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0.7</a:t>
            </a:r>
          </a:p>
        </p:txBody>
      </p:sp>
      <p:pic>
        <p:nvPicPr>
          <p:cNvPr id="31" name="Picture 30">
            <a:extLst>
              <a:ext uri="{FF2B5EF4-FFF2-40B4-BE49-F238E27FC236}">
                <a16:creationId xmlns:a16="http://schemas.microsoft.com/office/drawing/2014/main" id="{280E6E91-73DF-B243-B0CC-ED46E53774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165029" y="5194529"/>
            <a:ext cx="451147" cy="570921"/>
          </a:xfrm>
          <a:prstGeom prst="rect">
            <a:avLst/>
          </a:prstGeom>
        </p:spPr>
      </p:pic>
      <p:pic>
        <p:nvPicPr>
          <p:cNvPr id="32" name="Picture 31">
            <a:extLst>
              <a:ext uri="{FF2B5EF4-FFF2-40B4-BE49-F238E27FC236}">
                <a16:creationId xmlns:a16="http://schemas.microsoft.com/office/drawing/2014/main" id="{60A4D412-B03B-1E2B-E595-15FD7B2838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165029" y="5194529"/>
            <a:ext cx="451147" cy="570921"/>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65168DC-3A16-5657-7D84-F16497E491E5}"/>
                  </a:ext>
                </a:extLst>
              </p:cNvPr>
              <p:cNvSpPr txBox="1"/>
              <p:nvPr/>
            </p:nvSpPr>
            <p:spPr>
              <a:xfrm>
                <a:off x="6321151" y="6492875"/>
                <a:ext cx="317908"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𝑦</m:t>
                          </m:r>
                        </m:e>
                        <m:sup>
                          <m:r>
                            <a:rPr lang="en-US" sz="1200" b="0" i="1" smtClean="0">
                              <a:latin typeface="Cambria Math" panose="02040503050406030204" pitchFamily="18" charset="0"/>
                            </a:rPr>
                            <m:t>2</m:t>
                          </m:r>
                        </m:sup>
                      </m:sSup>
                    </m:oMath>
                  </m:oMathPara>
                </a14:m>
                <a:endParaRPr lang="en-US" sz="1200" b="0" dirty="0"/>
              </a:p>
              <a:p>
                <a:endParaRPr lang="en-US" sz="1200" b="0" dirty="0"/>
              </a:p>
              <a:p>
                <a:endParaRPr lang="en-US" sz="1200" b="0" dirty="0"/>
              </a:p>
              <a:p>
                <a:endParaRPr lang="en-US" sz="1200" dirty="0"/>
              </a:p>
            </p:txBody>
          </p:sp>
        </mc:Choice>
        <mc:Fallback xmlns="">
          <p:sp>
            <p:nvSpPr>
              <p:cNvPr id="33" name="TextBox 32">
                <a:extLst>
                  <a:ext uri="{FF2B5EF4-FFF2-40B4-BE49-F238E27FC236}">
                    <a16:creationId xmlns:a16="http://schemas.microsoft.com/office/drawing/2014/main" id="{865168DC-3A16-5657-7D84-F16497E491E5}"/>
                  </a:ext>
                </a:extLst>
              </p:cNvPr>
              <p:cNvSpPr txBox="1">
                <a:spLocks noRot="1" noChangeAspect="1" noMove="1" noResize="1" noEditPoints="1" noAdjustHandles="1" noChangeArrowheads="1" noChangeShapeType="1" noTextEdit="1"/>
              </p:cNvSpPr>
              <p:nvPr/>
            </p:nvSpPr>
            <p:spPr>
              <a:xfrm>
                <a:off x="6321151" y="6492875"/>
                <a:ext cx="317908" cy="738664"/>
              </a:xfrm>
              <a:prstGeom prst="rect">
                <a:avLst/>
              </a:prstGeom>
              <a:blipFill>
                <a:blip r:embed="rId10"/>
                <a:stretch>
                  <a:fillRect/>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3863115C-AE02-9F3A-3065-EB6A371922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241322" y="5721206"/>
            <a:ext cx="451147" cy="570921"/>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CD372C8-4550-2B47-1B7F-C5F0174E035A}"/>
                  </a:ext>
                </a:extLst>
              </p:cNvPr>
              <p:cNvSpPr txBox="1"/>
              <p:nvPr/>
            </p:nvSpPr>
            <p:spPr>
              <a:xfrm>
                <a:off x="9307941" y="6496189"/>
                <a:ext cx="262636"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𝑦</m:t>
                          </m:r>
                        </m:e>
                        <m:sup>
                          <m:r>
                            <a:rPr lang="en-US" sz="1200" b="0" i="1" smtClean="0">
                              <a:latin typeface="Cambria Math" panose="02040503050406030204" pitchFamily="18" charset="0"/>
                            </a:rPr>
                            <m:t>3</m:t>
                          </m:r>
                        </m:sup>
                      </m:sSup>
                    </m:oMath>
                  </m:oMathPara>
                </a14:m>
                <a:endParaRPr lang="en-US" sz="1200" b="0" dirty="0"/>
              </a:p>
              <a:p>
                <a:endParaRPr lang="en-US" sz="1200" b="0" dirty="0"/>
              </a:p>
              <a:p>
                <a:endParaRPr lang="en-US" sz="1200" b="0" dirty="0"/>
              </a:p>
              <a:p>
                <a:endParaRPr lang="en-US" sz="1200" dirty="0"/>
              </a:p>
            </p:txBody>
          </p:sp>
        </mc:Choice>
        <mc:Fallback xmlns="">
          <p:sp>
            <p:nvSpPr>
              <p:cNvPr id="36" name="TextBox 35">
                <a:extLst>
                  <a:ext uri="{FF2B5EF4-FFF2-40B4-BE49-F238E27FC236}">
                    <a16:creationId xmlns:a16="http://schemas.microsoft.com/office/drawing/2014/main" id="{8CD372C8-4550-2B47-1B7F-C5F0174E035A}"/>
                  </a:ext>
                </a:extLst>
              </p:cNvPr>
              <p:cNvSpPr txBox="1">
                <a:spLocks noRot="1" noChangeAspect="1" noMove="1" noResize="1" noEditPoints="1" noAdjustHandles="1" noChangeArrowheads="1" noChangeShapeType="1" noTextEdit="1"/>
              </p:cNvSpPr>
              <p:nvPr/>
            </p:nvSpPr>
            <p:spPr>
              <a:xfrm>
                <a:off x="9307941" y="6496189"/>
                <a:ext cx="262636" cy="738664"/>
              </a:xfrm>
              <a:prstGeom prst="rect">
                <a:avLst/>
              </a:prstGeom>
              <a:blipFill>
                <a:blip r:embed="rId11"/>
                <a:stretch>
                  <a:fillRect/>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441125B1-5783-58F2-9B8A-ED2DB64467A8}"/>
              </a:ext>
            </a:extLst>
          </p:cNvPr>
          <p:cNvSpPr txBox="1"/>
          <p:nvPr/>
        </p:nvSpPr>
        <p:spPr>
          <a:xfrm>
            <a:off x="606795" y="4128762"/>
            <a:ext cx="765531" cy="784830"/>
          </a:xfrm>
          <a:prstGeom prst="rect">
            <a:avLst/>
          </a:prstGeom>
          <a:noFill/>
          <a:ln>
            <a:noFill/>
          </a:ln>
        </p:spPr>
        <p:txBody>
          <a:bodyPr wrap="square" rtlCol="0">
            <a:spAutoFit/>
          </a:bodyPr>
          <a:lstStyle/>
          <a:p>
            <a:pPr algn="ctr"/>
            <a:r>
              <a:rPr lang="en-US" sz="1500" dirty="0">
                <a:solidFill>
                  <a:schemeClr val="tx2"/>
                </a:solidFill>
              </a:rPr>
              <a:t>rounds</a:t>
            </a:r>
          </a:p>
          <a:p>
            <a:pPr algn="ctr"/>
            <a:r>
              <a:rPr lang="en-US" sz="1500" b="0" i="1" dirty="0">
                <a:solidFill>
                  <a:schemeClr val="tx2"/>
                </a:solidFill>
              </a:rPr>
              <a:t>k</a:t>
            </a:r>
          </a:p>
          <a:p>
            <a:endParaRPr lang="en-US" sz="1500" dirty="0">
              <a:solidFill>
                <a:schemeClr val="tx2"/>
              </a:solidFill>
            </a:endParaRPr>
          </a:p>
        </p:txBody>
      </p:sp>
      <p:sp>
        <p:nvSpPr>
          <p:cNvPr id="38" name="TextBox 37">
            <a:extLst>
              <a:ext uri="{FF2B5EF4-FFF2-40B4-BE49-F238E27FC236}">
                <a16:creationId xmlns:a16="http://schemas.microsoft.com/office/drawing/2014/main" id="{13D4E9C9-1582-8C6B-149A-3348AF662E99}"/>
              </a:ext>
            </a:extLst>
          </p:cNvPr>
          <p:cNvSpPr txBox="1"/>
          <p:nvPr/>
        </p:nvSpPr>
        <p:spPr>
          <a:xfrm>
            <a:off x="447168" y="6492875"/>
            <a:ext cx="1084784" cy="276999"/>
          </a:xfrm>
          <a:prstGeom prst="rect">
            <a:avLst/>
          </a:prstGeom>
          <a:noFill/>
        </p:spPr>
        <p:txBody>
          <a:bodyPr wrap="none" rtlCol="0">
            <a:spAutoFit/>
          </a:bodyPr>
          <a:lstStyle/>
          <a:p>
            <a:r>
              <a:rPr lang="en-US" sz="1200" dirty="0">
                <a:solidFill>
                  <a:schemeClr val="tx2"/>
                </a:solidFill>
              </a:rPr>
              <a:t>true outcome</a:t>
            </a:r>
          </a:p>
        </p:txBody>
      </p:sp>
    </p:spTree>
    <p:extLst>
      <p:ext uri="{BB962C8B-B14F-4D97-AF65-F5344CB8AC3E}">
        <p14:creationId xmlns:p14="http://schemas.microsoft.com/office/powerpoint/2010/main" val="3213646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C331D-EA30-2297-488C-67C86D20F7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61157B-0FFD-5D0C-3DD5-E471DC89D1EE}"/>
              </a:ext>
            </a:extLst>
          </p:cNvPr>
          <p:cNvSpPr>
            <a:spLocks noGrp="1"/>
          </p:cNvSpPr>
          <p:nvPr>
            <p:ph type="title"/>
          </p:nvPr>
        </p:nvSpPr>
        <p:spPr/>
        <p:txBody>
          <a:bodyPr/>
          <a:lstStyle/>
          <a:p>
            <a:r>
              <a:rPr lang="en-US"/>
              <a:t>What can we do? </a:t>
            </a:r>
          </a:p>
        </p:txBody>
      </p:sp>
      <p:sp>
        <p:nvSpPr>
          <p:cNvPr id="5" name="Content Placeholder 4">
            <a:extLst>
              <a:ext uri="{FF2B5EF4-FFF2-40B4-BE49-F238E27FC236}">
                <a16:creationId xmlns:a16="http://schemas.microsoft.com/office/drawing/2014/main" id="{5ED0A4F2-2DF3-2B37-01E7-AD22D17B0814}"/>
              </a:ext>
            </a:extLst>
          </p:cNvPr>
          <p:cNvSpPr>
            <a:spLocks noGrp="1"/>
          </p:cNvSpPr>
          <p:nvPr>
            <p:ph idx="1"/>
          </p:nvPr>
        </p:nvSpPr>
        <p:spPr>
          <a:xfrm>
            <a:off x="838200" y="1690688"/>
            <a:ext cx="10515600" cy="669451"/>
          </a:xfrm>
        </p:spPr>
        <p:txBody>
          <a:bodyPr/>
          <a:lstStyle/>
          <a:p>
            <a:pPr marL="0" indent="0">
              <a:buNone/>
            </a:pPr>
            <a:r>
              <a:rPr lang="en-US"/>
              <a:t>We can always measure averages over </a:t>
            </a:r>
            <a:r>
              <a:rPr lang="en-US" i="1"/>
              <a:t>subsets</a:t>
            </a:r>
            <a:r>
              <a:rPr lang="en-US"/>
              <a:t> of outcomes…</a:t>
            </a:r>
          </a:p>
        </p:txBody>
      </p:sp>
      <p:pic>
        <p:nvPicPr>
          <p:cNvPr id="18" name="Picture 17">
            <a:extLst>
              <a:ext uri="{FF2B5EF4-FFF2-40B4-BE49-F238E27FC236}">
                <a16:creationId xmlns:a16="http://schemas.microsoft.com/office/drawing/2014/main" id="{F9035B93-DA50-DC60-6CFD-E3B1A37044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804" y="2322193"/>
            <a:ext cx="7033054" cy="4351338"/>
          </a:xfrm>
          <a:prstGeom prst="rect">
            <a:avLst/>
          </a:prstGeom>
        </p:spPr>
      </p:pic>
      <p:sp>
        <p:nvSpPr>
          <p:cNvPr id="19" name="Rounded Rectangle 18">
            <a:extLst>
              <a:ext uri="{FF2B5EF4-FFF2-40B4-BE49-F238E27FC236}">
                <a16:creationId xmlns:a16="http://schemas.microsoft.com/office/drawing/2014/main" id="{A42EE5E3-5F69-1565-B299-4D4AE4534310}"/>
              </a:ext>
            </a:extLst>
          </p:cNvPr>
          <p:cNvSpPr/>
          <p:nvPr/>
        </p:nvSpPr>
        <p:spPr>
          <a:xfrm>
            <a:off x="7954426" y="4096990"/>
            <a:ext cx="3698656" cy="1199408"/>
          </a:xfrm>
          <a:prstGeom prst="roundRect">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endParaRPr lang="en-US">
              <a:solidFill>
                <a:schemeClr val="tx1"/>
              </a:solidFill>
            </a:endParaRPr>
          </a:p>
        </p:txBody>
      </p:sp>
      <p:sp>
        <p:nvSpPr>
          <p:cNvPr id="20" name="TextBox 19">
            <a:extLst>
              <a:ext uri="{FF2B5EF4-FFF2-40B4-BE49-F238E27FC236}">
                <a16:creationId xmlns:a16="http://schemas.microsoft.com/office/drawing/2014/main" id="{2E834F6D-2A46-02CA-9B71-20DD3E90A219}"/>
              </a:ext>
            </a:extLst>
          </p:cNvPr>
          <p:cNvSpPr txBox="1"/>
          <p:nvPr/>
        </p:nvSpPr>
        <p:spPr>
          <a:xfrm>
            <a:off x="8064967" y="4365053"/>
            <a:ext cx="3267481" cy="461665"/>
          </a:xfrm>
          <a:prstGeom prst="rect">
            <a:avLst/>
          </a:prstGeom>
          <a:noFill/>
        </p:spPr>
        <p:txBody>
          <a:bodyPr wrap="square" rtlCol="0">
            <a:spAutoFit/>
          </a:bodyPr>
          <a:lstStyle/>
          <a:p>
            <a:r>
              <a:rPr lang="en-US" sz="2400"/>
              <a:t>Or these?</a:t>
            </a:r>
          </a:p>
        </p:txBody>
      </p:sp>
      <p:cxnSp>
        <p:nvCxnSpPr>
          <p:cNvPr id="42" name="Straight Arrow Connector 41">
            <a:extLst>
              <a:ext uri="{FF2B5EF4-FFF2-40B4-BE49-F238E27FC236}">
                <a16:creationId xmlns:a16="http://schemas.microsoft.com/office/drawing/2014/main" id="{03BB02F6-B0DB-B916-B9D1-E6402D94D746}"/>
              </a:ext>
            </a:extLst>
          </p:cNvPr>
          <p:cNvCxnSpPr>
            <a:cxnSpLocks/>
          </p:cNvCxnSpPr>
          <p:nvPr/>
        </p:nvCxnSpPr>
        <p:spPr>
          <a:xfrm flipH="1">
            <a:off x="6438343" y="4639508"/>
            <a:ext cx="13756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E96B47E1-F610-7006-7E83-05662E4E8DD4}"/>
              </a:ext>
            </a:extLst>
          </p:cNvPr>
          <p:cNvSpPr/>
          <p:nvPr/>
        </p:nvSpPr>
        <p:spPr>
          <a:xfrm>
            <a:off x="4738255" y="2802587"/>
            <a:ext cx="1559625" cy="2588806"/>
          </a:xfrm>
          <a:prstGeom prst="ellipse">
            <a:avLst/>
          </a:prstGeom>
          <a:noFill/>
          <a:ln w="28575">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a:extLst>
              <a:ext uri="{FF2B5EF4-FFF2-40B4-BE49-F238E27FC236}">
                <a16:creationId xmlns:a16="http://schemas.microsoft.com/office/drawing/2014/main" id="{336D2857-1539-2EBD-6F49-129289F0B39A}"/>
              </a:ext>
            </a:extLst>
          </p:cNvPr>
          <p:cNvSpPr/>
          <p:nvPr/>
        </p:nvSpPr>
        <p:spPr>
          <a:xfrm>
            <a:off x="1421081" y="3538847"/>
            <a:ext cx="4876799" cy="2030675"/>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079024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2CEE6-E9CE-BB3E-BA00-4948CDECF55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4E723EB-ACAA-9683-F18C-088E37A7BF54}"/>
              </a:ext>
            </a:extLst>
          </p:cNvPr>
          <p:cNvSpPr>
            <a:spLocks noGrp="1"/>
          </p:cNvSpPr>
          <p:nvPr>
            <p:ph type="title"/>
          </p:nvPr>
        </p:nvSpPr>
        <p:spPr>
          <a:xfrm>
            <a:off x="838200" y="365125"/>
            <a:ext cx="10515600" cy="1325563"/>
          </a:xfrm>
        </p:spPr>
        <p:txBody>
          <a:bodyPr/>
          <a:lstStyle/>
          <a:p>
            <a:r>
              <a:rPr lang="en-US" dirty="0"/>
              <a:t>We could try to be unbiased conditional on all possible interactions in previous rounds…</a:t>
            </a:r>
          </a:p>
        </p:txBody>
      </p:sp>
    </p:spTree>
    <p:extLst>
      <p:ext uri="{BB962C8B-B14F-4D97-AF65-F5344CB8AC3E}">
        <p14:creationId xmlns:p14="http://schemas.microsoft.com/office/powerpoint/2010/main" val="37273495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A2EF6-E792-4E59-F4C2-5D8B154EF9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03D526-C256-7282-C5D4-0716E9581A58}"/>
              </a:ext>
            </a:extLst>
          </p:cNvPr>
          <p:cNvSpPr>
            <a:spLocks noGrp="1"/>
          </p:cNvSpPr>
          <p:nvPr>
            <p:ph type="title"/>
          </p:nvPr>
        </p:nvSpPr>
        <p:spPr/>
        <p:txBody>
          <a:bodyPr/>
          <a:lstStyle/>
          <a:p>
            <a:r>
              <a:rPr lang="en-US" dirty="0"/>
              <a:t>We could try to be unbiased conditional on all possible interactions in previous rounds…</a:t>
            </a:r>
          </a:p>
        </p:txBody>
      </p:sp>
      <p:pic>
        <p:nvPicPr>
          <p:cNvPr id="8" name="Picture 7">
            <a:extLst>
              <a:ext uri="{FF2B5EF4-FFF2-40B4-BE49-F238E27FC236}">
                <a16:creationId xmlns:a16="http://schemas.microsoft.com/office/drawing/2014/main" id="{FD1A6652-0FCB-DD71-2DB3-C39CEDD4D2C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949833" y="2531042"/>
            <a:ext cx="647524" cy="787505"/>
          </a:xfrm>
          <a:prstGeom prst="rect">
            <a:avLst/>
          </a:prstGeom>
        </p:spPr>
      </p:pic>
      <p:cxnSp>
        <p:nvCxnSpPr>
          <p:cNvPr id="10" name="Straight Arrow Connector 9">
            <a:extLst>
              <a:ext uri="{FF2B5EF4-FFF2-40B4-BE49-F238E27FC236}">
                <a16:creationId xmlns:a16="http://schemas.microsoft.com/office/drawing/2014/main" id="{A656EE35-A90A-5708-33A2-FB6A33EF549C}"/>
              </a:ext>
            </a:extLst>
          </p:cNvPr>
          <p:cNvCxnSpPr>
            <a:cxnSpLocks/>
          </p:cNvCxnSpPr>
          <p:nvPr/>
        </p:nvCxnSpPr>
        <p:spPr>
          <a:xfrm>
            <a:off x="2184620" y="2186077"/>
            <a:ext cx="7893152" cy="0"/>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91351B7-0525-E970-4693-48DBEB3D0F69}"/>
                  </a:ext>
                </a:extLst>
              </p:cNvPr>
              <p:cNvSpPr txBox="1"/>
              <p:nvPr/>
            </p:nvSpPr>
            <p:spPr>
              <a:xfrm>
                <a:off x="5454536" y="1849449"/>
                <a:ext cx="676660" cy="434026"/>
              </a:xfrm>
              <a:prstGeom prst="rect">
                <a:avLst/>
              </a:prstGeom>
              <a:noFill/>
            </p:spPr>
            <p:txBody>
              <a:bodyPr wrap="none" rtlCol="0">
                <a:spAutoFit/>
              </a:bodyPr>
              <a:lstStyle/>
              <a:p>
                <a:r>
                  <a:rPr lang="en-US" sz="1500" dirty="0">
                    <a:solidFill>
                      <a:schemeClr val="tx2"/>
                    </a:solidFill>
                  </a:rPr>
                  <a:t>time </a:t>
                </a:r>
                <a14:m>
                  <m:oMath xmlns:m="http://schemas.openxmlformats.org/officeDocument/2006/math">
                    <m:r>
                      <a:rPr lang="en-US" sz="1500" b="0" i="1" smtClean="0">
                        <a:solidFill>
                          <a:schemeClr val="tx2"/>
                        </a:solidFill>
                        <a:latin typeface="Cambria Math" panose="02040503050406030204" pitchFamily="18" charset="0"/>
                      </a:rPr>
                      <m:t>𝑡</m:t>
                    </m:r>
                  </m:oMath>
                </a14:m>
                <a:endParaRPr lang="en-US" sz="1500" b="0" dirty="0">
                  <a:solidFill>
                    <a:schemeClr val="tx2"/>
                  </a:solidFill>
                </a:endParaRPr>
              </a:p>
              <a:p>
                <a:endParaRPr lang="en-US" sz="1500" dirty="0">
                  <a:solidFill>
                    <a:schemeClr val="tx2"/>
                  </a:solidFill>
                </a:endParaRPr>
              </a:p>
            </p:txBody>
          </p:sp>
        </mc:Choice>
        <mc:Fallback xmlns="">
          <p:sp>
            <p:nvSpPr>
              <p:cNvPr id="11" name="TextBox 10">
                <a:extLst>
                  <a:ext uri="{FF2B5EF4-FFF2-40B4-BE49-F238E27FC236}">
                    <a16:creationId xmlns:a16="http://schemas.microsoft.com/office/drawing/2014/main" id="{C91351B7-0525-E970-4693-48DBEB3D0F69}"/>
                  </a:ext>
                </a:extLst>
              </p:cNvPr>
              <p:cNvSpPr txBox="1">
                <a:spLocks noRot="1" noChangeAspect="1" noMove="1" noResize="1" noEditPoints="1" noAdjustHandles="1" noChangeArrowheads="1" noChangeShapeType="1" noTextEdit="1"/>
              </p:cNvSpPr>
              <p:nvPr/>
            </p:nvSpPr>
            <p:spPr>
              <a:xfrm>
                <a:off x="5454536" y="1849449"/>
                <a:ext cx="676660" cy="434026"/>
              </a:xfrm>
              <a:prstGeom prst="rect">
                <a:avLst/>
              </a:prstGeom>
              <a:blipFill>
                <a:blip r:embed="rId3"/>
                <a:stretch>
                  <a:fillRect l="-3704" t="-2857"/>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E596D977-B2A5-09E9-C161-17F1D31AA112}"/>
              </a:ext>
            </a:extLst>
          </p:cNvPr>
          <p:cNvCxnSpPr>
            <a:cxnSpLocks/>
          </p:cNvCxnSpPr>
          <p:nvPr/>
        </p:nvCxnSpPr>
        <p:spPr>
          <a:xfrm>
            <a:off x="1596634" y="3692425"/>
            <a:ext cx="0" cy="1854109"/>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9F534E4F-B99B-C4ED-BB79-02E7989981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16933" y="3213297"/>
            <a:ext cx="521363" cy="526851"/>
          </a:xfrm>
          <a:prstGeom prst="rect">
            <a:avLst/>
          </a:prstGeom>
        </p:spPr>
      </p:pic>
      <p:pic>
        <p:nvPicPr>
          <p:cNvPr id="22" name="Picture 21">
            <a:extLst>
              <a:ext uri="{FF2B5EF4-FFF2-40B4-BE49-F238E27FC236}">
                <a16:creationId xmlns:a16="http://schemas.microsoft.com/office/drawing/2014/main" id="{2C6F1776-4773-573D-3264-4EF71BB26C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0858" y="3087672"/>
            <a:ext cx="647524" cy="647524"/>
          </a:xfrm>
          <a:prstGeom prst="rect">
            <a:avLst/>
          </a:prstGeom>
        </p:spPr>
      </p:pic>
      <p:sp>
        <p:nvSpPr>
          <p:cNvPr id="25" name="Right Arrow 24">
            <a:extLst>
              <a:ext uri="{FF2B5EF4-FFF2-40B4-BE49-F238E27FC236}">
                <a16:creationId xmlns:a16="http://schemas.microsoft.com/office/drawing/2014/main" id="{45E42F45-8A25-C35A-5E07-CCA42B5DE23D}"/>
              </a:ext>
            </a:extLst>
          </p:cNvPr>
          <p:cNvSpPr/>
          <p:nvPr/>
        </p:nvSpPr>
        <p:spPr>
          <a:xfrm>
            <a:off x="2632180" y="3655782"/>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0.1</a:t>
            </a:r>
          </a:p>
        </p:txBody>
      </p:sp>
      <p:pic>
        <p:nvPicPr>
          <p:cNvPr id="35" name="Picture 34">
            <a:extLst>
              <a:ext uri="{FF2B5EF4-FFF2-40B4-BE49-F238E27FC236}">
                <a16:creationId xmlns:a16="http://schemas.microsoft.com/office/drawing/2014/main" id="{B102C925-D1F2-636C-714B-E197146C8C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3157045" y="5721206"/>
            <a:ext cx="451147" cy="570921"/>
          </a:xfrm>
          <a:prstGeom prst="rect">
            <a:avLst/>
          </a:prstGeom>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5D4236E-8CD2-8BC9-F3A0-773B3FA8BDED}"/>
                  </a:ext>
                </a:extLst>
              </p:cNvPr>
              <p:cNvSpPr txBox="1"/>
              <p:nvPr/>
            </p:nvSpPr>
            <p:spPr>
              <a:xfrm>
                <a:off x="3205108" y="6492875"/>
                <a:ext cx="35157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𝑦</m:t>
                          </m:r>
                        </m:e>
                        <m:sup>
                          <m:r>
                            <a:rPr lang="en-US" sz="1200" b="0" i="1" smtClean="0">
                              <a:latin typeface="Cambria Math" panose="02040503050406030204" pitchFamily="18" charset="0"/>
                            </a:rPr>
                            <m:t>1</m:t>
                          </m:r>
                        </m:sup>
                      </m:sSup>
                    </m:oMath>
                  </m:oMathPara>
                </a14:m>
                <a:endParaRPr lang="en-US" sz="1200" b="0" dirty="0"/>
              </a:p>
              <a:p>
                <a:endParaRPr lang="en-US" sz="1200" b="0" dirty="0"/>
              </a:p>
              <a:p>
                <a:endParaRPr lang="en-US" sz="1200" dirty="0"/>
              </a:p>
            </p:txBody>
          </p:sp>
        </mc:Choice>
        <mc:Fallback xmlns="">
          <p:sp>
            <p:nvSpPr>
              <p:cNvPr id="43" name="TextBox 42">
                <a:extLst>
                  <a:ext uri="{FF2B5EF4-FFF2-40B4-BE49-F238E27FC236}">
                    <a16:creationId xmlns:a16="http://schemas.microsoft.com/office/drawing/2014/main" id="{85D4236E-8CD2-8BC9-F3A0-773B3FA8BDED}"/>
                  </a:ext>
                </a:extLst>
              </p:cNvPr>
              <p:cNvSpPr txBox="1">
                <a:spLocks noRot="1" noChangeAspect="1" noMove="1" noResize="1" noEditPoints="1" noAdjustHandles="1" noChangeArrowheads="1" noChangeShapeType="1" noTextEdit="1"/>
              </p:cNvSpPr>
              <p:nvPr/>
            </p:nvSpPr>
            <p:spPr>
              <a:xfrm>
                <a:off x="3205108" y="6492875"/>
                <a:ext cx="351571" cy="553998"/>
              </a:xfrm>
              <a:prstGeom prst="rect">
                <a:avLst/>
              </a:prstGeom>
              <a:blipFill>
                <a:blip r:embed="rId7"/>
                <a:stretch>
                  <a:fillRect/>
                </a:stretch>
              </a:blipFill>
            </p:spPr>
            <p:txBody>
              <a:bodyPr/>
              <a:lstStyle/>
              <a:p>
                <a:r>
                  <a:rPr lang="en-US">
                    <a:noFill/>
                  </a:rPr>
                  <a:t> </a:t>
                </a:r>
              </a:p>
            </p:txBody>
          </p:sp>
        </mc:Fallback>
      </mc:AlternateContent>
      <p:sp>
        <p:nvSpPr>
          <p:cNvPr id="6" name="Right Arrow 5">
            <a:extLst>
              <a:ext uri="{FF2B5EF4-FFF2-40B4-BE49-F238E27FC236}">
                <a16:creationId xmlns:a16="http://schemas.microsoft.com/office/drawing/2014/main" id="{646CB2AC-A115-1B7E-09FA-A71D9DCC39A8}"/>
              </a:ext>
            </a:extLst>
          </p:cNvPr>
          <p:cNvSpPr/>
          <p:nvPr/>
        </p:nvSpPr>
        <p:spPr>
          <a:xfrm flipH="1">
            <a:off x="2591161" y="4075052"/>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0.9</a:t>
            </a:r>
          </a:p>
        </p:txBody>
      </p:sp>
      <p:sp>
        <p:nvSpPr>
          <p:cNvPr id="7" name="Right Arrow 6">
            <a:extLst>
              <a:ext uri="{FF2B5EF4-FFF2-40B4-BE49-F238E27FC236}">
                <a16:creationId xmlns:a16="http://schemas.microsoft.com/office/drawing/2014/main" id="{715D1D2E-C6F5-229B-7EE3-799B38B972D3}"/>
              </a:ext>
            </a:extLst>
          </p:cNvPr>
          <p:cNvSpPr/>
          <p:nvPr/>
        </p:nvSpPr>
        <p:spPr>
          <a:xfrm>
            <a:off x="2632180" y="4494322"/>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9" name="Right Arrow 8">
            <a:extLst>
              <a:ext uri="{FF2B5EF4-FFF2-40B4-BE49-F238E27FC236}">
                <a16:creationId xmlns:a16="http://schemas.microsoft.com/office/drawing/2014/main" id="{DA4B4C49-F552-C057-3795-FC3B9C6D7BB0}"/>
              </a:ext>
            </a:extLst>
          </p:cNvPr>
          <p:cNvSpPr/>
          <p:nvPr/>
        </p:nvSpPr>
        <p:spPr>
          <a:xfrm flipH="1">
            <a:off x="2591161" y="4913592"/>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0.6</a:t>
            </a:r>
          </a:p>
        </p:txBody>
      </p:sp>
      <p:sp>
        <p:nvSpPr>
          <p:cNvPr id="12" name="Right Arrow 11">
            <a:extLst>
              <a:ext uri="{FF2B5EF4-FFF2-40B4-BE49-F238E27FC236}">
                <a16:creationId xmlns:a16="http://schemas.microsoft.com/office/drawing/2014/main" id="{AEEE52EF-6267-AFA3-8EC6-DB08C87BB85C}"/>
              </a:ext>
            </a:extLst>
          </p:cNvPr>
          <p:cNvSpPr/>
          <p:nvPr/>
        </p:nvSpPr>
        <p:spPr>
          <a:xfrm>
            <a:off x="2632180" y="533286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0.7</a:t>
            </a:r>
          </a:p>
        </p:txBody>
      </p:sp>
      <p:pic>
        <p:nvPicPr>
          <p:cNvPr id="15" name="Picture 14">
            <a:extLst>
              <a:ext uri="{FF2B5EF4-FFF2-40B4-BE49-F238E27FC236}">
                <a16:creationId xmlns:a16="http://schemas.microsoft.com/office/drawing/2014/main" id="{0886B7E9-A59F-B5F7-1331-014FAFDAE2DC}"/>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997389" y="2531042"/>
            <a:ext cx="647524" cy="787506"/>
          </a:xfrm>
          <a:prstGeom prst="rect">
            <a:avLst/>
          </a:prstGeom>
        </p:spPr>
      </p:pic>
      <p:sp>
        <p:nvSpPr>
          <p:cNvPr id="20" name="Right Arrow 19">
            <a:extLst>
              <a:ext uri="{FF2B5EF4-FFF2-40B4-BE49-F238E27FC236}">
                <a16:creationId xmlns:a16="http://schemas.microsoft.com/office/drawing/2014/main" id="{6EA27135-A6DF-DF33-FD6F-5C2209102F38}"/>
              </a:ext>
            </a:extLst>
          </p:cNvPr>
          <p:cNvSpPr/>
          <p:nvPr/>
        </p:nvSpPr>
        <p:spPr>
          <a:xfrm>
            <a:off x="5656261" y="365363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0.3</a:t>
            </a:r>
          </a:p>
        </p:txBody>
      </p:sp>
      <p:sp>
        <p:nvSpPr>
          <p:cNvPr id="23" name="Right Arrow 22">
            <a:extLst>
              <a:ext uri="{FF2B5EF4-FFF2-40B4-BE49-F238E27FC236}">
                <a16:creationId xmlns:a16="http://schemas.microsoft.com/office/drawing/2014/main" id="{DE2690AC-C164-2505-F7F5-DB7387E7047F}"/>
              </a:ext>
            </a:extLst>
          </p:cNvPr>
          <p:cNvSpPr/>
          <p:nvPr/>
        </p:nvSpPr>
        <p:spPr>
          <a:xfrm flipH="1">
            <a:off x="5615242" y="407290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0.4</a:t>
            </a:r>
          </a:p>
        </p:txBody>
      </p:sp>
      <p:sp>
        <p:nvSpPr>
          <p:cNvPr id="24" name="Right Arrow 23">
            <a:extLst>
              <a:ext uri="{FF2B5EF4-FFF2-40B4-BE49-F238E27FC236}">
                <a16:creationId xmlns:a16="http://schemas.microsoft.com/office/drawing/2014/main" id="{91B2E2A4-3A51-7187-213C-9F876C8C882F}"/>
              </a:ext>
            </a:extLst>
          </p:cNvPr>
          <p:cNvSpPr/>
          <p:nvPr/>
        </p:nvSpPr>
        <p:spPr>
          <a:xfrm>
            <a:off x="5656261" y="449217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26" name="Right Arrow 25">
            <a:extLst>
              <a:ext uri="{FF2B5EF4-FFF2-40B4-BE49-F238E27FC236}">
                <a16:creationId xmlns:a16="http://schemas.microsoft.com/office/drawing/2014/main" id="{0F02F73A-81EA-9205-485A-AB648B65A4E5}"/>
              </a:ext>
            </a:extLst>
          </p:cNvPr>
          <p:cNvSpPr/>
          <p:nvPr/>
        </p:nvSpPr>
        <p:spPr>
          <a:xfrm flipH="1">
            <a:off x="5615242" y="491144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0.1</a:t>
            </a:r>
          </a:p>
        </p:txBody>
      </p:sp>
      <p:pic>
        <p:nvPicPr>
          <p:cNvPr id="3" name="Picture 2">
            <a:extLst>
              <a:ext uri="{FF2B5EF4-FFF2-40B4-BE49-F238E27FC236}">
                <a16:creationId xmlns:a16="http://schemas.microsoft.com/office/drawing/2014/main" id="{36409E90-D54B-2554-4265-3217AEBB04DA}"/>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9044945" y="2531041"/>
            <a:ext cx="647524" cy="787506"/>
          </a:xfrm>
          <a:prstGeom prst="rect">
            <a:avLst/>
          </a:prstGeom>
        </p:spPr>
      </p:pic>
      <p:sp>
        <p:nvSpPr>
          <p:cNvPr id="19" name="Right Arrow 18">
            <a:extLst>
              <a:ext uri="{FF2B5EF4-FFF2-40B4-BE49-F238E27FC236}">
                <a16:creationId xmlns:a16="http://schemas.microsoft.com/office/drawing/2014/main" id="{8F241774-956D-8771-9DD8-67FEECE18FD4}"/>
              </a:ext>
            </a:extLst>
          </p:cNvPr>
          <p:cNvSpPr/>
          <p:nvPr/>
        </p:nvSpPr>
        <p:spPr>
          <a:xfrm>
            <a:off x="8639323" y="365363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0.3</a:t>
            </a:r>
          </a:p>
        </p:txBody>
      </p:sp>
      <p:sp>
        <p:nvSpPr>
          <p:cNvPr id="27" name="Right Arrow 26">
            <a:extLst>
              <a:ext uri="{FF2B5EF4-FFF2-40B4-BE49-F238E27FC236}">
                <a16:creationId xmlns:a16="http://schemas.microsoft.com/office/drawing/2014/main" id="{CF8B8A8C-95C9-B8B3-0CFE-F471A3244474}"/>
              </a:ext>
            </a:extLst>
          </p:cNvPr>
          <p:cNvSpPr/>
          <p:nvPr/>
        </p:nvSpPr>
        <p:spPr>
          <a:xfrm flipH="1">
            <a:off x="8598304" y="407290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0.4</a:t>
            </a:r>
          </a:p>
        </p:txBody>
      </p:sp>
      <p:sp>
        <p:nvSpPr>
          <p:cNvPr id="28" name="Right Arrow 27">
            <a:extLst>
              <a:ext uri="{FF2B5EF4-FFF2-40B4-BE49-F238E27FC236}">
                <a16:creationId xmlns:a16="http://schemas.microsoft.com/office/drawing/2014/main" id="{3318C59D-A49C-F91E-8E39-A1CBCB98F7A6}"/>
              </a:ext>
            </a:extLst>
          </p:cNvPr>
          <p:cNvSpPr/>
          <p:nvPr/>
        </p:nvSpPr>
        <p:spPr>
          <a:xfrm>
            <a:off x="8639323" y="449217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0.3</a:t>
            </a:r>
          </a:p>
        </p:txBody>
      </p:sp>
      <p:sp>
        <p:nvSpPr>
          <p:cNvPr id="29" name="Right Arrow 28">
            <a:extLst>
              <a:ext uri="{FF2B5EF4-FFF2-40B4-BE49-F238E27FC236}">
                <a16:creationId xmlns:a16="http://schemas.microsoft.com/office/drawing/2014/main" id="{A59C4705-93FC-09C1-D3E2-4B3185BA2E78}"/>
              </a:ext>
            </a:extLst>
          </p:cNvPr>
          <p:cNvSpPr/>
          <p:nvPr/>
        </p:nvSpPr>
        <p:spPr>
          <a:xfrm flipH="1">
            <a:off x="8598304" y="491144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30" name="Right Arrow 29">
            <a:extLst>
              <a:ext uri="{FF2B5EF4-FFF2-40B4-BE49-F238E27FC236}">
                <a16:creationId xmlns:a16="http://schemas.microsoft.com/office/drawing/2014/main" id="{333F5398-508F-A086-AA76-F117056AE2A6}"/>
              </a:ext>
            </a:extLst>
          </p:cNvPr>
          <p:cNvSpPr/>
          <p:nvPr/>
        </p:nvSpPr>
        <p:spPr>
          <a:xfrm>
            <a:off x="8639323" y="5330708"/>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0.7</a:t>
            </a:r>
          </a:p>
        </p:txBody>
      </p:sp>
      <p:pic>
        <p:nvPicPr>
          <p:cNvPr id="31" name="Picture 30">
            <a:extLst>
              <a:ext uri="{FF2B5EF4-FFF2-40B4-BE49-F238E27FC236}">
                <a16:creationId xmlns:a16="http://schemas.microsoft.com/office/drawing/2014/main" id="{9CAB415C-4619-F7A8-48C5-CA7DE0E649E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165029" y="5194529"/>
            <a:ext cx="451147" cy="570921"/>
          </a:xfrm>
          <a:prstGeom prst="rect">
            <a:avLst/>
          </a:prstGeom>
        </p:spPr>
      </p:pic>
      <p:pic>
        <p:nvPicPr>
          <p:cNvPr id="32" name="Picture 31">
            <a:extLst>
              <a:ext uri="{FF2B5EF4-FFF2-40B4-BE49-F238E27FC236}">
                <a16:creationId xmlns:a16="http://schemas.microsoft.com/office/drawing/2014/main" id="{C8E7DBB7-FE87-E21A-4099-BCCE40F3806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165029" y="5194529"/>
            <a:ext cx="451147" cy="570921"/>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79AD14D-6578-3776-0F96-3EFDEF6B0232}"/>
                  </a:ext>
                </a:extLst>
              </p:cNvPr>
              <p:cNvSpPr txBox="1"/>
              <p:nvPr/>
            </p:nvSpPr>
            <p:spPr>
              <a:xfrm>
                <a:off x="6321151" y="6492875"/>
                <a:ext cx="317908"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𝑦</m:t>
                          </m:r>
                        </m:e>
                        <m:sup>
                          <m:r>
                            <a:rPr lang="en-US" sz="1200" b="0" i="1" smtClean="0">
                              <a:latin typeface="Cambria Math" panose="02040503050406030204" pitchFamily="18" charset="0"/>
                            </a:rPr>
                            <m:t>2</m:t>
                          </m:r>
                        </m:sup>
                      </m:sSup>
                    </m:oMath>
                  </m:oMathPara>
                </a14:m>
                <a:endParaRPr lang="en-US" sz="1200" b="0" dirty="0"/>
              </a:p>
              <a:p>
                <a:endParaRPr lang="en-US" sz="1200" b="0" dirty="0"/>
              </a:p>
              <a:p>
                <a:endParaRPr lang="en-US" sz="1200" b="0" dirty="0"/>
              </a:p>
              <a:p>
                <a:endParaRPr lang="en-US" sz="1200" dirty="0"/>
              </a:p>
            </p:txBody>
          </p:sp>
        </mc:Choice>
        <mc:Fallback xmlns="">
          <p:sp>
            <p:nvSpPr>
              <p:cNvPr id="33" name="TextBox 32">
                <a:extLst>
                  <a:ext uri="{FF2B5EF4-FFF2-40B4-BE49-F238E27FC236}">
                    <a16:creationId xmlns:a16="http://schemas.microsoft.com/office/drawing/2014/main" id="{C79AD14D-6578-3776-0F96-3EFDEF6B0232}"/>
                  </a:ext>
                </a:extLst>
              </p:cNvPr>
              <p:cNvSpPr txBox="1">
                <a:spLocks noRot="1" noChangeAspect="1" noMove="1" noResize="1" noEditPoints="1" noAdjustHandles="1" noChangeArrowheads="1" noChangeShapeType="1" noTextEdit="1"/>
              </p:cNvSpPr>
              <p:nvPr/>
            </p:nvSpPr>
            <p:spPr>
              <a:xfrm>
                <a:off x="6321151" y="6492875"/>
                <a:ext cx="317908" cy="738664"/>
              </a:xfrm>
              <a:prstGeom prst="rect">
                <a:avLst/>
              </a:prstGeom>
              <a:blipFill>
                <a:blip r:embed="rId10"/>
                <a:stretch>
                  <a:fillRect/>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2954168D-E4E2-C603-7BBB-1D0927E0AB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241322" y="5721206"/>
            <a:ext cx="451147" cy="570921"/>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1C2B6BE-B1A1-EB25-E525-CAF168E23C01}"/>
                  </a:ext>
                </a:extLst>
              </p:cNvPr>
              <p:cNvSpPr txBox="1"/>
              <p:nvPr/>
            </p:nvSpPr>
            <p:spPr>
              <a:xfrm>
                <a:off x="9307941" y="6496189"/>
                <a:ext cx="262636"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𝑦</m:t>
                          </m:r>
                        </m:e>
                        <m:sup>
                          <m:r>
                            <a:rPr lang="en-US" sz="1200" b="0" i="1" smtClean="0">
                              <a:latin typeface="Cambria Math" panose="02040503050406030204" pitchFamily="18" charset="0"/>
                            </a:rPr>
                            <m:t>3</m:t>
                          </m:r>
                        </m:sup>
                      </m:sSup>
                    </m:oMath>
                  </m:oMathPara>
                </a14:m>
                <a:endParaRPr lang="en-US" sz="1200" b="0" dirty="0"/>
              </a:p>
              <a:p>
                <a:endParaRPr lang="en-US" sz="1200" b="0" dirty="0"/>
              </a:p>
              <a:p>
                <a:endParaRPr lang="en-US" sz="1200" b="0" dirty="0"/>
              </a:p>
              <a:p>
                <a:endParaRPr lang="en-US" sz="1200" dirty="0"/>
              </a:p>
            </p:txBody>
          </p:sp>
        </mc:Choice>
        <mc:Fallback xmlns="">
          <p:sp>
            <p:nvSpPr>
              <p:cNvPr id="36" name="TextBox 35">
                <a:extLst>
                  <a:ext uri="{FF2B5EF4-FFF2-40B4-BE49-F238E27FC236}">
                    <a16:creationId xmlns:a16="http://schemas.microsoft.com/office/drawing/2014/main" id="{01C2B6BE-B1A1-EB25-E525-CAF168E23C01}"/>
                  </a:ext>
                </a:extLst>
              </p:cNvPr>
              <p:cNvSpPr txBox="1">
                <a:spLocks noRot="1" noChangeAspect="1" noMove="1" noResize="1" noEditPoints="1" noAdjustHandles="1" noChangeArrowheads="1" noChangeShapeType="1" noTextEdit="1"/>
              </p:cNvSpPr>
              <p:nvPr/>
            </p:nvSpPr>
            <p:spPr>
              <a:xfrm>
                <a:off x="9307941" y="6496189"/>
                <a:ext cx="262636" cy="738664"/>
              </a:xfrm>
              <a:prstGeom prst="rect">
                <a:avLst/>
              </a:prstGeom>
              <a:blipFill>
                <a:blip r:embed="rId11"/>
                <a:stretch>
                  <a:fillRect/>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E2D82820-48C0-9FA2-283C-FC62948079E6}"/>
              </a:ext>
            </a:extLst>
          </p:cNvPr>
          <p:cNvSpPr txBox="1"/>
          <p:nvPr/>
        </p:nvSpPr>
        <p:spPr>
          <a:xfrm>
            <a:off x="606795" y="4128762"/>
            <a:ext cx="765531" cy="784830"/>
          </a:xfrm>
          <a:prstGeom prst="rect">
            <a:avLst/>
          </a:prstGeom>
          <a:noFill/>
          <a:ln>
            <a:noFill/>
          </a:ln>
        </p:spPr>
        <p:txBody>
          <a:bodyPr wrap="square" rtlCol="0">
            <a:spAutoFit/>
          </a:bodyPr>
          <a:lstStyle/>
          <a:p>
            <a:pPr algn="ctr"/>
            <a:r>
              <a:rPr lang="en-US" sz="1500" dirty="0">
                <a:solidFill>
                  <a:schemeClr val="tx2"/>
                </a:solidFill>
              </a:rPr>
              <a:t>rounds</a:t>
            </a:r>
          </a:p>
          <a:p>
            <a:pPr algn="ctr"/>
            <a:r>
              <a:rPr lang="en-US" sz="1500" b="0" i="1" dirty="0">
                <a:solidFill>
                  <a:schemeClr val="tx2"/>
                </a:solidFill>
              </a:rPr>
              <a:t>k</a:t>
            </a:r>
          </a:p>
          <a:p>
            <a:endParaRPr lang="en-US" sz="1500" dirty="0">
              <a:solidFill>
                <a:schemeClr val="tx2"/>
              </a:solidFill>
            </a:endParaRPr>
          </a:p>
        </p:txBody>
      </p:sp>
      <p:sp>
        <p:nvSpPr>
          <p:cNvPr id="38" name="TextBox 37">
            <a:extLst>
              <a:ext uri="{FF2B5EF4-FFF2-40B4-BE49-F238E27FC236}">
                <a16:creationId xmlns:a16="http://schemas.microsoft.com/office/drawing/2014/main" id="{D52FA397-73CC-99BE-AFE8-0D3BA2C0629A}"/>
              </a:ext>
            </a:extLst>
          </p:cNvPr>
          <p:cNvSpPr txBox="1"/>
          <p:nvPr/>
        </p:nvSpPr>
        <p:spPr>
          <a:xfrm>
            <a:off x="447168" y="6492875"/>
            <a:ext cx="1084784" cy="276999"/>
          </a:xfrm>
          <a:prstGeom prst="rect">
            <a:avLst/>
          </a:prstGeom>
          <a:noFill/>
        </p:spPr>
        <p:txBody>
          <a:bodyPr wrap="none" rtlCol="0">
            <a:spAutoFit/>
          </a:bodyPr>
          <a:lstStyle/>
          <a:p>
            <a:r>
              <a:rPr lang="en-US" sz="1200" dirty="0">
                <a:solidFill>
                  <a:schemeClr val="tx2"/>
                </a:solidFill>
              </a:rPr>
              <a:t>true outcome</a:t>
            </a:r>
          </a:p>
        </p:txBody>
      </p:sp>
      <p:sp>
        <p:nvSpPr>
          <p:cNvPr id="5" name="Rectangle 4">
            <a:extLst>
              <a:ext uri="{FF2B5EF4-FFF2-40B4-BE49-F238E27FC236}">
                <a16:creationId xmlns:a16="http://schemas.microsoft.com/office/drawing/2014/main" id="{A94F7851-8E8B-8CE0-FD16-98C9055DDB94}"/>
              </a:ext>
            </a:extLst>
          </p:cNvPr>
          <p:cNvSpPr/>
          <p:nvPr/>
        </p:nvSpPr>
        <p:spPr>
          <a:xfrm>
            <a:off x="86627" y="1953928"/>
            <a:ext cx="11498578" cy="4911593"/>
          </a:xfrm>
          <a:prstGeom prst="rect">
            <a:avLst/>
          </a:prstGeom>
          <a:solidFill>
            <a:schemeClr val="bg1">
              <a:alpha val="78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ight Arrow 3">
            <a:extLst>
              <a:ext uri="{FF2B5EF4-FFF2-40B4-BE49-F238E27FC236}">
                <a16:creationId xmlns:a16="http://schemas.microsoft.com/office/drawing/2014/main" id="{138853B1-334A-4695-4995-D0B202123D09}"/>
              </a:ext>
            </a:extLst>
          </p:cNvPr>
          <p:cNvSpPr/>
          <p:nvPr/>
        </p:nvSpPr>
        <p:spPr>
          <a:xfrm flipH="1">
            <a:off x="8610577" y="4965448"/>
            <a:ext cx="1579467" cy="322395"/>
          </a:xfrm>
          <a:prstGeom prst="rightArrow">
            <a:avLst>
              <a:gd name="adj1" fmla="val 100000"/>
              <a:gd name="adj2" fmla="val 16710"/>
            </a:avLst>
          </a:prstGeom>
          <a:solidFill>
            <a:schemeClr val="accent6"/>
          </a:solid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grpSp>
        <p:nvGrpSpPr>
          <p:cNvPr id="45" name="Group 44">
            <a:extLst>
              <a:ext uri="{FF2B5EF4-FFF2-40B4-BE49-F238E27FC236}">
                <a16:creationId xmlns:a16="http://schemas.microsoft.com/office/drawing/2014/main" id="{F025EE94-D75B-F064-807F-3D6C97EE8ECD}"/>
              </a:ext>
            </a:extLst>
          </p:cNvPr>
          <p:cNvGrpSpPr/>
          <p:nvPr/>
        </p:nvGrpSpPr>
        <p:grpSpPr>
          <a:xfrm>
            <a:off x="3645612" y="4619479"/>
            <a:ext cx="4749602" cy="1924245"/>
            <a:chOff x="3848702" y="4599439"/>
            <a:chExt cx="4749602" cy="1924245"/>
          </a:xfrm>
        </p:grpSpPr>
        <p:sp>
          <p:nvSpPr>
            <p:cNvPr id="16" name="Rounded Rectangle 15">
              <a:extLst>
                <a:ext uri="{FF2B5EF4-FFF2-40B4-BE49-F238E27FC236}">
                  <a16:creationId xmlns:a16="http://schemas.microsoft.com/office/drawing/2014/main" id="{F0454DEF-E63E-9461-6344-95E5CADFF86E}"/>
                </a:ext>
              </a:extLst>
            </p:cNvPr>
            <p:cNvSpPr/>
            <p:nvPr/>
          </p:nvSpPr>
          <p:spPr>
            <a:xfrm>
              <a:off x="3848702" y="4599439"/>
              <a:ext cx="3764877" cy="1924245"/>
            </a:xfrm>
            <a:prstGeom prst="roundRect">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2"/>
                  </a:solidFill>
                </a:rPr>
                <a:t>E.g., could require level sets at any round </a:t>
              </a:r>
              <a:r>
                <a:rPr lang="en-US" i="1" dirty="0">
                  <a:solidFill>
                    <a:schemeClr val="tx2"/>
                  </a:solidFill>
                </a:rPr>
                <a:t>k </a:t>
              </a:r>
              <a:r>
                <a:rPr lang="en-US" dirty="0">
                  <a:solidFill>
                    <a:schemeClr val="tx2"/>
                  </a:solidFill>
                </a:rPr>
                <a:t>be unbiased conditional on any combination of values of the predictions at rounds </a:t>
              </a:r>
              <a:r>
                <a:rPr lang="en-US" i="1" dirty="0">
                  <a:solidFill>
                    <a:schemeClr val="tx2"/>
                  </a:solidFill>
                </a:rPr>
                <a:t>k-1, k-2, k-3…</a:t>
              </a:r>
              <a:endParaRPr lang="en-US" dirty="0">
                <a:solidFill>
                  <a:schemeClr val="tx2"/>
                </a:solidFill>
              </a:endParaRPr>
            </a:p>
          </p:txBody>
        </p:sp>
        <p:cxnSp>
          <p:nvCxnSpPr>
            <p:cNvPr id="42" name="Straight Arrow Connector 41">
              <a:extLst>
                <a:ext uri="{FF2B5EF4-FFF2-40B4-BE49-F238E27FC236}">
                  <a16:creationId xmlns:a16="http://schemas.microsoft.com/office/drawing/2014/main" id="{F8823E55-C5F9-E06C-50BC-C1EF6A98A6FD}"/>
                </a:ext>
              </a:extLst>
            </p:cNvPr>
            <p:cNvCxnSpPr>
              <a:cxnSpLocks/>
              <a:stCxn id="16" idx="3"/>
            </p:cNvCxnSpPr>
            <p:nvPr/>
          </p:nvCxnSpPr>
          <p:spPr>
            <a:xfrm flipV="1">
              <a:off x="7613579" y="5330708"/>
              <a:ext cx="984725" cy="230854"/>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1B5B6C53-6563-2EA4-39CB-411A932C7B4C}"/>
              </a:ext>
            </a:extLst>
          </p:cNvPr>
          <p:cNvGrpSpPr/>
          <p:nvPr/>
        </p:nvGrpSpPr>
        <p:grpSpPr>
          <a:xfrm>
            <a:off x="49207" y="3172626"/>
            <a:ext cx="4048020" cy="3631469"/>
            <a:chOff x="49207" y="3172626"/>
            <a:chExt cx="4048020" cy="3631469"/>
          </a:xfrm>
        </p:grpSpPr>
        <p:pic>
          <p:nvPicPr>
            <p:cNvPr id="46" name="Picture 45">
              <a:extLst>
                <a:ext uri="{FF2B5EF4-FFF2-40B4-BE49-F238E27FC236}">
                  <a16:creationId xmlns:a16="http://schemas.microsoft.com/office/drawing/2014/main" id="{85B434A8-DA6A-7D12-3C5B-FD085A07010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9207" y="3735196"/>
              <a:ext cx="2301675" cy="3068899"/>
            </a:xfrm>
            <a:prstGeom prst="rect">
              <a:avLst/>
            </a:prstGeom>
          </p:spPr>
        </p:pic>
        <p:sp>
          <p:nvSpPr>
            <p:cNvPr id="47" name="Oval Callout 46">
              <a:extLst>
                <a:ext uri="{FF2B5EF4-FFF2-40B4-BE49-F238E27FC236}">
                  <a16:creationId xmlns:a16="http://schemas.microsoft.com/office/drawing/2014/main" id="{4B1FC449-E779-DF98-7D12-2293447B6409}"/>
                </a:ext>
              </a:extLst>
            </p:cNvPr>
            <p:cNvSpPr/>
            <p:nvPr/>
          </p:nvSpPr>
          <p:spPr>
            <a:xfrm flipH="1">
              <a:off x="1710744" y="3172626"/>
              <a:ext cx="2386483" cy="999361"/>
            </a:xfrm>
            <a:prstGeom prst="wedgeEllipseCallout">
              <a:avLst>
                <a:gd name="adj1" fmla="val 41347"/>
                <a:gd name="adj2" fmla="val 50002"/>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That’s way too many events</a:t>
              </a:r>
              <a:endParaRPr lang="en-US" b="0" dirty="0">
                <a:solidFill>
                  <a:schemeClr val="tx1"/>
                </a:solidFill>
              </a:endParaRPr>
            </a:p>
            <a:p>
              <a:pPr algn="ctr"/>
              <a:endParaRPr lang="en-US" dirty="0">
                <a:solidFill>
                  <a:schemeClr val="tx1"/>
                </a:solidFill>
              </a:endParaRPr>
            </a:p>
          </p:txBody>
        </p:sp>
      </p:grpSp>
    </p:spTree>
    <p:extLst>
      <p:ext uri="{BB962C8B-B14F-4D97-AF65-F5344CB8AC3E}">
        <p14:creationId xmlns:p14="http://schemas.microsoft.com/office/powerpoint/2010/main" val="103421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26D71-CFBF-0410-4230-EFD65AC8D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C11F56-CB41-15E2-3B68-0B65237EC40C}"/>
              </a:ext>
            </a:extLst>
          </p:cNvPr>
          <p:cNvSpPr>
            <a:spLocks noGrp="1"/>
          </p:cNvSpPr>
          <p:nvPr>
            <p:ph type="title"/>
          </p:nvPr>
        </p:nvSpPr>
        <p:spPr/>
        <p:txBody>
          <a:bodyPr/>
          <a:lstStyle/>
          <a:p>
            <a:r>
              <a:rPr lang="en-US" dirty="0"/>
              <a:t>Or try to be unbiased conditional on our predictions per round…</a:t>
            </a:r>
          </a:p>
        </p:txBody>
      </p:sp>
      <p:grpSp>
        <p:nvGrpSpPr>
          <p:cNvPr id="56" name="Group 55">
            <a:extLst>
              <a:ext uri="{FF2B5EF4-FFF2-40B4-BE49-F238E27FC236}">
                <a16:creationId xmlns:a16="http://schemas.microsoft.com/office/drawing/2014/main" id="{79D64108-07E7-9C7D-78FF-CF28FC06E5D1}"/>
              </a:ext>
            </a:extLst>
          </p:cNvPr>
          <p:cNvGrpSpPr/>
          <p:nvPr/>
        </p:nvGrpSpPr>
        <p:grpSpPr>
          <a:xfrm>
            <a:off x="86627" y="1849449"/>
            <a:ext cx="11498578" cy="5385404"/>
            <a:chOff x="86627" y="1849449"/>
            <a:chExt cx="11498578" cy="5385404"/>
          </a:xfrm>
        </p:grpSpPr>
        <p:pic>
          <p:nvPicPr>
            <p:cNvPr id="8" name="Picture 7">
              <a:extLst>
                <a:ext uri="{FF2B5EF4-FFF2-40B4-BE49-F238E27FC236}">
                  <a16:creationId xmlns:a16="http://schemas.microsoft.com/office/drawing/2014/main" id="{5E55986B-7D04-41D7-259F-221AE6F6F63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949833" y="2531042"/>
              <a:ext cx="647524" cy="787505"/>
            </a:xfrm>
            <a:prstGeom prst="rect">
              <a:avLst/>
            </a:prstGeom>
          </p:spPr>
        </p:pic>
        <p:cxnSp>
          <p:nvCxnSpPr>
            <p:cNvPr id="10" name="Straight Arrow Connector 9">
              <a:extLst>
                <a:ext uri="{FF2B5EF4-FFF2-40B4-BE49-F238E27FC236}">
                  <a16:creationId xmlns:a16="http://schemas.microsoft.com/office/drawing/2014/main" id="{8B5E123D-649E-D5A2-4032-B5268977CFAF}"/>
                </a:ext>
              </a:extLst>
            </p:cNvPr>
            <p:cNvCxnSpPr>
              <a:cxnSpLocks/>
            </p:cNvCxnSpPr>
            <p:nvPr/>
          </p:nvCxnSpPr>
          <p:spPr>
            <a:xfrm>
              <a:off x="2184620" y="2186077"/>
              <a:ext cx="7893152" cy="0"/>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5696EE6-490E-F911-823A-641DA3F5AD8D}"/>
                    </a:ext>
                  </a:extLst>
                </p:cNvPr>
                <p:cNvSpPr txBox="1"/>
                <p:nvPr/>
              </p:nvSpPr>
              <p:spPr>
                <a:xfrm>
                  <a:off x="5454536" y="1849449"/>
                  <a:ext cx="676660" cy="434026"/>
                </a:xfrm>
                <a:prstGeom prst="rect">
                  <a:avLst/>
                </a:prstGeom>
                <a:noFill/>
              </p:spPr>
              <p:txBody>
                <a:bodyPr wrap="none" rtlCol="0">
                  <a:spAutoFit/>
                </a:bodyPr>
                <a:lstStyle/>
                <a:p>
                  <a:r>
                    <a:rPr lang="en-US" sz="1500" dirty="0">
                      <a:solidFill>
                        <a:schemeClr val="tx2"/>
                      </a:solidFill>
                    </a:rPr>
                    <a:t>time </a:t>
                  </a:r>
                  <a14:m>
                    <m:oMath xmlns:m="http://schemas.openxmlformats.org/officeDocument/2006/math">
                      <m:r>
                        <a:rPr lang="en-US" sz="1500" b="0" i="1" smtClean="0">
                          <a:solidFill>
                            <a:schemeClr val="tx2"/>
                          </a:solidFill>
                          <a:latin typeface="Cambria Math" panose="02040503050406030204" pitchFamily="18" charset="0"/>
                        </a:rPr>
                        <m:t>𝑡</m:t>
                      </m:r>
                    </m:oMath>
                  </a14:m>
                  <a:endParaRPr lang="en-US" sz="1500" b="0" dirty="0">
                    <a:solidFill>
                      <a:schemeClr val="tx2"/>
                    </a:solidFill>
                  </a:endParaRPr>
                </a:p>
                <a:p>
                  <a:endParaRPr lang="en-US" sz="1500" dirty="0">
                    <a:solidFill>
                      <a:schemeClr val="tx2"/>
                    </a:solidFill>
                  </a:endParaRPr>
                </a:p>
              </p:txBody>
            </p:sp>
          </mc:Choice>
          <mc:Fallback xmlns="">
            <p:sp>
              <p:nvSpPr>
                <p:cNvPr id="11" name="TextBox 10">
                  <a:extLst>
                    <a:ext uri="{FF2B5EF4-FFF2-40B4-BE49-F238E27FC236}">
                      <a16:creationId xmlns:a16="http://schemas.microsoft.com/office/drawing/2014/main" id="{35696EE6-490E-F911-823A-641DA3F5AD8D}"/>
                    </a:ext>
                  </a:extLst>
                </p:cNvPr>
                <p:cNvSpPr txBox="1">
                  <a:spLocks noRot="1" noChangeAspect="1" noMove="1" noResize="1" noEditPoints="1" noAdjustHandles="1" noChangeArrowheads="1" noChangeShapeType="1" noTextEdit="1"/>
                </p:cNvSpPr>
                <p:nvPr/>
              </p:nvSpPr>
              <p:spPr>
                <a:xfrm>
                  <a:off x="5454536" y="1849449"/>
                  <a:ext cx="676660" cy="434026"/>
                </a:xfrm>
                <a:prstGeom prst="rect">
                  <a:avLst/>
                </a:prstGeom>
                <a:blipFill>
                  <a:blip r:embed="rId3"/>
                  <a:stretch>
                    <a:fillRect l="-3704" t="-2857"/>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4D192F23-FD95-7B73-95F4-BFDA002BB574}"/>
                </a:ext>
              </a:extLst>
            </p:cNvPr>
            <p:cNvCxnSpPr>
              <a:cxnSpLocks/>
            </p:cNvCxnSpPr>
            <p:nvPr/>
          </p:nvCxnSpPr>
          <p:spPr>
            <a:xfrm>
              <a:off x="1596634" y="3692425"/>
              <a:ext cx="0" cy="1854109"/>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7BFCDA02-3CF4-C7AD-DA8D-90ED104C1D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16933" y="3213297"/>
              <a:ext cx="521363" cy="526851"/>
            </a:xfrm>
            <a:prstGeom prst="rect">
              <a:avLst/>
            </a:prstGeom>
          </p:spPr>
        </p:pic>
        <p:pic>
          <p:nvPicPr>
            <p:cNvPr id="22" name="Picture 21">
              <a:extLst>
                <a:ext uri="{FF2B5EF4-FFF2-40B4-BE49-F238E27FC236}">
                  <a16:creationId xmlns:a16="http://schemas.microsoft.com/office/drawing/2014/main" id="{0CEEF9C7-C85C-EE2B-0A61-9B091CDACE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0858" y="3087672"/>
              <a:ext cx="647524" cy="647524"/>
            </a:xfrm>
            <a:prstGeom prst="rect">
              <a:avLst/>
            </a:prstGeom>
          </p:spPr>
        </p:pic>
        <p:sp>
          <p:nvSpPr>
            <p:cNvPr id="25" name="Right Arrow 24">
              <a:extLst>
                <a:ext uri="{FF2B5EF4-FFF2-40B4-BE49-F238E27FC236}">
                  <a16:creationId xmlns:a16="http://schemas.microsoft.com/office/drawing/2014/main" id="{255C3E36-0C83-79B4-45B6-37B92E03AF88}"/>
                </a:ext>
              </a:extLst>
            </p:cNvPr>
            <p:cNvSpPr/>
            <p:nvPr/>
          </p:nvSpPr>
          <p:spPr>
            <a:xfrm>
              <a:off x="2632180" y="3655782"/>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0.1</a:t>
              </a:r>
            </a:p>
          </p:txBody>
        </p:sp>
        <p:pic>
          <p:nvPicPr>
            <p:cNvPr id="35" name="Picture 34">
              <a:extLst>
                <a:ext uri="{FF2B5EF4-FFF2-40B4-BE49-F238E27FC236}">
                  <a16:creationId xmlns:a16="http://schemas.microsoft.com/office/drawing/2014/main" id="{E8C9AAFF-E7E6-B3EF-0B31-EAEE579570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3157045" y="5721206"/>
              <a:ext cx="451147" cy="570921"/>
            </a:xfrm>
            <a:prstGeom prst="rect">
              <a:avLst/>
            </a:prstGeom>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E36636F0-5524-8EF4-236E-23A5494C7697}"/>
                    </a:ext>
                  </a:extLst>
                </p:cNvPr>
                <p:cNvSpPr txBox="1"/>
                <p:nvPr/>
              </p:nvSpPr>
              <p:spPr>
                <a:xfrm>
                  <a:off x="3205108" y="6492875"/>
                  <a:ext cx="35157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𝑦</m:t>
                            </m:r>
                          </m:e>
                          <m:sup>
                            <m:r>
                              <a:rPr lang="en-US" sz="1200" b="0" i="1" smtClean="0">
                                <a:latin typeface="Cambria Math" panose="02040503050406030204" pitchFamily="18" charset="0"/>
                              </a:rPr>
                              <m:t>1</m:t>
                            </m:r>
                          </m:sup>
                        </m:sSup>
                      </m:oMath>
                    </m:oMathPara>
                  </a14:m>
                  <a:endParaRPr lang="en-US" sz="1200" b="0" dirty="0"/>
                </a:p>
                <a:p>
                  <a:endParaRPr lang="en-US" sz="1200" b="0" dirty="0"/>
                </a:p>
                <a:p>
                  <a:endParaRPr lang="en-US" sz="1200" dirty="0"/>
                </a:p>
              </p:txBody>
            </p:sp>
          </mc:Choice>
          <mc:Fallback xmlns="">
            <p:sp>
              <p:nvSpPr>
                <p:cNvPr id="43" name="TextBox 42">
                  <a:extLst>
                    <a:ext uri="{FF2B5EF4-FFF2-40B4-BE49-F238E27FC236}">
                      <a16:creationId xmlns:a16="http://schemas.microsoft.com/office/drawing/2014/main" id="{E36636F0-5524-8EF4-236E-23A5494C7697}"/>
                    </a:ext>
                  </a:extLst>
                </p:cNvPr>
                <p:cNvSpPr txBox="1">
                  <a:spLocks noRot="1" noChangeAspect="1" noMove="1" noResize="1" noEditPoints="1" noAdjustHandles="1" noChangeArrowheads="1" noChangeShapeType="1" noTextEdit="1"/>
                </p:cNvSpPr>
                <p:nvPr/>
              </p:nvSpPr>
              <p:spPr>
                <a:xfrm>
                  <a:off x="3205108" y="6492875"/>
                  <a:ext cx="351571" cy="553998"/>
                </a:xfrm>
                <a:prstGeom prst="rect">
                  <a:avLst/>
                </a:prstGeom>
                <a:blipFill>
                  <a:blip r:embed="rId7"/>
                  <a:stretch>
                    <a:fillRect/>
                  </a:stretch>
                </a:blipFill>
              </p:spPr>
              <p:txBody>
                <a:bodyPr/>
                <a:lstStyle/>
                <a:p>
                  <a:r>
                    <a:rPr lang="en-US">
                      <a:noFill/>
                    </a:rPr>
                    <a:t> </a:t>
                  </a:r>
                </a:p>
              </p:txBody>
            </p:sp>
          </mc:Fallback>
        </mc:AlternateContent>
        <p:sp>
          <p:nvSpPr>
            <p:cNvPr id="6" name="Right Arrow 5">
              <a:extLst>
                <a:ext uri="{FF2B5EF4-FFF2-40B4-BE49-F238E27FC236}">
                  <a16:creationId xmlns:a16="http://schemas.microsoft.com/office/drawing/2014/main" id="{A3D3272E-DD06-A7B6-BE0A-0304DD771EB1}"/>
                </a:ext>
              </a:extLst>
            </p:cNvPr>
            <p:cNvSpPr/>
            <p:nvPr/>
          </p:nvSpPr>
          <p:spPr>
            <a:xfrm flipH="1">
              <a:off x="2591161" y="4075052"/>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0.9</a:t>
              </a:r>
            </a:p>
          </p:txBody>
        </p:sp>
        <p:sp>
          <p:nvSpPr>
            <p:cNvPr id="7" name="Right Arrow 6">
              <a:extLst>
                <a:ext uri="{FF2B5EF4-FFF2-40B4-BE49-F238E27FC236}">
                  <a16:creationId xmlns:a16="http://schemas.microsoft.com/office/drawing/2014/main" id="{B819FAEF-C03C-B48C-1437-67DD2DF7096D}"/>
                </a:ext>
              </a:extLst>
            </p:cNvPr>
            <p:cNvSpPr/>
            <p:nvPr/>
          </p:nvSpPr>
          <p:spPr>
            <a:xfrm>
              <a:off x="2632180" y="4494322"/>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9" name="Right Arrow 8">
              <a:extLst>
                <a:ext uri="{FF2B5EF4-FFF2-40B4-BE49-F238E27FC236}">
                  <a16:creationId xmlns:a16="http://schemas.microsoft.com/office/drawing/2014/main" id="{52C23272-A50F-4B2E-856B-C278C408BF4C}"/>
                </a:ext>
              </a:extLst>
            </p:cNvPr>
            <p:cNvSpPr/>
            <p:nvPr/>
          </p:nvSpPr>
          <p:spPr>
            <a:xfrm flipH="1">
              <a:off x="2591161" y="4913592"/>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0.6</a:t>
              </a:r>
            </a:p>
          </p:txBody>
        </p:sp>
        <p:sp>
          <p:nvSpPr>
            <p:cNvPr id="12" name="Right Arrow 11">
              <a:extLst>
                <a:ext uri="{FF2B5EF4-FFF2-40B4-BE49-F238E27FC236}">
                  <a16:creationId xmlns:a16="http://schemas.microsoft.com/office/drawing/2014/main" id="{076F6631-7A5B-AAF3-4939-207B35F1889F}"/>
                </a:ext>
              </a:extLst>
            </p:cNvPr>
            <p:cNvSpPr/>
            <p:nvPr/>
          </p:nvSpPr>
          <p:spPr>
            <a:xfrm>
              <a:off x="2632180" y="533286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0.7</a:t>
              </a:r>
            </a:p>
          </p:txBody>
        </p:sp>
        <p:pic>
          <p:nvPicPr>
            <p:cNvPr id="15" name="Picture 14">
              <a:extLst>
                <a:ext uri="{FF2B5EF4-FFF2-40B4-BE49-F238E27FC236}">
                  <a16:creationId xmlns:a16="http://schemas.microsoft.com/office/drawing/2014/main" id="{4A1EB919-CC6A-5367-62AE-E7AFF0B4F630}"/>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997389" y="2531042"/>
              <a:ext cx="647524" cy="787506"/>
            </a:xfrm>
            <a:prstGeom prst="rect">
              <a:avLst/>
            </a:prstGeom>
          </p:spPr>
        </p:pic>
        <p:sp>
          <p:nvSpPr>
            <p:cNvPr id="20" name="Right Arrow 19">
              <a:extLst>
                <a:ext uri="{FF2B5EF4-FFF2-40B4-BE49-F238E27FC236}">
                  <a16:creationId xmlns:a16="http://schemas.microsoft.com/office/drawing/2014/main" id="{D0BF2A1E-3061-EE69-E49A-140EB62167EE}"/>
                </a:ext>
              </a:extLst>
            </p:cNvPr>
            <p:cNvSpPr/>
            <p:nvPr/>
          </p:nvSpPr>
          <p:spPr>
            <a:xfrm>
              <a:off x="5656261" y="365363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0.3</a:t>
              </a:r>
            </a:p>
          </p:txBody>
        </p:sp>
        <p:sp>
          <p:nvSpPr>
            <p:cNvPr id="23" name="Right Arrow 22">
              <a:extLst>
                <a:ext uri="{FF2B5EF4-FFF2-40B4-BE49-F238E27FC236}">
                  <a16:creationId xmlns:a16="http://schemas.microsoft.com/office/drawing/2014/main" id="{FA110DB2-A23D-4C36-3C25-283C7BD297AC}"/>
                </a:ext>
              </a:extLst>
            </p:cNvPr>
            <p:cNvSpPr/>
            <p:nvPr/>
          </p:nvSpPr>
          <p:spPr>
            <a:xfrm flipH="1">
              <a:off x="5615242" y="407290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0.4</a:t>
              </a:r>
            </a:p>
          </p:txBody>
        </p:sp>
        <p:sp>
          <p:nvSpPr>
            <p:cNvPr id="24" name="Right Arrow 23">
              <a:extLst>
                <a:ext uri="{FF2B5EF4-FFF2-40B4-BE49-F238E27FC236}">
                  <a16:creationId xmlns:a16="http://schemas.microsoft.com/office/drawing/2014/main" id="{B881884D-BA45-5574-8DDB-F39D26464E85}"/>
                </a:ext>
              </a:extLst>
            </p:cNvPr>
            <p:cNvSpPr/>
            <p:nvPr/>
          </p:nvSpPr>
          <p:spPr>
            <a:xfrm>
              <a:off x="5656261" y="449217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26" name="Right Arrow 25">
              <a:extLst>
                <a:ext uri="{FF2B5EF4-FFF2-40B4-BE49-F238E27FC236}">
                  <a16:creationId xmlns:a16="http://schemas.microsoft.com/office/drawing/2014/main" id="{75B6797B-7658-57E4-FEC8-ABA0D2439FC5}"/>
                </a:ext>
              </a:extLst>
            </p:cNvPr>
            <p:cNvSpPr/>
            <p:nvPr/>
          </p:nvSpPr>
          <p:spPr>
            <a:xfrm flipH="1">
              <a:off x="5615242" y="491144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0.1</a:t>
              </a:r>
            </a:p>
          </p:txBody>
        </p:sp>
        <p:pic>
          <p:nvPicPr>
            <p:cNvPr id="3" name="Picture 2">
              <a:extLst>
                <a:ext uri="{FF2B5EF4-FFF2-40B4-BE49-F238E27FC236}">
                  <a16:creationId xmlns:a16="http://schemas.microsoft.com/office/drawing/2014/main" id="{C5B3AF4E-62D2-C46E-1AFB-0508A3ED8596}"/>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9044945" y="2531041"/>
              <a:ext cx="647524" cy="787506"/>
            </a:xfrm>
            <a:prstGeom prst="rect">
              <a:avLst/>
            </a:prstGeom>
          </p:spPr>
        </p:pic>
        <p:sp>
          <p:nvSpPr>
            <p:cNvPr id="19" name="Right Arrow 18">
              <a:extLst>
                <a:ext uri="{FF2B5EF4-FFF2-40B4-BE49-F238E27FC236}">
                  <a16:creationId xmlns:a16="http://schemas.microsoft.com/office/drawing/2014/main" id="{22250F67-601E-1602-37A3-488212D7CC73}"/>
                </a:ext>
              </a:extLst>
            </p:cNvPr>
            <p:cNvSpPr/>
            <p:nvPr/>
          </p:nvSpPr>
          <p:spPr>
            <a:xfrm>
              <a:off x="8639323" y="365363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0.3</a:t>
              </a:r>
            </a:p>
          </p:txBody>
        </p:sp>
        <p:sp>
          <p:nvSpPr>
            <p:cNvPr id="27" name="Right Arrow 26">
              <a:extLst>
                <a:ext uri="{FF2B5EF4-FFF2-40B4-BE49-F238E27FC236}">
                  <a16:creationId xmlns:a16="http://schemas.microsoft.com/office/drawing/2014/main" id="{E5FF44A4-E26E-B529-5727-F2B3D336A8BE}"/>
                </a:ext>
              </a:extLst>
            </p:cNvPr>
            <p:cNvSpPr/>
            <p:nvPr/>
          </p:nvSpPr>
          <p:spPr>
            <a:xfrm flipH="1">
              <a:off x="8598304" y="407290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0.4</a:t>
              </a:r>
            </a:p>
          </p:txBody>
        </p:sp>
        <p:sp>
          <p:nvSpPr>
            <p:cNvPr id="28" name="Right Arrow 27">
              <a:extLst>
                <a:ext uri="{FF2B5EF4-FFF2-40B4-BE49-F238E27FC236}">
                  <a16:creationId xmlns:a16="http://schemas.microsoft.com/office/drawing/2014/main" id="{B9CD9D90-FE54-9DE4-214F-8C95EDA394D2}"/>
                </a:ext>
              </a:extLst>
            </p:cNvPr>
            <p:cNvSpPr/>
            <p:nvPr/>
          </p:nvSpPr>
          <p:spPr>
            <a:xfrm>
              <a:off x="8639323" y="449217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0.3</a:t>
              </a:r>
            </a:p>
          </p:txBody>
        </p:sp>
        <p:sp>
          <p:nvSpPr>
            <p:cNvPr id="29" name="Right Arrow 28">
              <a:extLst>
                <a:ext uri="{FF2B5EF4-FFF2-40B4-BE49-F238E27FC236}">
                  <a16:creationId xmlns:a16="http://schemas.microsoft.com/office/drawing/2014/main" id="{2D3F0864-2D0D-19CA-7636-D90AD702C499}"/>
                </a:ext>
              </a:extLst>
            </p:cNvPr>
            <p:cNvSpPr/>
            <p:nvPr/>
          </p:nvSpPr>
          <p:spPr>
            <a:xfrm flipH="1">
              <a:off x="8598304" y="491144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30" name="Right Arrow 29">
              <a:extLst>
                <a:ext uri="{FF2B5EF4-FFF2-40B4-BE49-F238E27FC236}">
                  <a16:creationId xmlns:a16="http://schemas.microsoft.com/office/drawing/2014/main" id="{5E7054B4-09F0-FFD5-FED8-DC0E3F2C1C2A}"/>
                </a:ext>
              </a:extLst>
            </p:cNvPr>
            <p:cNvSpPr/>
            <p:nvPr/>
          </p:nvSpPr>
          <p:spPr>
            <a:xfrm>
              <a:off x="8639323" y="5330708"/>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0.7</a:t>
              </a:r>
            </a:p>
          </p:txBody>
        </p:sp>
        <p:pic>
          <p:nvPicPr>
            <p:cNvPr id="31" name="Picture 30">
              <a:extLst>
                <a:ext uri="{FF2B5EF4-FFF2-40B4-BE49-F238E27FC236}">
                  <a16:creationId xmlns:a16="http://schemas.microsoft.com/office/drawing/2014/main" id="{23EBF28D-BE9E-C597-8FD4-A56783E21A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165029" y="5194529"/>
              <a:ext cx="451147" cy="570921"/>
            </a:xfrm>
            <a:prstGeom prst="rect">
              <a:avLst/>
            </a:prstGeom>
          </p:spPr>
        </p:pic>
        <p:pic>
          <p:nvPicPr>
            <p:cNvPr id="32" name="Picture 31">
              <a:extLst>
                <a:ext uri="{FF2B5EF4-FFF2-40B4-BE49-F238E27FC236}">
                  <a16:creationId xmlns:a16="http://schemas.microsoft.com/office/drawing/2014/main" id="{60308AA4-7A69-0C5E-65E0-B99D08C689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165029" y="5194529"/>
              <a:ext cx="451147" cy="570921"/>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A5DFC0B-E6E1-DEA6-F940-487AE15B2D3A}"/>
                    </a:ext>
                  </a:extLst>
                </p:cNvPr>
                <p:cNvSpPr txBox="1"/>
                <p:nvPr/>
              </p:nvSpPr>
              <p:spPr>
                <a:xfrm>
                  <a:off x="6321151" y="6492875"/>
                  <a:ext cx="317908"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𝑦</m:t>
                            </m:r>
                          </m:e>
                          <m:sup>
                            <m:r>
                              <a:rPr lang="en-US" sz="1200" b="0" i="1" smtClean="0">
                                <a:latin typeface="Cambria Math" panose="02040503050406030204" pitchFamily="18" charset="0"/>
                              </a:rPr>
                              <m:t>2</m:t>
                            </m:r>
                          </m:sup>
                        </m:sSup>
                      </m:oMath>
                    </m:oMathPara>
                  </a14:m>
                  <a:endParaRPr lang="en-US" sz="1200" b="0" dirty="0"/>
                </a:p>
                <a:p>
                  <a:endParaRPr lang="en-US" sz="1200" b="0" dirty="0"/>
                </a:p>
                <a:p>
                  <a:endParaRPr lang="en-US" sz="1200" b="0" dirty="0"/>
                </a:p>
                <a:p>
                  <a:endParaRPr lang="en-US" sz="1200" dirty="0"/>
                </a:p>
              </p:txBody>
            </p:sp>
          </mc:Choice>
          <mc:Fallback xmlns="">
            <p:sp>
              <p:nvSpPr>
                <p:cNvPr id="33" name="TextBox 32">
                  <a:extLst>
                    <a:ext uri="{FF2B5EF4-FFF2-40B4-BE49-F238E27FC236}">
                      <a16:creationId xmlns:a16="http://schemas.microsoft.com/office/drawing/2014/main" id="{DA5DFC0B-E6E1-DEA6-F940-487AE15B2D3A}"/>
                    </a:ext>
                  </a:extLst>
                </p:cNvPr>
                <p:cNvSpPr txBox="1">
                  <a:spLocks noRot="1" noChangeAspect="1" noMove="1" noResize="1" noEditPoints="1" noAdjustHandles="1" noChangeArrowheads="1" noChangeShapeType="1" noTextEdit="1"/>
                </p:cNvSpPr>
                <p:nvPr/>
              </p:nvSpPr>
              <p:spPr>
                <a:xfrm>
                  <a:off x="6321151" y="6492875"/>
                  <a:ext cx="317908" cy="738664"/>
                </a:xfrm>
                <a:prstGeom prst="rect">
                  <a:avLst/>
                </a:prstGeom>
                <a:blipFill>
                  <a:blip r:embed="rId10"/>
                  <a:stretch>
                    <a:fillRect/>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F63B6F70-5A59-5FD5-7BBB-57E595FF43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241322" y="5721206"/>
              <a:ext cx="451147" cy="570921"/>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243320C-BD55-ABE8-FC35-F66FB3705F1E}"/>
                    </a:ext>
                  </a:extLst>
                </p:cNvPr>
                <p:cNvSpPr txBox="1"/>
                <p:nvPr/>
              </p:nvSpPr>
              <p:spPr>
                <a:xfrm>
                  <a:off x="9307941" y="6496189"/>
                  <a:ext cx="262636"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𝑦</m:t>
                            </m:r>
                          </m:e>
                          <m:sup>
                            <m:r>
                              <a:rPr lang="en-US" sz="1200" b="0" i="1" smtClean="0">
                                <a:latin typeface="Cambria Math" panose="02040503050406030204" pitchFamily="18" charset="0"/>
                              </a:rPr>
                              <m:t>3</m:t>
                            </m:r>
                          </m:sup>
                        </m:sSup>
                      </m:oMath>
                    </m:oMathPara>
                  </a14:m>
                  <a:endParaRPr lang="en-US" sz="1200" b="0" dirty="0"/>
                </a:p>
                <a:p>
                  <a:endParaRPr lang="en-US" sz="1200" b="0" dirty="0"/>
                </a:p>
                <a:p>
                  <a:endParaRPr lang="en-US" sz="1200" b="0" dirty="0"/>
                </a:p>
                <a:p>
                  <a:endParaRPr lang="en-US" sz="1200" dirty="0"/>
                </a:p>
              </p:txBody>
            </p:sp>
          </mc:Choice>
          <mc:Fallback xmlns="">
            <p:sp>
              <p:nvSpPr>
                <p:cNvPr id="36" name="TextBox 35">
                  <a:extLst>
                    <a:ext uri="{FF2B5EF4-FFF2-40B4-BE49-F238E27FC236}">
                      <a16:creationId xmlns:a16="http://schemas.microsoft.com/office/drawing/2014/main" id="{A243320C-BD55-ABE8-FC35-F66FB3705F1E}"/>
                    </a:ext>
                  </a:extLst>
                </p:cNvPr>
                <p:cNvSpPr txBox="1">
                  <a:spLocks noRot="1" noChangeAspect="1" noMove="1" noResize="1" noEditPoints="1" noAdjustHandles="1" noChangeArrowheads="1" noChangeShapeType="1" noTextEdit="1"/>
                </p:cNvSpPr>
                <p:nvPr/>
              </p:nvSpPr>
              <p:spPr>
                <a:xfrm>
                  <a:off x="9307941" y="6496189"/>
                  <a:ext cx="262636" cy="738664"/>
                </a:xfrm>
                <a:prstGeom prst="rect">
                  <a:avLst/>
                </a:prstGeom>
                <a:blipFill>
                  <a:blip r:embed="rId11"/>
                  <a:stretch>
                    <a:fillRect/>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7703FC13-912B-F5FF-F61D-3045EE104B06}"/>
                </a:ext>
              </a:extLst>
            </p:cNvPr>
            <p:cNvSpPr txBox="1"/>
            <p:nvPr/>
          </p:nvSpPr>
          <p:spPr>
            <a:xfrm>
              <a:off x="606795" y="4128762"/>
              <a:ext cx="765531" cy="784830"/>
            </a:xfrm>
            <a:prstGeom prst="rect">
              <a:avLst/>
            </a:prstGeom>
            <a:noFill/>
            <a:ln>
              <a:noFill/>
            </a:ln>
          </p:spPr>
          <p:txBody>
            <a:bodyPr wrap="square" rtlCol="0">
              <a:spAutoFit/>
            </a:bodyPr>
            <a:lstStyle/>
            <a:p>
              <a:pPr algn="ctr"/>
              <a:r>
                <a:rPr lang="en-US" sz="1500" dirty="0">
                  <a:solidFill>
                    <a:schemeClr val="tx2"/>
                  </a:solidFill>
                </a:rPr>
                <a:t>rounds</a:t>
              </a:r>
            </a:p>
            <a:p>
              <a:pPr algn="ctr"/>
              <a:r>
                <a:rPr lang="en-US" sz="1500" b="0" i="1" dirty="0">
                  <a:solidFill>
                    <a:schemeClr val="tx2"/>
                  </a:solidFill>
                </a:rPr>
                <a:t>k</a:t>
              </a:r>
            </a:p>
            <a:p>
              <a:endParaRPr lang="en-US" sz="1500" dirty="0">
                <a:solidFill>
                  <a:schemeClr val="tx2"/>
                </a:solidFill>
              </a:endParaRPr>
            </a:p>
          </p:txBody>
        </p:sp>
        <p:sp>
          <p:nvSpPr>
            <p:cNvPr id="38" name="TextBox 37">
              <a:extLst>
                <a:ext uri="{FF2B5EF4-FFF2-40B4-BE49-F238E27FC236}">
                  <a16:creationId xmlns:a16="http://schemas.microsoft.com/office/drawing/2014/main" id="{8F97AFED-E69F-2937-459C-C5A8566D2366}"/>
                </a:ext>
              </a:extLst>
            </p:cNvPr>
            <p:cNvSpPr txBox="1"/>
            <p:nvPr/>
          </p:nvSpPr>
          <p:spPr>
            <a:xfrm>
              <a:off x="447168" y="6492875"/>
              <a:ext cx="1084784" cy="276999"/>
            </a:xfrm>
            <a:prstGeom prst="rect">
              <a:avLst/>
            </a:prstGeom>
            <a:noFill/>
          </p:spPr>
          <p:txBody>
            <a:bodyPr wrap="none" rtlCol="0">
              <a:spAutoFit/>
            </a:bodyPr>
            <a:lstStyle/>
            <a:p>
              <a:r>
                <a:rPr lang="en-US" sz="1200" dirty="0">
                  <a:solidFill>
                    <a:schemeClr val="tx2"/>
                  </a:solidFill>
                </a:rPr>
                <a:t>true outcome</a:t>
              </a:r>
            </a:p>
          </p:txBody>
        </p:sp>
        <p:sp>
          <p:nvSpPr>
            <p:cNvPr id="39" name="Rectangle 38">
              <a:extLst>
                <a:ext uri="{FF2B5EF4-FFF2-40B4-BE49-F238E27FC236}">
                  <a16:creationId xmlns:a16="http://schemas.microsoft.com/office/drawing/2014/main" id="{A94968D7-A7A5-280D-7995-F6A76E1D042E}"/>
                </a:ext>
              </a:extLst>
            </p:cNvPr>
            <p:cNvSpPr/>
            <p:nvPr/>
          </p:nvSpPr>
          <p:spPr>
            <a:xfrm>
              <a:off x="86627" y="1953928"/>
              <a:ext cx="11498578" cy="4911593"/>
            </a:xfrm>
            <a:prstGeom prst="rect">
              <a:avLst/>
            </a:prstGeom>
            <a:solidFill>
              <a:schemeClr val="bg1">
                <a:alpha val="78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ight Arrow 12">
              <a:extLst>
                <a:ext uri="{FF2B5EF4-FFF2-40B4-BE49-F238E27FC236}">
                  <a16:creationId xmlns:a16="http://schemas.microsoft.com/office/drawing/2014/main" id="{11E6598D-AA8F-1F04-4593-D6478D69C365}"/>
                </a:ext>
              </a:extLst>
            </p:cNvPr>
            <p:cNvSpPr/>
            <p:nvPr/>
          </p:nvSpPr>
          <p:spPr>
            <a:xfrm>
              <a:off x="2632180" y="4502802"/>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17" name="Right Arrow 16">
              <a:extLst>
                <a:ext uri="{FF2B5EF4-FFF2-40B4-BE49-F238E27FC236}">
                  <a16:creationId xmlns:a16="http://schemas.microsoft.com/office/drawing/2014/main" id="{9BF62BFD-2466-1F72-2A44-DC158748AFB3}"/>
                </a:ext>
              </a:extLst>
            </p:cNvPr>
            <p:cNvSpPr/>
            <p:nvPr/>
          </p:nvSpPr>
          <p:spPr>
            <a:xfrm>
              <a:off x="5656261" y="450065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18" name="Right Arrow 17">
              <a:extLst>
                <a:ext uri="{FF2B5EF4-FFF2-40B4-BE49-F238E27FC236}">
                  <a16:creationId xmlns:a16="http://schemas.microsoft.com/office/drawing/2014/main" id="{8D0D4815-3081-70FC-C180-4C96A72E9FD6}"/>
                </a:ext>
              </a:extLst>
            </p:cNvPr>
            <p:cNvSpPr/>
            <p:nvPr/>
          </p:nvSpPr>
          <p:spPr>
            <a:xfrm>
              <a:off x="8639323" y="450065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0.3</a:t>
              </a:r>
            </a:p>
          </p:txBody>
        </p:sp>
        <p:sp>
          <p:nvSpPr>
            <p:cNvPr id="40" name="Rounded Rectangle 39">
              <a:extLst>
                <a:ext uri="{FF2B5EF4-FFF2-40B4-BE49-F238E27FC236}">
                  <a16:creationId xmlns:a16="http://schemas.microsoft.com/office/drawing/2014/main" id="{1B1E7832-A37C-F8FB-FA53-FECE7BAAEFB5}"/>
                </a:ext>
              </a:extLst>
            </p:cNvPr>
            <p:cNvSpPr/>
            <p:nvPr/>
          </p:nvSpPr>
          <p:spPr>
            <a:xfrm>
              <a:off x="2508382" y="4395296"/>
              <a:ext cx="7819525" cy="56608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Rounded Rectangle 52">
              <a:extLst>
                <a:ext uri="{FF2B5EF4-FFF2-40B4-BE49-F238E27FC236}">
                  <a16:creationId xmlns:a16="http://schemas.microsoft.com/office/drawing/2014/main" id="{ACF284BB-E58D-B3A7-03C4-5ACB10E49FB6}"/>
                </a:ext>
              </a:extLst>
            </p:cNvPr>
            <p:cNvSpPr/>
            <p:nvPr/>
          </p:nvSpPr>
          <p:spPr>
            <a:xfrm>
              <a:off x="4968316" y="2599449"/>
              <a:ext cx="4684222" cy="1235242"/>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4" name="Straight Arrow Connector 53">
              <a:extLst>
                <a:ext uri="{FF2B5EF4-FFF2-40B4-BE49-F238E27FC236}">
                  <a16:creationId xmlns:a16="http://schemas.microsoft.com/office/drawing/2014/main" id="{358C8FD7-2DB8-E62E-911E-A07239494C22}"/>
                </a:ext>
              </a:extLst>
            </p:cNvPr>
            <p:cNvCxnSpPr>
              <a:cxnSpLocks/>
            </p:cNvCxnSpPr>
            <p:nvPr/>
          </p:nvCxnSpPr>
          <p:spPr>
            <a:xfrm flipH="1">
              <a:off x="6307989" y="3843876"/>
              <a:ext cx="1" cy="458062"/>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51BA1C90-02C6-1F3B-EDDA-7F12E0513C20}"/>
                </a:ext>
              </a:extLst>
            </p:cNvPr>
            <p:cNvSpPr txBox="1"/>
            <p:nvPr/>
          </p:nvSpPr>
          <p:spPr>
            <a:xfrm>
              <a:off x="5149861" y="2758930"/>
              <a:ext cx="4303540" cy="369332"/>
            </a:xfrm>
            <a:prstGeom prst="rect">
              <a:avLst/>
            </a:prstGeom>
            <a:noFill/>
          </p:spPr>
          <p:txBody>
            <a:bodyPr wrap="square" rtlCol="0">
              <a:spAutoFit/>
            </a:bodyPr>
            <a:lstStyle/>
            <a:p>
              <a:r>
                <a:rPr lang="en-US" dirty="0"/>
                <a:t>Require unbiasedness at each round </a:t>
              </a:r>
              <a:r>
                <a:rPr lang="en-US" i="1" dirty="0"/>
                <a:t>k</a:t>
              </a:r>
            </a:p>
          </p:txBody>
        </p:sp>
      </p:grpSp>
    </p:spTree>
    <p:extLst>
      <p:ext uri="{BB962C8B-B14F-4D97-AF65-F5344CB8AC3E}">
        <p14:creationId xmlns:p14="http://schemas.microsoft.com/office/powerpoint/2010/main" val="263032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32329-236B-ACD4-E3DB-CB5A09B722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A0006-EA55-C76E-7BD5-D4CA32207C35}"/>
              </a:ext>
            </a:extLst>
          </p:cNvPr>
          <p:cNvSpPr>
            <a:spLocks noGrp="1"/>
          </p:cNvSpPr>
          <p:nvPr>
            <p:ph type="title"/>
          </p:nvPr>
        </p:nvSpPr>
        <p:spPr/>
        <p:txBody>
          <a:bodyPr/>
          <a:lstStyle/>
          <a:p>
            <a:r>
              <a:rPr lang="en-US" dirty="0"/>
              <a:t>Or just try to be unbiased conditional on our predictions per round…</a:t>
            </a:r>
          </a:p>
        </p:txBody>
      </p:sp>
      <p:pic>
        <p:nvPicPr>
          <p:cNvPr id="8" name="Picture 7">
            <a:extLst>
              <a:ext uri="{FF2B5EF4-FFF2-40B4-BE49-F238E27FC236}">
                <a16:creationId xmlns:a16="http://schemas.microsoft.com/office/drawing/2014/main" id="{FAFCC0B5-6B2F-5202-0B8D-C6C03C4F761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949833" y="2531042"/>
            <a:ext cx="647524" cy="787505"/>
          </a:xfrm>
          <a:prstGeom prst="rect">
            <a:avLst/>
          </a:prstGeom>
        </p:spPr>
      </p:pic>
      <p:cxnSp>
        <p:nvCxnSpPr>
          <p:cNvPr id="10" name="Straight Arrow Connector 9">
            <a:extLst>
              <a:ext uri="{FF2B5EF4-FFF2-40B4-BE49-F238E27FC236}">
                <a16:creationId xmlns:a16="http://schemas.microsoft.com/office/drawing/2014/main" id="{E4AF27AF-F291-5277-99A1-708A0A151D57}"/>
              </a:ext>
            </a:extLst>
          </p:cNvPr>
          <p:cNvCxnSpPr>
            <a:cxnSpLocks/>
          </p:cNvCxnSpPr>
          <p:nvPr/>
        </p:nvCxnSpPr>
        <p:spPr>
          <a:xfrm>
            <a:off x="2184620" y="2186077"/>
            <a:ext cx="7893152" cy="0"/>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3E46936-1026-CF6F-57C2-C3233BF782D8}"/>
                  </a:ext>
                </a:extLst>
              </p:cNvPr>
              <p:cNvSpPr txBox="1"/>
              <p:nvPr/>
            </p:nvSpPr>
            <p:spPr>
              <a:xfrm>
                <a:off x="5454536" y="1849449"/>
                <a:ext cx="676660" cy="434026"/>
              </a:xfrm>
              <a:prstGeom prst="rect">
                <a:avLst/>
              </a:prstGeom>
              <a:noFill/>
            </p:spPr>
            <p:txBody>
              <a:bodyPr wrap="none" rtlCol="0">
                <a:spAutoFit/>
              </a:bodyPr>
              <a:lstStyle/>
              <a:p>
                <a:r>
                  <a:rPr lang="en-US" sz="1500" dirty="0">
                    <a:solidFill>
                      <a:schemeClr val="tx2"/>
                    </a:solidFill>
                  </a:rPr>
                  <a:t>time </a:t>
                </a:r>
                <a14:m>
                  <m:oMath xmlns:m="http://schemas.openxmlformats.org/officeDocument/2006/math">
                    <m:r>
                      <a:rPr lang="en-US" sz="1500" b="0" i="1" smtClean="0">
                        <a:solidFill>
                          <a:schemeClr val="tx2"/>
                        </a:solidFill>
                        <a:latin typeface="Cambria Math" panose="02040503050406030204" pitchFamily="18" charset="0"/>
                      </a:rPr>
                      <m:t>𝑡</m:t>
                    </m:r>
                  </m:oMath>
                </a14:m>
                <a:endParaRPr lang="en-US" sz="1500" b="0" dirty="0">
                  <a:solidFill>
                    <a:schemeClr val="tx2"/>
                  </a:solidFill>
                </a:endParaRPr>
              </a:p>
              <a:p>
                <a:endParaRPr lang="en-US" sz="1500" dirty="0">
                  <a:solidFill>
                    <a:schemeClr val="tx2"/>
                  </a:solidFill>
                </a:endParaRPr>
              </a:p>
            </p:txBody>
          </p:sp>
        </mc:Choice>
        <mc:Fallback xmlns="">
          <p:sp>
            <p:nvSpPr>
              <p:cNvPr id="11" name="TextBox 10">
                <a:extLst>
                  <a:ext uri="{FF2B5EF4-FFF2-40B4-BE49-F238E27FC236}">
                    <a16:creationId xmlns:a16="http://schemas.microsoft.com/office/drawing/2014/main" id="{93E46936-1026-CF6F-57C2-C3233BF782D8}"/>
                  </a:ext>
                </a:extLst>
              </p:cNvPr>
              <p:cNvSpPr txBox="1">
                <a:spLocks noRot="1" noChangeAspect="1" noMove="1" noResize="1" noEditPoints="1" noAdjustHandles="1" noChangeArrowheads="1" noChangeShapeType="1" noTextEdit="1"/>
              </p:cNvSpPr>
              <p:nvPr/>
            </p:nvSpPr>
            <p:spPr>
              <a:xfrm>
                <a:off x="5454536" y="1849449"/>
                <a:ext cx="676660" cy="434026"/>
              </a:xfrm>
              <a:prstGeom prst="rect">
                <a:avLst/>
              </a:prstGeom>
              <a:blipFill>
                <a:blip r:embed="rId3"/>
                <a:stretch>
                  <a:fillRect l="-3704" t="-2857"/>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5445C56D-2683-F966-FA40-734407384A9A}"/>
              </a:ext>
            </a:extLst>
          </p:cNvPr>
          <p:cNvCxnSpPr>
            <a:cxnSpLocks/>
          </p:cNvCxnSpPr>
          <p:nvPr/>
        </p:nvCxnSpPr>
        <p:spPr>
          <a:xfrm>
            <a:off x="1596634" y="3692425"/>
            <a:ext cx="0" cy="1854109"/>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0BAB0898-38A6-B17D-EF07-9AC3AEBD8A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16933" y="3213297"/>
            <a:ext cx="521363" cy="526851"/>
          </a:xfrm>
          <a:prstGeom prst="rect">
            <a:avLst/>
          </a:prstGeom>
        </p:spPr>
      </p:pic>
      <p:pic>
        <p:nvPicPr>
          <p:cNvPr id="22" name="Picture 21">
            <a:extLst>
              <a:ext uri="{FF2B5EF4-FFF2-40B4-BE49-F238E27FC236}">
                <a16:creationId xmlns:a16="http://schemas.microsoft.com/office/drawing/2014/main" id="{EB49F192-51EC-43B1-FDAD-933C039D4A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0858" y="3087672"/>
            <a:ext cx="647524" cy="647524"/>
          </a:xfrm>
          <a:prstGeom prst="rect">
            <a:avLst/>
          </a:prstGeom>
        </p:spPr>
      </p:pic>
      <p:sp>
        <p:nvSpPr>
          <p:cNvPr id="25" name="Right Arrow 24">
            <a:extLst>
              <a:ext uri="{FF2B5EF4-FFF2-40B4-BE49-F238E27FC236}">
                <a16:creationId xmlns:a16="http://schemas.microsoft.com/office/drawing/2014/main" id="{459D08DB-F800-E95E-4AE1-2E120541C612}"/>
              </a:ext>
            </a:extLst>
          </p:cNvPr>
          <p:cNvSpPr/>
          <p:nvPr/>
        </p:nvSpPr>
        <p:spPr>
          <a:xfrm>
            <a:off x="2632180" y="3655782"/>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0.1</a:t>
            </a:r>
          </a:p>
        </p:txBody>
      </p:sp>
      <p:pic>
        <p:nvPicPr>
          <p:cNvPr id="35" name="Picture 34">
            <a:extLst>
              <a:ext uri="{FF2B5EF4-FFF2-40B4-BE49-F238E27FC236}">
                <a16:creationId xmlns:a16="http://schemas.microsoft.com/office/drawing/2014/main" id="{774A9A8E-3B4C-F01D-FFA2-5A6EAD8E74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3157045" y="5721206"/>
            <a:ext cx="451147" cy="570921"/>
          </a:xfrm>
          <a:prstGeom prst="rect">
            <a:avLst/>
          </a:prstGeom>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BC4A2705-A1D1-48D7-1A75-36DCD4EF41A1}"/>
                  </a:ext>
                </a:extLst>
              </p:cNvPr>
              <p:cNvSpPr txBox="1"/>
              <p:nvPr/>
            </p:nvSpPr>
            <p:spPr>
              <a:xfrm>
                <a:off x="3205108" y="6492875"/>
                <a:ext cx="35157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𝑦</m:t>
                          </m:r>
                        </m:e>
                        <m:sup>
                          <m:r>
                            <a:rPr lang="en-US" sz="1200" b="0" i="1" smtClean="0">
                              <a:latin typeface="Cambria Math" panose="02040503050406030204" pitchFamily="18" charset="0"/>
                            </a:rPr>
                            <m:t>1</m:t>
                          </m:r>
                        </m:sup>
                      </m:sSup>
                    </m:oMath>
                  </m:oMathPara>
                </a14:m>
                <a:endParaRPr lang="en-US" sz="1200" b="0" dirty="0"/>
              </a:p>
              <a:p>
                <a:endParaRPr lang="en-US" sz="1200" b="0" dirty="0"/>
              </a:p>
              <a:p>
                <a:endParaRPr lang="en-US" sz="1200" dirty="0"/>
              </a:p>
            </p:txBody>
          </p:sp>
        </mc:Choice>
        <mc:Fallback xmlns="">
          <p:sp>
            <p:nvSpPr>
              <p:cNvPr id="43" name="TextBox 42">
                <a:extLst>
                  <a:ext uri="{FF2B5EF4-FFF2-40B4-BE49-F238E27FC236}">
                    <a16:creationId xmlns:a16="http://schemas.microsoft.com/office/drawing/2014/main" id="{BC4A2705-A1D1-48D7-1A75-36DCD4EF41A1}"/>
                  </a:ext>
                </a:extLst>
              </p:cNvPr>
              <p:cNvSpPr txBox="1">
                <a:spLocks noRot="1" noChangeAspect="1" noMove="1" noResize="1" noEditPoints="1" noAdjustHandles="1" noChangeArrowheads="1" noChangeShapeType="1" noTextEdit="1"/>
              </p:cNvSpPr>
              <p:nvPr/>
            </p:nvSpPr>
            <p:spPr>
              <a:xfrm>
                <a:off x="3205108" y="6492875"/>
                <a:ext cx="351571" cy="553998"/>
              </a:xfrm>
              <a:prstGeom prst="rect">
                <a:avLst/>
              </a:prstGeom>
              <a:blipFill>
                <a:blip r:embed="rId7"/>
                <a:stretch>
                  <a:fillRect/>
                </a:stretch>
              </a:blipFill>
            </p:spPr>
            <p:txBody>
              <a:bodyPr/>
              <a:lstStyle/>
              <a:p>
                <a:r>
                  <a:rPr lang="en-US">
                    <a:noFill/>
                  </a:rPr>
                  <a:t> </a:t>
                </a:r>
              </a:p>
            </p:txBody>
          </p:sp>
        </mc:Fallback>
      </mc:AlternateContent>
      <p:sp>
        <p:nvSpPr>
          <p:cNvPr id="6" name="Right Arrow 5">
            <a:extLst>
              <a:ext uri="{FF2B5EF4-FFF2-40B4-BE49-F238E27FC236}">
                <a16:creationId xmlns:a16="http://schemas.microsoft.com/office/drawing/2014/main" id="{D3F674D0-384B-BD53-26B1-6898B4FEAE78}"/>
              </a:ext>
            </a:extLst>
          </p:cNvPr>
          <p:cNvSpPr/>
          <p:nvPr/>
        </p:nvSpPr>
        <p:spPr>
          <a:xfrm flipH="1">
            <a:off x="2591161" y="4075052"/>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0.9</a:t>
            </a:r>
          </a:p>
        </p:txBody>
      </p:sp>
      <p:sp>
        <p:nvSpPr>
          <p:cNvPr id="7" name="Right Arrow 6">
            <a:extLst>
              <a:ext uri="{FF2B5EF4-FFF2-40B4-BE49-F238E27FC236}">
                <a16:creationId xmlns:a16="http://schemas.microsoft.com/office/drawing/2014/main" id="{9F6B0B50-9528-8A4D-4AB5-77777C22D9B8}"/>
              </a:ext>
            </a:extLst>
          </p:cNvPr>
          <p:cNvSpPr/>
          <p:nvPr/>
        </p:nvSpPr>
        <p:spPr>
          <a:xfrm>
            <a:off x="2632180" y="4494322"/>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9" name="Right Arrow 8">
            <a:extLst>
              <a:ext uri="{FF2B5EF4-FFF2-40B4-BE49-F238E27FC236}">
                <a16:creationId xmlns:a16="http://schemas.microsoft.com/office/drawing/2014/main" id="{64B494EA-B059-51B2-4BB8-E1D0B529BE8C}"/>
              </a:ext>
            </a:extLst>
          </p:cNvPr>
          <p:cNvSpPr/>
          <p:nvPr/>
        </p:nvSpPr>
        <p:spPr>
          <a:xfrm flipH="1">
            <a:off x="2591161" y="4913592"/>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0.6</a:t>
            </a:r>
          </a:p>
        </p:txBody>
      </p:sp>
      <p:sp>
        <p:nvSpPr>
          <p:cNvPr id="12" name="Right Arrow 11">
            <a:extLst>
              <a:ext uri="{FF2B5EF4-FFF2-40B4-BE49-F238E27FC236}">
                <a16:creationId xmlns:a16="http://schemas.microsoft.com/office/drawing/2014/main" id="{1BDCD0B7-797A-51BB-C699-9EA72A827359}"/>
              </a:ext>
            </a:extLst>
          </p:cNvPr>
          <p:cNvSpPr/>
          <p:nvPr/>
        </p:nvSpPr>
        <p:spPr>
          <a:xfrm>
            <a:off x="2632180" y="533286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0.7</a:t>
            </a:r>
          </a:p>
        </p:txBody>
      </p:sp>
      <p:pic>
        <p:nvPicPr>
          <p:cNvPr id="15" name="Picture 14">
            <a:extLst>
              <a:ext uri="{FF2B5EF4-FFF2-40B4-BE49-F238E27FC236}">
                <a16:creationId xmlns:a16="http://schemas.microsoft.com/office/drawing/2014/main" id="{110CD555-9A28-FE79-44C3-B8EF8E7CBF94}"/>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997389" y="2531042"/>
            <a:ext cx="647524" cy="787506"/>
          </a:xfrm>
          <a:prstGeom prst="rect">
            <a:avLst/>
          </a:prstGeom>
        </p:spPr>
      </p:pic>
      <p:sp>
        <p:nvSpPr>
          <p:cNvPr id="20" name="Right Arrow 19">
            <a:extLst>
              <a:ext uri="{FF2B5EF4-FFF2-40B4-BE49-F238E27FC236}">
                <a16:creationId xmlns:a16="http://schemas.microsoft.com/office/drawing/2014/main" id="{97FF8267-B870-3F7A-3F3D-D29019944BB8}"/>
              </a:ext>
            </a:extLst>
          </p:cNvPr>
          <p:cNvSpPr/>
          <p:nvPr/>
        </p:nvSpPr>
        <p:spPr>
          <a:xfrm>
            <a:off x="5656261" y="365363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0.3</a:t>
            </a:r>
          </a:p>
        </p:txBody>
      </p:sp>
      <p:sp>
        <p:nvSpPr>
          <p:cNvPr id="23" name="Right Arrow 22">
            <a:extLst>
              <a:ext uri="{FF2B5EF4-FFF2-40B4-BE49-F238E27FC236}">
                <a16:creationId xmlns:a16="http://schemas.microsoft.com/office/drawing/2014/main" id="{42FA172A-A7ED-C2B1-85F5-B3208433B533}"/>
              </a:ext>
            </a:extLst>
          </p:cNvPr>
          <p:cNvSpPr/>
          <p:nvPr/>
        </p:nvSpPr>
        <p:spPr>
          <a:xfrm flipH="1">
            <a:off x="5615242" y="407290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0.4</a:t>
            </a:r>
          </a:p>
        </p:txBody>
      </p:sp>
      <p:sp>
        <p:nvSpPr>
          <p:cNvPr id="24" name="Right Arrow 23">
            <a:extLst>
              <a:ext uri="{FF2B5EF4-FFF2-40B4-BE49-F238E27FC236}">
                <a16:creationId xmlns:a16="http://schemas.microsoft.com/office/drawing/2014/main" id="{8971EE99-E04C-C170-F4CA-2ED7C4B0ECD4}"/>
              </a:ext>
            </a:extLst>
          </p:cNvPr>
          <p:cNvSpPr/>
          <p:nvPr/>
        </p:nvSpPr>
        <p:spPr>
          <a:xfrm>
            <a:off x="5656261" y="449217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26" name="Right Arrow 25">
            <a:extLst>
              <a:ext uri="{FF2B5EF4-FFF2-40B4-BE49-F238E27FC236}">
                <a16:creationId xmlns:a16="http://schemas.microsoft.com/office/drawing/2014/main" id="{92A1D888-6DE5-98DB-A987-EB2CF108AC74}"/>
              </a:ext>
            </a:extLst>
          </p:cNvPr>
          <p:cNvSpPr/>
          <p:nvPr/>
        </p:nvSpPr>
        <p:spPr>
          <a:xfrm flipH="1">
            <a:off x="5615242" y="491144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0.1</a:t>
            </a:r>
          </a:p>
        </p:txBody>
      </p:sp>
      <p:pic>
        <p:nvPicPr>
          <p:cNvPr id="3" name="Picture 2">
            <a:extLst>
              <a:ext uri="{FF2B5EF4-FFF2-40B4-BE49-F238E27FC236}">
                <a16:creationId xmlns:a16="http://schemas.microsoft.com/office/drawing/2014/main" id="{1779CE59-CA46-8987-992B-6054E6FFC5CC}"/>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9044945" y="2531041"/>
            <a:ext cx="647524" cy="787506"/>
          </a:xfrm>
          <a:prstGeom prst="rect">
            <a:avLst/>
          </a:prstGeom>
        </p:spPr>
      </p:pic>
      <p:sp>
        <p:nvSpPr>
          <p:cNvPr id="19" name="Right Arrow 18">
            <a:extLst>
              <a:ext uri="{FF2B5EF4-FFF2-40B4-BE49-F238E27FC236}">
                <a16:creationId xmlns:a16="http://schemas.microsoft.com/office/drawing/2014/main" id="{45574BEF-CBDF-9090-5F76-56CFC3255739}"/>
              </a:ext>
            </a:extLst>
          </p:cNvPr>
          <p:cNvSpPr/>
          <p:nvPr/>
        </p:nvSpPr>
        <p:spPr>
          <a:xfrm>
            <a:off x="8639323" y="365363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0.3</a:t>
            </a:r>
          </a:p>
        </p:txBody>
      </p:sp>
      <p:sp>
        <p:nvSpPr>
          <p:cNvPr id="27" name="Right Arrow 26">
            <a:extLst>
              <a:ext uri="{FF2B5EF4-FFF2-40B4-BE49-F238E27FC236}">
                <a16:creationId xmlns:a16="http://schemas.microsoft.com/office/drawing/2014/main" id="{1F97D948-E25C-2BC3-3902-80FD9710D273}"/>
              </a:ext>
            </a:extLst>
          </p:cNvPr>
          <p:cNvSpPr/>
          <p:nvPr/>
        </p:nvSpPr>
        <p:spPr>
          <a:xfrm flipH="1">
            <a:off x="8598304" y="407290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0.4</a:t>
            </a:r>
          </a:p>
        </p:txBody>
      </p:sp>
      <p:sp>
        <p:nvSpPr>
          <p:cNvPr id="28" name="Right Arrow 27">
            <a:extLst>
              <a:ext uri="{FF2B5EF4-FFF2-40B4-BE49-F238E27FC236}">
                <a16:creationId xmlns:a16="http://schemas.microsoft.com/office/drawing/2014/main" id="{94E3200D-CDB9-965C-FCA8-C82AE5923DF5}"/>
              </a:ext>
            </a:extLst>
          </p:cNvPr>
          <p:cNvSpPr/>
          <p:nvPr/>
        </p:nvSpPr>
        <p:spPr>
          <a:xfrm>
            <a:off x="8639323" y="449217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0.3</a:t>
            </a:r>
          </a:p>
        </p:txBody>
      </p:sp>
      <p:sp>
        <p:nvSpPr>
          <p:cNvPr id="29" name="Right Arrow 28">
            <a:extLst>
              <a:ext uri="{FF2B5EF4-FFF2-40B4-BE49-F238E27FC236}">
                <a16:creationId xmlns:a16="http://schemas.microsoft.com/office/drawing/2014/main" id="{E85666FE-9BE4-8CAD-7540-256A2A3FF060}"/>
              </a:ext>
            </a:extLst>
          </p:cNvPr>
          <p:cNvSpPr/>
          <p:nvPr/>
        </p:nvSpPr>
        <p:spPr>
          <a:xfrm flipH="1">
            <a:off x="8598304" y="4911440"/>
            <a:ext cx="1579467" cy="322395"/>
          </a:xfrm>
          <a:prstGeom prst="rightArrow">
            <a:avLst>
              <a:gd name="adj1" fmla="val 100000"/>
              <a:gd name="adj2" fmla="val 16710"/>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30" name="Right Arrow 29">
            <a:extLst>
              <a:ext uri="{FF2B5EF4-FFF2-40B4-BE49-F238E27FC236}">
                <a16:creationId xmlns:a16="http://schemas.microsoft.com/office/drawing/2014/main" id="{80455DBD-528C-8258-5528-8DE41AB55826}"/>
              </a:ext>
            </a:extLst>
          </p:cNvPr>
          <p:cNvSpPr/>
          <p:nvPr/>
        </p:nvSpPr>
        <p:spPr>
          <a:xfrm>
            <a:off x="8639323" y="5330708"/>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0.7</a:t>
            </a:r>
          </a:p>
        </p:txBody>
      </p:sp>
      <p:pic>
        <p:nvPicPr>
          <p:cNvPr id="31" name="Picture 30">
            <a:extLst>
              <a:ext uri="{FF2B5EF4-FFF2-40B4-BE49-F238E27FC236}">
                <a16:creationId xmlns:a16="http://schemas.microsoft.com/office/drawing/2014/main" id="{0A0F41C7-A47F-E3A3-4288-15F2DEAF50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165029" y="5194529"/>
            <a:ext cx="451147" cy="570921"/>
          </a:xfrm>
          <a:prstGeom prst="rect">
            <a:avLst/>
          </a:prstGeom>
        </p:spPr>
      </p:pic>
      <p:pic>
        <p:nvPicPr>
          <p:cNvPr id="32" name="Picture 31">
            <a:extLst>
              <a:ext uri="{FF2B5EF4-FFF2-40B4-BE49-F238E27FC236}">
                <a16:creationId xmlns:a16="http://schemas.microsoft.com/office/drawing/2014/main" id="{177B7AB0-B13E-331E-35D1-109E4669B4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165029" y="5194529"/>
            <a:ext cx="451147" cy="570921"/>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4F51A4A-85DB-EDED-AE3F-B0D121EF7D1E}"/>
                  </a:ext>
                </a:extLst>
              </p:cNvPr>
              <p:cNvSpPr txBox="1"/>
              <p:nvPr/>
            </p:nvSpPr>
            <p:spPr>
              <a:xfrm>
                <a:off x="6321151" y="6492875"/>
                <a:ext cx="317908"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𝑦</m:t>
                          </m:r>
                        </m:e>
                        <m:sup>
                          <m:r>
                            <a:rPr lang="en-US" sz="1200" b="0" i="1" smtClean="0">
                              <a:latin typeface="Cambria Math" panose="02040503050406030204" pitchFamily="18" charset="0"/>
                            </a:rPr>
                            <m:t>2</m:t>
                          </m:r>
                        </m:sup>
                      </m:sSup>
                    </m:oMath>
                  </m:oMathPara>
                </a14:m>
                <a:endParaRPr lang="en-US" sz="1200" b="0" dirty="0"/>
              </a:p>
              <a:p>
                <a:endParaRPr lang="en-US" sz="1200" b="0" dirty="0"/>
              </a:p>
              <a:p>
                <a:endParaRPr lang="en-US" sz="1200" b="0" dirty="0"/>
              </a:p>
              <a:p>
                <a:endParaRPr lang="en-US" sz="1200" dirty="0"/>
              </a:p>
            </p:txBody>
          </p:sp>
        </mc:Choice>
        <mc:Fallback xmlns="">
          <p:sp>
            <p:nvSpPr>
              <p:cNvPr id="33" name="TextBox 32">
                <a:extLst>
                  <a:ext uri="{FF2B5EF4-FFF2-40B4-BE49-F238E27FC236}">
                    <a16:creationId xmlns:a16="http://schemas.microsoft.com/office/drawing/2014/main" id="{A4F51A4A-85DB-EDED-AE3F-B0D121EF7D1E}"/>
                  </a:ext>
                </a:extLst>
              </p:cNvPr>
              <p:cNvSpPr txBox="1">
                <a:spLocks noRot="1" noChangeAspect="1" noMove="1" noResize="1" noEditPoints="1" noAdjustHandles="1" noChangeArrowheads="1" noChangeShapeType="1" noTextEdit="1"/>
              </p:cNvSpPr>
              <p:nvPr/>
            </p:nvSpPr>
            <p:spPr>
              <a:xfrm>
                <a:off x="6321151" y="6492875"/>
                <a:ext cx="317908" cy="738664"/>
              </a:xfrm>
              <a:prstGeom prst="rect">
                <a:avLst/>
              </a:prstGeom>
              <a:blipFill>
                <a:blip r:embed="rId10"/>
                <a:stretch>
                  <a:fillRect/>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E4541FF3-7233-52A9-B922-543DF395243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241322" y="5721206"/>
            <a:ext cx="451147" cy="570921"/>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EC93ECC-07BF-0147-C751-FA4238608EFE}"/>
                  </a:ext>
                </a:extLst>
              </p:cNvPr>
              <p:cNvSpPr txBox="1"/>
              <p:nvPr/>
            </p:nvSpPr>
            <p:spPr>
              <a:xfrm>
                <a:off x="9307941" y="6496189"/>
                <a:ext cx="262636"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𝑦</m:t>
                          </m:r>
                        </m:e>
                        <m:sup>
                          <m:r>
                            <a:rPr lang="en-US" sz="1200" b="0" i="1" smtClean="0">
                              <a:latin typeface="Cambria Math" panose="02040503050406030204" pitchFamily="18" charset="0"/>
                            </a:rPr>
                            <m:t>3</m:t>
                          </m:r>
                        </m:sup>
                      </m:sSup>
                    </m:oMath>
                  </m:oMathPara>
                </a14:m>
                <a:endParaRPr lang="en-US" sz="1200" b="0" dirty="0"/>
              </a:p>
              <a:p>
                <a:endParaRPr lang="en-US" sz="1200" b="0" dirty="0"/>
              </a:p>
              <a:p>
                <a:endParaRPr lang="en-US" sz="1200" b="0" dirty="0"/>
              </a:p>
              <a:p>
                <a:endParaRPr lang="en-US" sz="1200" dirty="0"/>
              </a:p>
            </p:txBody>
          </p:sp>
        </mc:Choice>
        <mc:Fallback xmlns="">
          <p:sp>
            <p:nvSpPr>
              <p:cNvPr id="36" name="TextBox 35">
                <a:extLst>
                  <a:ext uri="{FF2B5EF4-FFF2-40B4-BE49-F238E27FC236}">
                    <a16:creationId xmlns:a16="http://schemas.microsoft.com/office/drawing/2014/main" id="{0EC93ECC-07BF-0147-C751-FA4238608EFE}"/>
                  </a:ext>
                </a:extLst>
              </p:cNvPr>
              <p:cNvSpPr txBox="1">
                <a:spLocks noRot="1" noChangeAspect="1" noMove="1" noResize="1" noEditPoints="1" noAdjustHandles="1" noChangeArrowheads="1" noChangeShapeType="1" noTextEdit="1"/>
              </p:cNvSpPr>
              <p:nvPr/>
            </p:nvSpPr>
            <p:spPr>
              <a:xfrm>
                <a:off x="9307941" y="6496189"/>
                <a:ext cx="262636" cy="738664"/>
              </a:xfrm>
              <a:prstGeom prst="rect">
                <a:avLst/>
              </a:prstGeom>
              <a:blipFill>
                <a:blip r:embed="rId11"/>
                <a:stretch>
                  <a:fillRect/>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6C47D8FA-08D7-3D86-2CF0-7D620A24382A}"/>
              </a:ext>
            </a:extLst>
          </p:cNvPr>
          <p:cNvSpPr txBox="1"/>
          <p:nvPr/>
        </p:nvSpPr>
        <p:spPr>
          <a:xfrm>
            <a:off x="606795" y="4128762"/>
            <a:ext cx="765531" cy="784830"/>
          </a:xfrm>
          <a:prstGeom prst="rect">
            <a:avLst/>
          </a:prstGeom>
          <a:noFill/>
          <a:ln>
            <a:noFill/>
          </a:ln>
        </p:spPr>
        <p:txBody>
          <a:bodyPr wrap="square" rtlCol="0">
            <a:spAutoFit/>
          </a:bodyPr>
          <a:lstStyle/>
          <a:p>
            <a:pPr algn="ctr"/>
            <a:r>
              <a:rPr lang="en-US" sz="1500" dirty="0">
                <a:solidFill>
                  <a:schemeClr val="tx2"/>
                </a:solidFill>
              </a:rPr>
              <a:t>rounds</a:t>
            </a:r>
          </a:p>
          <a:p>
            <a:pPr algn="ctr"/>
            <a:r>
              <a:rPr lang="en-US" sz="1500" b="0" i="1" dirty="0">
                <a:solidFill>
                  <a:schemeClr val="tx2"/>
                </a:solidFill>
              </a:rPr>
              <a:t>k</a:t>
            </a:r>
          </a:p>
          <a:p>
            <a:endParaRPr lang="en-US" sz="1500" dirty="0">
              <a:solidFill>
                <a:schemeClr val="tx2"/>
              </a:solidFill>
            </a:endParaRPr>
          </a:p>
        </p:txBody>
      </p:sp>
      <p:sp>
        <p:nvSpPr>
          <p:cNvPr id="38" name="TextBox 37">
            <a:extLst>
              <a:ext uri="{FF2B5EF4-FFF2-40B4-BE49-F238E27FC236}">
                <a16:creationId xmlns:a16="http://schemas.microsoft.com/office/drawing/2014/main" id="{7B1321F0-45EC-F40C-03EC-4FFFDADDE188}"/>
              </a:ext>
            </a:extLst>
          </p:cNvPr>
          <p:cNvSpPr txBox="1"/>
          <p:nvPr/>
        </p:nvSpPr>
        <p:spPr>
          <a:xfrm>
            <a:off x="447168" y="6492875"/>
            <a:ext cx="1084784" cy="276999"/>
          </a:xfrm>
          <a:prstGeom prst="rect">
            <a:avLst/>
          </a:prstGeom>
          <a:noFill/>
        </p:spPr>
        <p:txBody>
          <a:bodyPr wrap="none" rtlCol="0">
            <a:spAutoFit/>
          </a:bodyPr>
          <a:lstStyle/>
          <a:p>
            <a:r>
              <a:rPr lang="en-US" sz="1200" dirty="0">
                <a:solidFill>
                  <a:schemeClr val="tx2"/>
                </a:solidFill>
              </a:rPr>
              <a:t>true outcome</a:t>
            </a:r>
          </a:p>
        </p:txBody>
      </p:sp>
      <p:sp>
        <p:nvSpPr>
          <p:cNvPr id="39" name="Rectangle 38">
            <a:extLst>
              <a:ext uri="{FF2B5EF4-FFF2-40B4-BE49-F238E27FC236}">
                <a16:creationId xmlns:a16="http://schemas.microsoft.com/office/drawing/2014/main" id="{36AF125E-6632-180B-D752-D10D399FAA61}"/>
              </a:ext>
            </a:extLst>
          </p:cNvPr>
          <p:cNvSpPr/>
          <p:nvPr/>
        </p:nvSpPr>
        <p:spPr>
          <a:xfrm>
            <a:off x="86627" y="1953928"/>
            <a:ext cx="11498578" cy="4911593"/>
          </a:xfrm>
          <a:prstGeom prst="rect">
            <a:avLst/>
          </a:prstGeom>
          <a:solidFill>
            <a:schemeClr val="bg1">
              <a:alpha val="78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ight Arrow 12">
            <a:extLst>
              <a:ext uri="{FF2B5EF4-FFF2-40B4-BE49-F238E27FC236}">
                <a16:creationId xmlns:a16="http://schemas.microsoft.com/office/drawing/2014/main" id="{3E44B313-213C-8818-E17A-822A7D98D113}"/>
              </a:ext>
            </a:extLst>
          </p:cNvPr>
          <p:cNvSpPr/>
          <p:nvPr/>
        </p:nvSpPr>
        <p:spPr>
          <a:xfrm>
            <a:off x="2632180" y="4502802"/>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17" name="Right Arrow 16">
            <a:extLst>
              <a:ext uri="{FF2B5EF4-FFF2-40B4-BE49-F238E27FC236}">
                <a16:creationId xmlns:a16="http://schemas.microsoft.com/office/drawing/2014/main" id="{81A72063-AFD7-6898-34D0-3ABEA10CDD10}"/>
              </a:ext>
            </a:extLst>
          </p:cNvPr>
          <p:cNvSpPr/>
          <p:nvPr/>
        </p:nvSpPr>
        <p:spPr>
          <a:xfrm>
            <a:off x="5656261" y="450065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0.2</a:t>
            </a:r>
          </a:p>
        </p:txBody>
      </p:sp>
      <p:sp>
        <p:nvSpPr>
          <p:cNvPr id="18" name="Right Arrow 17">
            <a:extLst>
              <a:ext uri="{FF2B5EF4-FFF2-40B4-BE49-F238E27FC236}">
                <a16:creationId xmlns:a16="http://schemas.microsoft.com/office/drawing/2014/main" id="{68F68173-6BE8-12D8-DA62-7EB9CA5B24F4}"/>
              </a:ext>
            </a:extLst>
          </p:cNvPr>
          <p:cNvSpPr/>
          <p:nvPr/>
        </p:nvSpPr>
        <p:spPr>
          <a:xfrm>
            <a:off x="8639323" y="4500650"/>
            <a:ext cx="1497428" cy="322395"/>
          </a:xfrm>
          <a:prstGeom prst="rightArrow">
            <a:avLst>
              <a:gd name="adj1" fmla="val 100000"/>
              <a:gd name="adj2" fmla="val 16710"/>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solidFill>
              </a:rPr>
              <a:t>0.3</a:t>
            </a:r>
          </a:p>
        </p:txBody>
      </p:sp>
      <p:sp>
        <p:nvSpPr>
          <p:cNvPr id="40" name="Rounded Rectangle 39">
            <a:extLst>
              <a:ext uri="{FF2B5EF4-FFF2-40B4-BE49-F238E27FC236}">
                <a16:creationId xmlns:a16="http://schemas.microsoft.com/office/drawing/2014/main" id="{159E58D1-D831-A3AF-4B74-71CBB2643D97}"/>
              </a:ext>
            </a:extLst>
          </p:cNvPr>
          <p:cNvSpPr/>
          <p:nvPr/>
        </p:nvSpPr>
        <p:spPr>
          <a:xfrm>
            <a:off x="2508383" y="4395296"/>
            <a:ext cx="4826068" cy="56608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Rounded Rectangle 40">
            <a:extLst>
              <a:ext uri="{FF2B5EF4-FFF2-40B4-BE49-F238E27FC236}">
                <a16:creationId xmlns:a16="http://schemas.microsoft.com/office/drawing/2014/main" id="{352B05F3-0AAE-25B9-5E5C-01A5AB3B57F0}"/>
              </a:ext>
            </a:extLst>
          </p:cNvPr>
          <p:cNvSpPr/>
          <p:nvPr/>
        </p:nvSpPr>
        <p:spPr>
          <a:xfrm>
            <a:off x="4968316" y="2599449"/>
            <a:ext cx="4684222" cy="1235242"/>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TextBox 43">
            <a:extLst>
              <a:ext uri="{FF2B5EF4-FFF2-40B4-BE49-F238E27FC236}">
                <a16:creationId xmlns:a16="http://schemas.microsoft.com/office/drawing/2014/main" id="{0DD0DF61-4869-F4B1-0EA2-0C0A7D5A5199}"/>
              </a:ext>
            </a:extLst>
          </p:cNvPr>
          <p:cNvSpPr txBox="1"/>
          <p:nvPr/>
        </p:nvSpPr>
        <p:spPr>
          <a:xfrm>
            <a:off x="5149861" y="2758930"/>
            <a:ext cx="4303540" cy="646331"/>
          </a:xfrm>
          <a:prstGeom prst="rect">
            <a:avLst/>
          </a:prstGeom>
          <a:noFill/>
        </p:spPr>
        <p:txBody>
          <a:bodyPr wrap="square" rtlCol="0">
            <a:spAutoFit/>
          </a:bodyPr>
          <a:lstStyle/>
          <a:p>
            <a:r>
              <a:rPr lang="en-US" dirty="0"/>
              <a:t>Require unbiasedness at each round </a:t>
            </a:r>
            <a:r>
              <a:rPr lang="en-US" i="1" dirty="0"/>
              <a:t>k per level set</a:t>
            </a:r>
          </a:p>
        </p:txBody>
      </p:sp>
      <p:cxnSp>
        <p:nvCxnSpPr>
          <p:cNvPr id="50" name="Straight Arrow Connector 49">
            <a:extLst>
              <a:ext uri="{FF2B5EF4-FFF2-40B4-BE49-F238E27FC236}">
                <a16:creationId xmlns:a16="http://schemas.microsoft.com/office/drawing/2014/main" id="{945B9CD5-C7CB-9A21-11DF-96E96FD86E10}"/>
              </a:ext>
            </a:extLst>
          </p:cNvPr>
          <p:cNvCxnSpPr>
            <a:cxnSpLocks/>
          </p:cNvCxnSpPr>
          <p:nvPr/>
        </p:nvCxnSpPr>
        <p:spPr>
          <a:xfrm flipH="1">
            <a:off x="6307989" y="3843876"/>
            <a:ext cx="1" cy="458062"/>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7443C982-C462-E4BC-382E-4500CAED6937}"/>
              </a:ext>
            </a:extLst>
          </p:cNvPr>
          <p:cNvGrpSpPr/>
          <p:nvPr/>
        </p:nvGrpSpPr>
        <p:grpSpPr>
          <a:xfrm>
            <a:off x="43323" y="2445518"/>
            <a:ext cx="4344806" cy="4425361"/>
            <a:chOff x="43323" y="2445518"/>
            <a:chExt cx="4344806" cy="4425361"/>
          </a:xfrm>
        </p:grpSpPr>
        <p:pic>
          <p:nvPicPr>
            <p:cNvPr id="4" name="Picture 3">
              <a:extLst>
                <a:ext uri="{FF2B5EF4-FFF2-40B4-BE49-F238E27FC236}">
                  <a16:creationId xmlns:a16="http://schemas.microsoft.com/office/drawing/2014/main" id="{30ACC2CD-25B2-8949-CCC9-137AD57A99E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323" y="4115392"/>
              <a:ext cx="1836991" cy="2755487"/>
            </a:xfrm>
            <a:prstGeom prst="rect">
              <a:avLst/>
            </a:prstGeom>
          </p:spPr>
        </p:pic>
        <p:sp>
          <p:nvSpPr>
            <p:cNvPr id="5" name="Oval Callout 4">
              <a:extLst>
                <a:ext uri="{FF2B5EF4-FFF2-40B4-BE49-F238E27FC236}">
                  <a16:creationId xmlns:a16="http://schemas.microsoft.com/office/drawing/2014/main" id="{28B3B405-6991-180B-543B-AEB194C1473D}"/>
                </a:ext>
              </a:extLst>
            </p:cNvPr>
            <p:cNvSpPr/>
            <p:nvPr/>
          </p:nvSpPr>
          <p:spPr>
            <a:xfrm flipH="1">
              <a:off x="1027558" y="2445518"/>
              <a:ext cx="3360571" cy="1648767"/>
            </a:xfrm>
            <a:prstGeom prst="wedgeEllipseCallout">
              <a:avLst>
                <a:gd name="adj1" fmla="val 41347"/>
                <a:gd name="adj2" fmla="val 50002"/>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OK I can calculate that, but it doesn’t tell me anything about collaboration.</a:t>
              </a:r>
              <a:endParaRPr lang="en-US" b="0" dirty="0">
                <a:solidFill>
                  <a:schemeClr val="tx1"/>
                </a:solidFill>
              </a:endParaRPr>
            </a:p>
            <a:p>
              <a:pPr algn="ctr"/>
              <a:endParaRPr lang="en-US" dirty="0">
                <a:solidFill>
                  <a:schemeClr val="tx1"/>
                </a:solidFill>
              </a:endParaRPr>
            </a:p>
          </p:txBody>
        </p:sp>
      </p:grpSp>
      <p:sp>
        <p:nvSpPr>
          <p:cNvPr id="42" name="Oval Callout 41">
            <a:extLst>
              <a:ext uri="{FF2B5EF4-FFF2-40B4-BE49-F238E27FC236}">
                <a16:creationId xmlns:a16="http://schemas.microsoft.com/office/drawing/2014/main" id="{9BBF0C60-773B-C6F1-06D4-A9614F96C028}"/>
              </a:ext>
            </a:extLst>
          </p:cNvPr>
          <p:cNvSpPr/>
          <p:nvPr/>
        </p:nvSpPr>
        <p:spPr>
          <a:xfrm flipH="1">
            <a:off x="1039914" y="2422045"/>
            <a:ext cx="3360571" cy="1648767"/>
          </a:xfrm>
          <a:prstGeom prst="wedgeEllipseCallout">
            <a:avLst>
              <a:gd name="adj1" fmla="val 41347"/>
              <a:gd name="adj2" fmla="val 50002"/>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dirty="0">
                <a:solidFill>
                  <a:schemeClr val="tx1"/>
                </a:solidFill>
              </a:rPr>
              <a:t>What if we only consider </a:t>
            </a:r>
            <a:r>
              <a:rPr lang="en-US" b="1" dirty="0">
                <a:solidFill>
                  <a:schemeClr val="tx1"/>
                </a:solidFill>
              </a:rPr>
              <a:t>adjacent</a:t>
            </a:r>
            <a:r>
              <a:rPr lang="en-US" dirty="0">
                <a:solidFill>
                  <a:schemeClr val="tx1"/>
                </a:solidFill>
              </a:rPr>
              <a:t> rounds?</a:t>
            </a:r>
            <a:endParaRPr lang="en-US" b="0" dirty="0">
              <a:solidFill>
                <a:schemeClr val="tx1"/>
              </a:solidFill>
            </a:endParaRPr>
          </a:p>
          <a:p>
            <a:pPr algn="ctr"/>
            <a:endParaRPr lang="en-US" dirty="0">
              <a:solidFill>
                <a:schemeClr val="tx1"/>
              </a:solidFill>
            </a:endParaRPr>
          </a:p>
        </p:txBody>
      </p:sp>
    </p:spTree>
    <p:extLst>
      <p:ext uri="{BB962C8B-B14F-4D97-AF65-F5344CB8AC3E}">
        <p14:creationId xmlns:p14="http://schemas.microsoft.com/office/powerpoint/2010/main" val="73250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684FC-5764-1CE2-3424-212143A804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DAA24-3DA7-E687-BBED-479B71B282E2}"/>
              </a:ext>
            </a:extLst>
          </p:cNvPr>
          <p:cNvSpPr>
            <a:spLocks noGrp="1"/>
          </p:cNvSpPr>
          <p:nvPr>
            <p:ph type="title"/>
          </p:nvPr>
        </p:nvSpPr>
        <p:spPr>
          <a:xfrm>
            <a:off x="134754" y="348165"/>
            <a:ext cx="11617692" cy="1500408"/>
          </a:xfrm>
        </p:spPr>
        <p:txBody>
          <a:bodyPr>
            <a:normAutofit/>
          </a:bodyPr>
          <a:lstStyle/>
          <a:p>
            <a:r>
              <a:rPr lang="en-US" b="1" dirty="0"/>
              <a:t>Conversation calibration</a:t>
            </a:r>
            <a:r>
              <a:rPr lang="en-US" dirty="0"/>
              <a:t> conditions over </a:t>
            </a:r>
            <a:r>
              <a:rPr lang="en-US" i="1" dirty="0"/>
              <a:t>adjacent rounds</a:t>
            </a:r>
          </a:p>
        </p:txBody>
      </p:sp>
      <p:grpSp>
        <p:nvGrpSpPr>
          <p:cNvPr id="87" name="Group 86">
            <a:extLst>
              <a:ext uri="{FF2B5EF4-FFF2-40B4-BE49-F238E27FC236}">
                <a16:creationId xmlns:a16="http://schemas.microsoft.com/office/drawing/2014/main" id="{0AFE3A76-1999-475A-C419-5B02E377AB4D}"/>
              </a:ext>
            </a:extLst>
          </p:cNvPr>
          <p:cNvGrpSpPr/>
          <p:nvPr/>
        </p:nvGrpSpPr>
        <p:grpSpPr>
          <a:xfrm>
            <a:off x="240315" y="1944585"/>
            <a:ext cx="11482066" cy="4177117"/>
            <a:chOff x="240315" y="1944585"/>
            <a:chExt cx="11482066" cy="4177117"/>
          </a:xfrm>
        </p:grpSpPr>
        <p:sp>
          <p:nvSpPr>
            <p:cNvPr id="65" name="Pentagon 64">
              <a:extLst>
                <a:ext uri="{FF2B5EF4-FFF2-40B4-BE49-F238E27FC236}">
                  <a16:creationId xmlns:a16="http://schemas.microsoft.com/office/drawing/2014/main" id="{6A3442A0-7BF7-CEB5-F8BB-AF50D5F9BA87}"/>
                </a:ext>
              </a:extLst>
            </p:cNvPr>
            <p:cNvSpPr/>
            <p:nvPr/>
          </p:nvSpPr>
          <p:spPr>
            <a:xfrm>
              <a:off x="451330"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0.7</a:t>
              </a:r>
            </a:p>
          </p:txBody>
        </p:sp>
        <p:sp>
          <p:nvSpPr>
            <p:cNvPr id="66" name="Pentagon 65">
              <a:extLst>
                <a:ext uri="{FF2B5EF4-FFF2-40B4-BE49-F238E27FC236}">
                  <a16:creationId xmlns:a16="http://schemas.microsoft.com/office/drawing/2014/main" id="{2C07D4E4-CC4F-CD0D-05E5-8FEDB292B3AD}"/>
                </a:ext>
              </a:extLst>
            </p:cNvPr>
            <p:cNvSpPr/>
            <p:nvPr/>
          </p:nvSpPr>
          <p:spPr>
            <a:xfrm flipH="1">
              <a:off x="240315" y="3221934"/>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0.4</a:t>
              </a:r>
            </a:p>
          </p:txBody>
        </p:sp>
        <p:sp>
          <p:nvSpPr>
            <p:cNvPr id="70" name="Pentagon 69">
              <a:extLst>
                <a:ext uri="{FF2B5EF4-FFF2-40B4-BE49-F238E27FC236}">
                  <a16:creationId xmlns:a16="http://schemas.microsoft.com/office/drawing/2014/main" id="{CFCA94BE-4E46-A665-3C07-3C6B175B2163}"/>
                </a:ext>
              </a:extLst>
            </p:cNvPr>
            <p:cNvSpPr/>
            <p:nvPr/>
          </p:nvSpPr>
          <p:spPr>
            <a:xfrm>
              <a:off x="2750273" y="2460965"/>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0.1</a:t>
              </a:r>
            </a:p>
          </p:txBody>
        </p:sp>
        <p:sp>
          <p:nvSpPr>
            <p:cNvPr id="71" name="Pentagon 70">
              <a:extLst>
                <a:ext uri="{FF2B5EF4-FFF2-40B4-BE49-F238E27FC236}">
                  <a16:creationId xmlns:a16="http://schemas.microsoft.com/office/drawing/2014/main" id="{16A0CA72-78D1-F6ED-E73D-1144E42E5225}"/>
                </a:ext>
              </a:extLst>
            </p:cNvPr>
            <p:cNvSpPr/>
            <p:nvPr/>
          </p:nvSpPr>
          <p:spPr>
            <a:xfrm flipH="1">
              <a:off x="2750273" y="3185777"/>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72" name="Pentagon 71">
              <a:extLst>
                <a:ext uri="{FF2B5EF4-FFF2-40B4-BE49-F238E27FC236}">
                  <a16:creationId xmlns:a16="http://schemas.microsoft.com/office/drawing/2014/main" id="{8CE40B32-C69D-DE89-4510-8B08E9A28952}"/>
                </a:ext>
              </a:extLst>
            </p:cNvPr>
            <p:cNvSpPr/>
            <p:nvPr/>
          </p:nvSpPr>
          <p:spPr>
            <a:xfrm>
              <a:off x="5049214"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0.3</a:t>
              </a:r>
            </a:p>
          </p:txBody>
        </p:sp>
        <p:sp>
          <p:nvSpPr>
            <p:cNvPr id="73" name="Pentagon 72">
              <a:extLst>
                <a:ext uri="{FF2B5EF4-FFF2-40B4-BE49-F238E27FC236}">
                  <a16:creationId xmlns:a16="http://schemas.microsoft.com/office/drawing/2014/main" id="{11CBD919-886A-B7B5-1F0C-0E71A49A6DFF}"/>
                </a:ext>
              </a:extLst>
            </p:cNvPr>
            <p:cNvSpPr/>
            <p:nvPr/>
          </p:nvSpPr>
          <p:spPr>
            <a:xfrm flipH="1">
              <a:off x="5049214" y="3226770"/>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0.4</a:t>
              </a:r>
            </a:p>
          </p:txBody>
        </p:sp>
        <p:sp>
          <p:nvSpPr>
            <p:cNvPr id="74" name="Pentagon 73">
              <a:extLst>
                <a:ext uri="{FF2B5EF4-FFF2-40B4-BE49-F238E27FC236}">
                  <a16:creationId xmlns:a16="http://schemas.microsoft.com/office/drawing/2014/main" id="{FC403591-211D-2FD5-7FB2-7A8409AC2660}"/>
                </a:ext>
              </a:extLst>
            </p:cNvPr>
            <p:cNvSpPr/>
            <p:nvPr/>
          </p:nvSpPr>
          <p:spPr>
            <a:xfrm>
              <a:off x="5049214" y="4036893"/>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75" name="Pentagon 74">
              <a:extLst>
                <a:ext uri="{FF2B5EF4-FFF2-40B4-BE49-F238E27FC236}">
                  <a16:creationId xmlns:a16="http://schemas.microsoft.com/office/drawing/2014/main" id="{0F0942A7-536D-A9B3-F01C-938D948026B9}"/>
                </a:ext>
              </a:extLst>
            </p:cNvPr>
            <p:cNvSpPr/>
            <p:nvPr/>
          </p:nvSpPr>
          <p:spPr>
            <a:xfrm>
              <a:off x="7348157"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0.9</a:t>
              </a:r>
            </a:p>
          </p:txBody>
        </p:sp>
        <p:sp>
          <p:nvSpPr>
            <p:cNvPr id="76" name="Pentagon 75">
              <a:extLst>
                <a:ext uri="{FF2B5EF4-FFF2-40B4-BE49-F238E27FC236}">
                  <a16:creationId xmlns:a16="http://schemas.microsoft.com/office/drawing/2014/main" id="{7EC2DFF7-13BD-7BC2-8933-ED7F8048420A}"/>
                </a:ext>
              </a:extLst>
            </p:cNvPr>
            <p:cNvSpPr/>
            <p:nvPr/>
          </p:nvSpPr>
          <p:spPr>
            <a:xfrm flipH="1">
              <a:off x="7348157" y="3207586"/>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0.5</a:t>
              </a:r>
            </a:p>
          </p:txBody>
        </p:sp>
        <p:sp>
          <p:nvSpPr>
            <p:cNvPr id="77" name="Pentagon 76">
              <a:extLst>
                <a:ext uri="{FF2B5EF4-FFF2-40B4-BE49-F238E27FC236}">
                  <a16:creationId xmlns:a16="http://schemas.microsoft.com/office/drawing/2014/main" id="{D5EB165A-93B1-A2B8-D908-3844FD4D0EB9}"/>
                </a:ext>
              </a:extLst>
            </p:cNvPr>
            <p:cNvSpPr/>
            <p:nvPr/>
          </p:nvSpPr>
          <p:spPr>
            <a:xfrm>
              <a:off x="7385389" y="4027116"/>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78" name="Pentagon 77">
              <a:extLst>
                <a:ext uri="{FF2B5EF4-FFF2-40B4-BE49-F238E27FC236}">
                  <a16:creationId xmlns:a16="http://schemas.microsoft.com/office/drawing/2014/main" id="{A0E2FF30-40EB-C634-7CBD-674F8B7A223F}"/>
                </a:ext>
              </a:extLst>
            </p:cNvPr>
            <p:cNvSpPr/>
            <p:nvPr/>
          </p:nvSpPr>
          <p:spPr>
            <a:xfrm flipH="1">
              <a:off x="9818882" y="4802588"/>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0.1</a:t>
              </a:r>
            </a:p>
          </p:txBody>
        </p:sp>
        <p:sp>
          <p:nvSpPr>
            <p:cNvPr id="79" name="Pentagon 78">
              <a:extLst>
                <a:ext uri="{FF2B5EF4-FFF2-40B4-BE49-F238E27FC236}">
                  <a16:creationId xmlns:a16="http://schemas.microsoft.com/office/drawing/2014/main" id="{C9CED1CB-C557-EBB0-338E-9168C0E6D1B4}"/>
                </a:ext>
              </a:extLst>
            </p:cNvPr>
            <p:cNvSpPr/>
            <p:nvPr/>
          </p:nvSpPr>
          <p:spPr>
            <a:xfrm>
              <a:off x="9818882"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0.1</a:t>
              </a:r>
            </a:p>
          </p:txBody>
        </p:sp>
        <p:sp>
          <p:nvSpPr>
            <p:cNvPr id="80" name="Pentagon 79">
              <a:extLst>
                <a:ext uri="{FF2B5EF4-FFF2-40B4-BE49-F238E27FC236}">
                  <a16:creationId xmlns:a16="http://schemas.microsoft.com/office/drawing/2014/main" id="{C3506B02-D85D-254A-CF98-40244019BA5B}"/>
                </a:ext>
              </a:extLst>
            </p:cNvPr>
            <p:cNvSpPr/>
            <p:nvPr/>
          </p:nvSpPr>
          <p:spPr>
            <a:xfrm flipH="1">
              <a:off x="9818882" y="3264722"/>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0.4</a:t>
              </a:r>
            </a:p>
          </p:txBody>
        </p:sp>
        <p:sp>
          <p:nvSpPr>
            <p:cNvPr id="81" name="Pentagon 80">
              <a:extLst>
                <a:ext uri="{FF2B5EF4-FFF2-40B4-BE49-F238E27FC236}">
                  <a16:creationId xmlns:a16="http://schemas.microsoft.com/office/drawing/2014/main" id="{582B3374-CDA2-54F0-5B58-B0A00AF7E5E2}"/>
                </a:ext>
              </a:extLst>
            </p:cNvPr>
            <p:cNvSpPr/>
            <p:nvPr/>
          </p:nvSpPr>
          <p:spPr>
            <a:xfrm>
              <a:off x="9818882" y="4046670"/>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82" name="Pentagon 81">
              <a:extLst>
                <a:ext uri="{FF2B5EF4-FFF2-40B4-BE49-F238E27FC236}">
                  <a16:creationId xmlns:a16="http://schemas.microsoft.com/office/drawing/2014/main" id="{ACB8A01D-7011-C5A7-2A1A-6335F32A1E74}"/>
                </a:ext>
              </a:extLst>
            </p:cNvPr>
            <p:cNvSpPr/>
            <p:nvPr/>
          </p:nvSpPr>
          <p:spPr>
            <a:xfrm flipH="1">
              <a:off x="7348157" y="4815334"/>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0.5</a:t>
              </a:r>
            </a:p>
          </p:txBody>
        </p:sp>
        <p:sp>
          <p:nvSpPr>
            <p:cNvPr id="83" name="Pentagon 82">
              <a:extLst>
                <a:ext uri="{FF2B5EF4-FFF2-40B4-BE49-F238E27FC236}">
                  <a16:creationId xmlns:a16="http://schemas.microsoft.com/office/drawing/2014/main" id="{72C86AC8-63D9-B1AF-3F74-1D43A53B2B0E}"/>
                </a:ext>
              </a:extLst>
            </p:cNvPr>
            <p:cNvSpPr/>
            <p:nvPr/>
          </p:nvSpPr>
          <p:spPr>
            <a:xfrm>
              <a:off x="9818882" y="5558506"/>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84" name="Pentagon 83">
              <a:extLst>
                <a:ext uri="{FF2B5EF4-FFF2-40B4-BE49-F238E27FC236}">
                  <a16:creationId xmlns:a16="http://schemas.microsoft.com/office/drawing/2014/main" id="{9E44901F-E42E-0F7A-E603-8E56C949BE8A}"/>
                </a:ext>
              </a:extLst>
            </p:cNvPr>
            <p:cNvSpPr/>
            <p:nvPr/>
          </p:nvSpPr>
          <p:spPr>
            <a:xfrm>
              <a:off x="2750273" y="401508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0.3</a:t>
              </a:r>
            </a:p>
          </p:txBody>
        </p:sp>
        <p:cxnSp>
          <p:nvCxnSpPr>
            <p:cNvPr id="85" name="Straight Arrow Connector 84">
              <a:extLst>
                <a:ext uri="{FF2B5EF4-FFF2-40B4-BE49-F238E27FC236}">
                  <a16:creationId xmlns:a16="http://schemas.microsoft.com/office/drawing/2014/main" id="{D6562E96-24E0-774B-C954-8993BE43B8F5}"/>
                </a:ext>
              </a:extLst>
            </p:cNvPr>
            <p:cNvCxnSpPr>
              <a:cxnSpLocks/>
            </p:cNvCxnSpPr>
            <p:nvPr/>
          </p:nvCxnSpPr>
          <p:spPr>
            <a:xfrm>
              <a:off x="1524780" y="2106066"/>
              <a:ext cx="8927187" cy="0"/>
            </a:xfrm>
            <a:prstGeom prst="straightConnector1">
              <a:avLst/>
            </a:prstGeom>
            <a:ln>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8EA20718-DD2F-C836-4137-C0454D707F8D}"/>
                    </a:ext>
                  </a:extLst>
                </p:cNvPr>
                <p:cNvSpPr txBox="1"/>
                <p:nvPr/>
              </p:nvSpPr>
              <p:spPr>
                <a:xfrm>
                  <a:off x="853734" y="1944585"/>
                  <a:ext cx="676660" cy="553998"/>
                </a:xfrm>
                <a:prstGeom prst="rect">
                  <a:avLst/>
                </a:prstGeom>
                <a:noFill/>
              </p:spPr>
              <p:txBody>
                <a:bodyPr wrap="none" rtlCol="0">
                  <a:spAutoFit/>
                </a:bodyPr>
                <a:lstStyle/>
                <a:p>
                  <a:r>
                    <a:rPr lang="en-US" sz="1500" dirty="0">
                      <a:solidFill>
                        <a:schemeClr val="tx2">
                          <a:lumMod val="40000"/>
                          <a:lumOff val="60000"/>
                        </a:schemeClr>
                      </a:solidFill>
                    </a:rPr>
                    <a:t>time </a:t>
                  </a:r>
                  <a14:m>
                    <m:oMath xmlns:m="http://schemas.openxmlformats.org/officeDocument/2006/math">
                      <m:r>
                        <a:rPr lang="en-US" sz="1500" b="0" i="1" smtClean="0">
                          <a:solidFill>
                            <a:schemeClr val="tx2">
                              <a:lumMod val="40000"/>
                              <a:lumOff val="60000"/>
                            </a:schemeClr>
                          </a:solidFill>
                          <a:latin typeface="Cambria Math" panose="02040503050406030204" pitchFamily="18" charset="0"/>
                        </a:rPr>
                        <m:t>𝑡</m:t>
                      </m:r>
                    </m:oMath>
                  </a14:m>
                  <a:endParaRPr lang="en-US" sz="1500" b="0" dirty="0">
                    <a:solidFill>
                      <a:schemeClr val="tx2">
                        <a:lumMod val="40000"/>
                        <a:lumOff val="60000"/>
                      </a:schemeClr>
                    </a:solidFill>
                  </a:endParaRPr>
                </a:p>
                <a:p>
                  <a:endParaRPr lang="en-US" sz="1500" dirty="0">
                    <a:solidFill>
                      <a:schemeClr val="tx2">
                        <a:lumMod val="40000"/>
                        <a:lumOff val="60000"/>
                      </a:schemeClr>
                    </a:solidFill>
                  </a:endParaRPr>
                </a:p>
              </p:txBody>
            </p:sp>
          </mc:Choice>
          <mc:Fallback xmlns="">
            <p:sp>
              <p:nvSpPr>
                <p:cNvPr id="86" name="TextBox 85">
                  <a:extLst>
                    <a:ext uri="{FF2B5EF4-FFF2-40B4-BE49-F238E27FC236}">
                      <a16:creationId xmlns:a16="http://schemas.microsoft.com/office/drawing/2014/main" id="{8EA20718-DD2F-C836-4137-C0454D707F8D}"/>
                    </a:ext>
                  </a:extLst>
                </p:cNvPr>
                <p:cNvSpPr txBox="1">
                  <a:spLocks noRot="1" noChangeAspect="1" noMove="1" noResize="1" noEditPoints="1" noAdjustHandles="1" noChangeArrowheads="1" noChangeShapeType="1" noTextEdit="1"/>
                </p:cNvSpPr>
                <p:nvPr/>
              </p:nvSpPr>
              <p:spPr>
                <a:xfrm>
                  <a:off x="853734" y="1944585"/>
                  <a:ext cx="676660" cy="553998"/>
                </a:xfrm>
                <a:prstGeom prst="rect">
                  <a:avLst/>
                </a:prstGeom>
                <a:blipFill>
                  <a:blip r:embed="rId2"/>
                  <a:stretch>
                    <a:fillRect l="-3704" t="-2273"/>
                  </a:stretch>
                </a:blipFill>
              </p:spPr>
              <p:txBody>
                <a:bodyPr/>
                <a:lstStyle/>
                <a:p>
                  <a:r>
                    <a:rPr lang="en-US">
                      <a:noFill/>
                    </a:rPr>
                    <a:t> </a:t>
                  </a:r>
                </a:p>
              </p:txBody>
            </p:sp>
          </mc:Fallback>
        </mc:AlternateContent>
      </p:grpSp>
    </p:spTree>
    <p:extLst>
      <p:ext uri="{BB962C8B-B14F-4D97-AF65-F5344CB8AC3E}">
        <p14:creationId xmlns:p14="http://schemas.microsoft.com/office/powerpoint/2010/main" val="169023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26923-D789-227A-8517-77054F93F5C1}"/>
            </a:ext>
          </a:extLst>
        </p:cNvPr>
        <p:cNvGrpSpPr/>
        <p:nvPr/>
      </p:nvGrpSpPr>
      <p:grpSpPr>
        <a:xfrm>
          <a:off x="0" y="0"/>
          <a:ext cx="0" cy="0"/>
          <a:chOff x="0" y="0"/>
          <a:chExt cx="0" cy="0"/>
        </a:xfrm>
      </p:grpSpPr>
      <p:sp>
        <p:nvSpPr>
          <p:cNvPr id="65" name="Pentagon 64">
            <a:extLst>
              <a:ext uri="{FF2B5EF4-FFF2-40B4-BE49-F238E27FC236}">
                <a16:creationId xmlns:a16="http://schemas.microsoft.com/office/drawing/2014/main" id="{5609E2B5-3722-A528-409E-F81DA3099976}"/>
              </a:ext>
            </a:extLst>
          </p:cNvPr>
          <p:cNvSpPr/>
          <p:nvPr/>
        </p:nvSpPr>
        <p:spPr>
          <a:xfrm>
            <a:off x="451330"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0.7</a:t>
            </a:r>
          </a:p>
        </p:txBody>
      </p:sp>
      <p:sp>
        <p:nvSpPr>
          <p:cNvPr id="66" name="Pentagon 65">
            <a:extLst>
              <a:ext uri="{FF2B5EF4-FFF2-40B4-BE49-F238E27FC236}">
                <a16:creationId xmlns:a16="http://schemas.microsoft.com/office/drawing/2014/main" id="{A9504900-EE4F-597E-D1F2-BFDC9EED9999}"/>
              </a:ext>
            </a:extLst>
          </p:cNvPr>
          <p:cNvSpPr/>
          <p:nvPr/>
        </p:nvSpPr>
        <p:spPr>
          <a:xfrm flipH="1">
            <a:off x="240315" y="3221934"/>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0.4</a:t>
            </a:r>
          </a:p>
        </p:txBody>
      </p:sp>
      <p:sp>
        <p:nvSpPr>
          <p:cNvPr id="70" name="Pentagon 69">
            <a:extLst>
              <a:ext uri="{FF2B5EF4-FFF2-40B4-BE49-F238E27FC236}">
                <a16:creationId xmlns:a16="http://schemas.microsoft.com/office/drawing/2014/main" id="{3B2C62ED-7382-9C35-C491-7D88A1290E5D}"/>
              </a:ext>
            </a:extLst>
          </p:cNvPr>
          <p:cNvSpPr/>
          <p:nvPr/>
        </p:nvSpPr>
        <p:spPr>
          <a:xfrm>
            <a:off x="2750273" y="2460965"/>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0.1</a:t>
            </a:r>
          </a:p>
        </p:txBody>
      </p:sp>
      <p:sp>
        <p:nvSpPr>
          <p:cNvPr id="71" name="Pentagon 70">
            <a:extLst>
              <a:ext uri="{FF2B5EF4-FFF2-40B4-BE49-F238E27FC236}">
                <a16:creationId xmlns:a16="http://schemas.microsoft.com/office/drawing/2014/main" id="{1E100798-A546-7052-07D4-30FAD0CB5FFF}"/>
              </a:ext>
            </a:extLst>
          </p:cNvPr>
          <p:cNvSpPr/>
          <p:nvPr/>
        </p:nvSpPr>
        <p:spPr>
          <a:xfrm flipH="1">
            <a:off x="2750273" y="3185777"/>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72" name="Pentagon 71">
            <a:extLst>
              <a:ext uri="{FF2B5EF4-FFF2-40B4-BE49-F238E27FC236}">
                <a16:creationId xmlns:a16="http://schemas.microsoft.com/office/drawing/2014/main" id="{BDA5281C-C69B-B1C0-9137-EDC708B81529}"/>
              </a:ext>
            </a:extLst>
          </p:cNvPr>
          <p:cNvSpPr/>
          <p:nvPr/>
        </p:nvSpPr>
        <p:spPr>
          <a:xfrm>
            <a:off x="5049214"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0.3</a:t>
            </a:r>
          </a:p>
        </p:txBody>
      </p:sp>
      <p:sp>
        <p:nvSpPr>
          <p:cNvPr id="73" name="Pentagon 72">
            <a:extLst>
              <a:ext uri="{FF2B5EF4-FFF2-40B4-BE49-F238E27FC236}">
                <a16:creationId xmlns:a16="http://schemas.microsoft.com/office/drawing/2014/main" id="{5D60F788-DE96-57A7-536F-75B99B690D6B}"/>
              </a:ext>
            </a:extLst>
          </p:cNvPr>
          <p:cNvSpPr/>
          <p:nvPr/>
        </p:nvSpPr>
        <p:spPr>
          <a:xfrm flipH="1">
            <a:off x="5049214" y="3226770"/>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0.4</a:t>
            </a:r>
          </a:p>
        </p:txBody>
      </p:sp>
      <p:sp>
        <p:nvSpPr>
          <p:cNvPr id="74" name="Pentagon 73">
            <a:extLst>
              <a:ext uri="{FF2B5EF4-FFF2-40B4-BE49-F238E27FC236}">
                <a16:creationId xmlns:a16="http://schemas.microsoft.com/office/drawing/2014/main" id="{3AEE70B7-DBB1-95DC-B849-F62E70CAB7C8}"/>
              </a:ext>
            </a:extLst>
          </p:cNvPr>
          <p:cNvSpPr/>
          <p:nvPr/>
        </p:nvSpPr>
        <p:spPr>
          <a:xfrm>
            <a:off x="5049214" y="4036893"/>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75" name="Pentagon 74">
            <a:extLst>
              <a:ext uri="{FF2B5EF4-FFF2-40B4-BE49-F238E27FC236}">
                <a16:creationId xmlns:a16="http://schemas.microsoft.com/office/drawing/2014/main" id="{22B50385-442F-48C1-7575-0B7EC0EB346A}"/>
              </a:ext>
            </a:extLst>
          </p:cNvPr>
          <p:cNvSpPr/>
          <p:nvPr/>
        </p:nvSpPr>
        <p:spPr>
          <a:xfrm>
            <a:off x="7348157"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0.9</a:t>
            </a:r>
          </a:p>
        </p:txBody>
      </p:sp>
      <p:sp>
        <p:nvSpPr>
          <p:cNvPr id="76" name="Pentagon 75">
            <a:extLst>
              <a:ext uri="{FF2B5EF4-FFF2-40B4-BE49-F238E27FC236}">
                <a16:creationId xmlns:a16="http://schemas.microsoft.com/office/drawing/2014/main" id="{8B8A3C40-74F3-F35D-6D00-DD8651EDB426}"/>
              </a:ext>
            </a:extLst>
          </p:cNvPr>
          <p:cNvSpPr/>
          <p:nvPr/>
        </p:nvSpPr>
        <p:spPr>
          <a:xfrm flipH="1">
            <a:off x="7348157" y="3207586"/>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0.5</a:t>
            </a:r>
          </a:p>
        </p:txBody>
      </p:sp>
      <p:sp>
        <p:nvSpPr>
          <p:cNvPr id="77" name="Pentagon 76">
            <a:extLst>
              <a:ext uri="{FF2B5EF4-FFF2-40B4-BE49-F238E27FC236}">
                <a16:creationId xmlns:a16="http://schemas.microsoft.com/office/drawing/2014/main" id="{0EC19747-5F41-543C-D9B3-92C432BBC64F}"/>
              </a:ext>
            </a:extLst>
          </p:cNvPr>
          <p:cNvSpPr/>
          <p:nvPr/>
        </p:nvSpPr>
        <p:spPr>
          <a:xfrm>
            <a:off x="7385389" y="4027116"/>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78" name="Pentagon 77">
            <a:extLst>
              <a:ext uri="{FF2B5EF4-FFF2-40B4-BE49-F238E27FC236}">
                <a16:creationId xmlns:a16="http://schemas.microsoft.com/office/drawing/2014/main" id="{BCBA9540-DE6E-2279-653A-0C81E07DD541}"/>
              </a:ext>
            </a:extLst>
          </p:cNvPr>
          <p:cNvSpPr/>
          <p:nvPr/>
        </p:nvSpPr>
        <p:spPr>
          <a:xfrm flipH="1">
            <a:off x="9818882" y="4802588"/>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0.1</a:t>
            </a:r>
          </a:p>
        </p:txBody>
      </p:sp>
      <p:sp>
        <p:nvSpPr>
          <p:cNvPr id="79" name="Pentagon 78">
            <a:extLst>
              <a:ext uri="{FF2B5EF4-FFF2-40B4-BE49-F238E27FC236}">
                <a16:creationId xmlns:a16="http://schemas.microsoft.com/office/drawing/2014/main" id="{DBD41443-9CC9-5232-48A5-DB1AB196B00C}"/>
              </a:ext>
            </a:extLst>
          </p:cNvPr>
          <p:cNvSpPr/>
          <p:nvPr/>
        </p:nvSpPr>
        <p:spPr>
          <a:xfrm>
            <a:off x="9818882"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0.1</a:t>
            </a:r>
          </a:p>
        </p:txBody>
      </p:sp>
      <p:sp>
        <p:nvSpPr>
          <p:cNvPr id="80" name="Pentagon 79">
            <a:extLst>
              <a:ext uri="{FF2B5EF4-FFF2-40B4-BE49-F238E27FC236}">
                <a16:creationId xmlns:a16="http://schemas.microsoft.com/office/drawing/2014/main" id="{6FF62E3A-F066-9EF4-DDCB-5CC299C2014A}"/>
              </a:ext>
            </a:extLst>
          </p:cNvPr>
          <p:cNvSpPr/>
          <p:nvPr/>
        </p:nvSpPr>
        <p:spPr>
          <a:xfrm flipH="1">
            <a:off x="9818882" y="3264722"/>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0.4</a:t>
            </a:r>
          </a:p>
        </p:txBody>
      </p:sp>
      <p:sp>
        <p:nvSpPr>
          <p:cNvPr id="81" name="Pentagon 80">
            <a:extLst>
              <a:ext uri="{FF2B5EF4-FFF2-40B4-BE49-F238E27FC236}">
                <a16:creationId xmlns:a16="http://schemas.microsoft.com/office/drawing/2014/main" id="{61DDAC84-D2F5-B8B8-E387-57D22A7BC4DD}"/>
              </a:ext>
            </a:extLst>
          </p:cNvPr>
          <p:cNvSpPr/>
          <p:nvPr/>
        </p:nvSpPr>
        <p:spPr>
          <a:xfrm>
            <a:off x="9818882" y="4046670"/>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82" name="Pentagon 81">
            <a:extLst>
              <a:ext uri="{FF2B5EF4-FFF2-40B4-BE49-F238E27FC236}">
                <a16:creationId xmlns:a16="http://schemas.microsoft.com/office/drawing/2014/main" id="{1B77E48B-B05D-DE91-1B81-A67F0EF66172}"/>
              </a:ext>
            </a:extLst>
          </p:cNvPr>
          <p:cNvSpPr/>
          <p:nvPr/>
        </p:nvSpPr>
        <p:spPr>
          <a:xfrm flipH="1">
            <a:off x="7348157" y="4815334"/>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0.5</a:t>
            </a:r>
          </a:p>
        </p:txBody>
      </p:sp>
      <p:sp>
        <p:nvSpPr>
          <p:cNvPr id="83" name="Pentagon 82">
            <a:extLst>
              <a:ext uri="{FF2B5EF4-FFF2-40B4-BE49-F238E27FC236}">
                <a16:creationId xmlns:a16="http://schemas.microsoft.com/office/drawing/2014/main" id="{B8F084CE-E240-68D7-FB6D-D60E815F94FF}"/>
              </a:ext>
            </a:extLst>
          </p:cNvPr>
          <p:cNvSpPr/>
          <p:nvPr/>
        </p:nvSpPr>
        <p:spPr>
          <a:xfrm>
            <a:off x="9818882" y="5558506"/>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84" name="Pentagon 83">
            <a:extLst>
              <a:ext uri="{FF2B5EF4-FFF2-40B4-BE49-F238E27FC236}">
                <a16:creationId xmlns:a16="http://schemas.microsoft.com/office/drawing/2014/main" id="{C066ACD0-A7CA-9CC2-EF4C-4B8CA383CD9F}"/>
              </a:ext>
            </a:extLst>
          </p:cNvPr>
          <p:cNvSpPr/>
          <p:nvPr/>
        </p:nvSpPr>
        <p:spPr>
          <a:xfrm>
            <a:off x="2750273" y="401508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0.3</a:t>
            </a:r>
          </a:p>
        </p:txBody>
      </p:sp>
      <p:cxnSp>
        <p:nvCxnSpPr>
          <p:cNvPr id="85" name="Straight Arrow Connector 84">
            <a:extLst>
              <a:ext uri="{FF2B5EF4-FFF2-40B4-BE49-F238E27FC236}">
                <a16:creationId xmlns:a16="http://schemas.microsoft.com/office/drawing/2014/main" id="{742A4025-F6EF-C113-7A86-7F13C8441D6B}"/>
              </a:ext>
            </a:extLst>
          </p:cNvPr>
          <p:cNvCxnSpPr>
            <a:cxnSpLocks/>
          </p:cNvCxnSpPr>
          <p:nvPr/>
        </p:nvCxnSpPr>
        <p:spPr>
          <a:xfrm>
            <a:off x="1524780" y="2106066"/>
            <a:ext cx="8927187" cy="0"/>
          </a:xfrm>
          <a:prstGeom prst="straightConnector1">
            <a:avLst/>
          </a:prstGeom>
          <a:ln>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603BC17C-4108-30EB-17F6-C39F98F4264E}"/>
                  </a:ext>
                </a:extLst>
              </p:cNvPr>
              <p:cNvSpPr txBox="1"/>
              <p:nvPr/>
            </p:nvSpPr>
            <p:spPr>
              <a:xfrm>
                <a:off x="853734" y="1944585"/>
                <a:ext cx="676660" cy="553998"/>
              </a:xfrm>
              <a:prstGeom prst="rect">
                <a:avLst/>
              </a:prstGeom>
              <a:noFill/>
            </p:spPr>
            <p:txBody>
              <a:bodyPr wrap="none" rtlCol="0">
                <a:spAutoFit/>
              </a:bodyPr>
              <a:lstStyle/>
              <a:p>
                <a:r>
                  <a:rPr lang="en-US" sz="1500" dirty="0">
                    <a:solidFill>
                      <a:schemeClr val="tx2">
                        <a:lumMod val="40000"/>
                        <a:lumOff val="60000"/>
                      </a:schemeClr>
                    </a:solidFill>
                  </a:rPr>
                  <a:t>time </a:t>
                </a:r>
                <a14:m>
                  <m:oMath xmlns:m="http://schemas.openxmlformats.org/officeDocument/2006/math">
                    <m:r>
                      <a:rPr lang="en-US" sz="1500" b="0" i="1" smtClean="0">
                        <a:solidFill>
                          <a:schemeClr val="tx2">
                            <a:lumMod val="40000"/>
                            <a:lumOff val="60000"/>
                          </a:schemeClr>
                        </a:solidFill>
                        <a:latin typeface="Cambria Math" panose="02040503050406030204" pitchFamily="18" charset="0"/>
                      </a:rPr>
                      <m:t>𝑡</m:t>
                    </m:r>
                  </m:oMath>
                </a14:m>
                <a:endParaRPr lang="en-US" sz="1500" b="0" dirty="0">
                  <a:solidFill>
                    <a:schemeClr val="tx2">
                      <a:lumMod val="40000"/>
                      <a:lumOff val="60000"/>
                    </a:schemeClr>
                  </a:solidFill>
                </a:endParaRPr>
              </a:p>
              <a:p>
                <a:endParaRPr lang="en-US" sz="1500" dirty="0">
                  <a:solidFill>
                    <a:schemeClr val="tx2">
                      <a:lumMod val="40000"/>
                      <a:lumOff val="60000"/>
                    </a:schemeClr>
                  </a:solidFill>
                </a:endParaRPr>
              </a:p>
            </p:txBody>
          </p:sp>
        </mc:Choice>
        <mc:Fallback xmlns="">
          <p:sp>
            <p:nvSpPr>
              <p:cNvPr id="86" name="TextBox 85">
                <a:extLst>
                  <a:ext uri="{FF2B5EF4-FFF2-40B4-BE49-F238E27FC236}">
                    <a16:creationId xmlns:a16="http://schemas.microsoft.com/office/drawing/2014/main" id="{603BC17C-4108-30EB-17F6-C39F98F4264E}"/>
                  </a:ext>
                </a:extLst>
              </p:cNvPr>
              <p:cNvSpPr txBox="1">
                <a:spLocks noRot="1" noChangeAspect="1" noMove="1" noResize="1" noEditPoints="1" noAdjustHandles="1" noChangeArrowheads="1" noChangeShapeType="1" noTextEdit="1"/>
              </p:cNvSpPr>
              <p:nvPr/>
            </p:nvSpPr>
            <p:spPr>
              <a:xfrm>
                <a:off x="853734" y="1944585"/>
                <a:ext cx="676660" cy="553998"/>
              </a:xfrm>
              <a:prstGeom prst="rect">
                <a:avLst/>
              </a:prstGeom>
              <a:blipFill>
                <a:blip r:embed="rId2"/>
                <a:stretch>
                  <a:fillRect l="-3704" t="-2273"/>
                </a:stretch>
              </a:blipFill>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127C5F1B-1969-0D91-5B11-2A796D1C2EB6}"/>
              </a:ext>
            </a:extLst>
          </p:cNvPr>
          <p:cNvSpPr/>
          <p:nvPr/>
        </p:nvSpPr>
        <p:spPr>
          <a:xfrm>
            <a:off x="134755" y="3080833"/>
            <a:ext cx="11816926" cy="1671102"/>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p:sp>
        <p:nvSpPr>
          <p:cNvPr id="4" name="Rounded Rectangle 3">
            <a:extLst>
              <a:ext uri="{FF2B5EF4-FFF2-40B4-BE49-F238E27FC236}">
                <a16:creationId xmlns:a16="http://schemas.microsoft.com/office/drawing/2014/main" id="{21AEA1F3-C9BF-B713-6B77-A5D5AF277422}"/>
              </a:ext>
            </a:extLst>
          </p:cNvPr>
          <p:cNvSpPr/>
          <p:nvPr/>
        </p:nvSpPr>
        <p:spPr>
          <a:xfrm>
            <a:off x="2143813" y="5321215"/>
            <a:ext cx="5241567" cy="489772"/>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 name="Straight Arrow Connector 4">
            <a:extLst>
              <a:ext uri="{FF2B5EF4-FFF2-40B4-BE49-F238E27FC236}">
                <a16:creationId xmlns:a16="http://schemas.microsoft.com/office/drawing/2014/main" id="{0FB896B7-AFC0-5296-6204-25F350FFAFDB}"/>
              </a:ext>
            </a:extLst>
          </p:cNvPr>
          <p:cNvCxnSpPr>
            <a:cxnSpLocks/>
          </p:cNvCxnSpPr>
          <p:nvPr/>
        </p:nvCxnSpPr>
        <p:spPr>
          <a:xfrm flipV="1">
            <a:off x="4114800" y="4751935"/>
            <a:ext cx="0" cy="49383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B7B290C-C223-428E-946A-EED1F2D570E5}"/>
              </a:ext>
            </a:extLst>
          </p:cNvPr>
          <p:cNvSpPr txBox="1"/>
          <p:nvPr/>
        </p:nvSpPr>
        <p:spPr>
          <a:xfrm>
            <a:off x="2354829" y="5377887"/>
            <a:ext cx="5008935" cy="646331"/>
          </a:xfrm>
          <a:prstGeom prst="rect">
            <a:avLst/>
          </a:prstGeom>
          <a:noFill/>
        </p:spPr>
        <p:txBody>
          <a:bodyPr wrap="none" rtlCol="0">
            <a:spAutoFit/>
          </a:bodyPr>
          <a:lstStyle/>
          <a:p>
            <a:r>
              <a:rPr lang="en-US" dirty="0"/>
              <a:t>Looking at each pair of adjacent rounds </a:t>
            </a:r>
            <a:r>
              <a:rPr lang="en-US" i="1" dirty="0"/>
              <a:t>k-1</a:t>
            </a:r>
            <a:r>
              <a:rPr lang="en-US" dirty="0"/>
              <a:t> and </a:t>
            </a:r>
            <a:r>
              <a:rPr lang="en-US" i="1" dirty="0"/>
              <a:t>k</a:t>
            </a:r>
            <a:endParaRPr lang="en-US" dirty="0"/>
          </a:p>
          <a:p>
            <a:endParaRPr lang="en-US" dirty="0"/>
          </a:p>
        </p:txBody>
      </p:sp>
      <p:sp>
        <p:nvSpPr>
          <p:cNvPr id="12" name="Title 11">
            <a:extLst>
              <a:ext uri="{FF2B5EF4-FFF2-40B4-BE49-F238E27FC236}">
                <a16:creationId xmlns:a16="http://schemas.microsoft.com/office/drawing/2014/main" id="{EFBA10BD-A8D7-B725-BBD4-3E6069F1AB8E}"/>
              </a:ext>
            </a:extLst>
          </p:cNvPr>
          <p:cNvSpPr>
            <a:spLocks noGrp="1"/>
          </p:cNvSpPr>
          <p:nvPr>
            <p:ph type="title"/>
          </p:nvPr>
        </p:nvSpPr>
        <p:spPr/>
        <p:txBody>
          <a:bodyPr/>
          <a:lstStyle/>
          <a:p>
            <a:endParaRPr lang="en-US"/>
          </a:p>
        </p:txBody>
      </p:sp>
      <p:sp>
        <p:nvSpPr>
          <p:cNvPr id="13" name="Title 1">
            <a:extLst>
              <a:ext uri="{FF2B5EF4-FFF2-40B4-BE49-F238E27FC236}">
                <a16:creationId xmlns:a16="http://schemas.microsoft.com/office/drawing/2014/main" id="{0DB6A621-AC60-31F9-9B05-6DF82056BCE8}"/>
              </a:ext>
            </a:extLst>
          </p:cNvPr>
          <p:cNvSpPr txBox="1">
            <a:spLocks/>
          </p:cNvSpPr>
          <p:nvPr/>
        </p:nvSpPr>
        <p:spPr>
          <a:xfrm>
            <a:off x="134754" y="348165"/>
            <a:ext cx="11617692" cy="1500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Conversation calibration</a:t>
            </a:r>
            <a:r>
              <a:rPr lang="en-US"/>
              <a:t> conditions over </a:t>
            </a:r>
            <a:r>
              <a:rPr lang="en-US" i="1"/>
              <a:t>adjacent rounds</a:t>
            </a:r>
            <a:endParaRPr lang="en-US" i="1" dirty="0"/>
          </a:p>
        </p:txBody>
      </p:sp>
    </p:spTree>
    <p:extLst>
      <p:ext uri="{BB962C8B-B14F-4D97-AF65-F5344CB8AC3E}">
        <p14:creationId xmlns:p14="http://schemas.microsoft.com/office/powerpoint/2010/main" val="14053525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6DEE4-4711-EAA2-34F9-6A8ECCED3898}"/>
            </a:ext>
          </a:extLst>
        </p:cNvPr>
        <p:cNvGrpSpPr/>
        <p:nvPr/>
      </p:nvGrpSpPr>
      <p:grpSpPr>
        <a:xfrm>
          <a:off x="0" y="0"/>
          <a:ext cx="0" cy="0"/>
          <a:chOff x="0" y="0"/>
          <a:chExt cx="0" cy="0"/>
        </a:xfrm>
      </p:grpSpPr>
      <p:sp>
        <p:nvSpPr>
          <p:cNvPr id="65" name="Pentagon 64">
            <a:extLst>
              <a:ext uri="{FF2B5EF4-FFF2-40B4-BE49-F238E27FC236}">
                <a16:creationId xmlns:a16="http://schemas.microsoft.com/office/drawing/2014/main" id="{532B1B71-49EF-6686-CFF4-7FEB5E3FBD44}"/>
              </a:ext>
            </a:extLst>
          </p:cNvPr>
          <p:cNvSpPr/>
          <p:nvPr/>
        </p:nvSpPr>
        <p:spPr>
          <a:xfrm>
            <a:off x="451330"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0.7</a:t>
            </a:r>
          </a:p>
        </p:txBody>
      </p:sp>
      <p:sp>
        <p:nvSpPr>
          <p:cNvPr id="66" name="Pentagon 65">
            <a:extLst>
              <a:ext uri="{FF2B5EF4-FFF2-40B4-BE49-F238E27FC236}">
                <a16:creationId xmlns:a16="http://schemas.microsoft.com/office/drawing/2014/main" id="{FC3E21B5-721E-C765-062E-DB2248C90760}"/>
              </a:ext>
            </a:extLst>
          </p:cNvPr>
          <p:cNvSpPr/>
          <p:nvPr/>
        </p:nvSpPr>
        <p:spPr>
          <a:xfrm flipH="1">
            <a:off x="240315" y="3221934"/>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0.4</a:t>
            </a:r>
          </a:p>
        </p:txBody>
      </p:sp>
      <p:sp>
        <p:nvSpPr>
          <p:cNvPr id="70" name="Pentagon 69">
            <a:extLst>
              <a:ext uri="{FF2B5EF4-FFF2-40B4-BE49-F238E27FC236}">
                <a16:creationId xmlns:a16="http://schemas.microsoft.com/office/drawing/2014/main" id="{632F8097-AE74-3F61-0B1B-7D4CD9AFE2E8}"/>
              </a:ext>
            </a:extLst>
          </p:cNvPr>
          <p:cNvSpPr/>
          <p:nvPr/>
        </p:nvSpPr>
        <p:spPr>
          <a:xfrm>
            <a:off x="2750273" y="2460965"/>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0.1</a:t>
            </a:r>
          </a:p>
        </p:txBody>
      </p:sp>
      <p:sp>
        <p:nvSpPr>
          <p:cNvPr id="71" name="Pentagon 70">
            <a:extLst>
              <a:ext uri="{FF2B5EF4-FFF2-40B4-BE49-F238E27FC236}">
                <a16:creationId xmlns:a16="http://schemas.microsoft.com/office/drawing/2014/main" id="{4FC5859D-EC72-D7D7-5A39-4F2336A28D8E}"/>
              </a:ext>
            </a:extLst>
          </p:cNvPr>
          <p:cNvSpPr/>
          <p:nvPr/>
        </p:nvSpPr>
        <p:spPr>
          <a:xfrm flipH="1">
            <a:off x="2750273" y="3185777"/>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72" name="Pentagon 71">
            <a:extLst>
              <a:ext uri="{FF2B5EF4-FFF2-40B4-BE49-F238E27FC236}">
                <a16:creationId xmlns:a16="http://schemas.microsoft.com/office/drawing/2014/main" id="{723BC043-3903-6DFF-CAFD-1948AD183013}"/>
              </a:ext>
            </a:extLst>
          </p:cNvPr>
          <p:cNvSpPr/>
          <p:nvPr/>
        </p:nvSpPr>
        <p:spPr>
          <a:xfrm>
            <a:off x="5049214"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0.3</a:t>
            </a:r>
          </a:p>
        </p:txBody>
      </p:sp>
      <p:sp>
        <p:nvSpPr>
          <p:cNvPr id="73" name="Pentagon 72">
            <a:extLst>
              <a:ext uri="{FF2B5EF4-FFF2-40B4-BE49-F238E27FC236}">
                <a16:creationId xmlns:a16="http://schemas.microsoft.com/office/drawing/2014/main" id="{1C6F16FC-BDB8-05D4-5BBF-0BA2A30F707E}"/>
              </a:ext>
            </a:extLst>
          </p:cNvPr>
          <p:cNvSpPr/>
          <p:nvPr/>
        </p:nvSpPr>
        <p:spPr>
          <a:xfrm flipH="1">
            <a:off x="5049214" y="3226770"/>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0.4</a:t>
            </a:r>
          </a:p>
        </p:txBody>
      </p:sp>
      <p:sp>
        <p:nvSpPr>
          <p:cNvPr id="74" name="Pentagon 73">
            <a:extLst>
              <a:ext uri="{FF2B5EF4-FFF2-40B4-BE49-F238E27FC236}">
                <a16:creationId xmlns:a16="http://schemas.microsoft.com/office/drawing/2014/main" id="{99674362-D3F0-CADF-8935-8AD5C0E107EA}"/>
              </a:ext>
            </a:extLst>
          </p:cNvPr>
          <p:cNvSpPr/>
          <p:nvPr/>
        </p:nvSpPr>
        <p:spPr>
          <a:xfrm>
            <a:off x="5049214" y="4036893"/>
            <a:ext cx="1903499" cy="563196"/>
          </a:xfrm>
          <a:prstGeom prst="homePlate">
            <a:avLst/>
          </a:prstGeom>
          <a:solidFill>
            <a:schemeClr val="accent2">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75" name="Pentagon 74">
            <a:extLst>
              <a:ext uri="{FF2B5EF4-FFF2-40B4-BE49-F238E27FC236}">
                <a16:creationId xmlns:a16="http://schemas.microsoft.com/office/drawing/2014/main" id="{3CF21229-83C2-A841-CCE0-E554B7951C3E}"/>
              </a:ext>
            </a:extLst>
          </p:cNvPr>
          <p:cNvSpPr/>
          <p:nvPr/>
        </p:nvSpPr>
        <p:spPr>
          <a:xfrm>
            <a:off x="7348157"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0.9</a:t>
            </a:r>
          </a:p>
        </p:txBody>
      </p:sp>
      <p:sp>
        <p:nvSpPr>
          <p:cNvPr id="76" name="Pentagon 75">
            <a:extLst>
              <a:ext uri="{FF2B5EF4-FFF2-40B4-BE49-F238E27FC236}">
                <a16:creationId xmlns:a16="http://schemas.microsoft.com/office/drawing/2014/main" id="{207B6C84-E219-6B99-A738-58B0CF8C3E8D}"/>
              </a:ext>
            </a:extLst>
          </p:cNvPr>
          <p:cNvSpPr/>
          <p:nvPr/>
        </p:nvSpPr>
        <p:spPr>
          <a:xfrm flipH="1">
            <a:off x="7348157" y="3207586"/>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0.5</a:t>
            </a:r>
          </a:p>
        </p:txBody>
      </p:sp>
      <p:sp>
        <p:nvSpPr>
          <p:cNvPr id="77" name="Pentagon 76">
            <a:extLst>
              <a:ext uri="{FF2B5EF4-FFF2-40B4-BE49-F238E27FC236}">
                <a16:creationId xmlns:a16="http://schemas.microsoft.com/office/drawing/2014/main" id="{050BD38A-0337-8293-7E39-9AFA886EDD71}"/>
              </a:ext>
            </a:extLst>
          </p:cNvPr>
          <p:cNvSpPr/>
          <p:nvPr/>
        </p:nvSpPr>
        <p:spPr>
          <a:xfrm>
            <a:off x="7385389" y="4027116"/>
            <a:ext cx="1903499" cy="563196"/>
          </a:xfrm>
          <a:prstGeom prst="homePlate">
            <a:avLst/>
          </a:prstGeom>
          <a:solidFill>
            <a:schemeClr val="accent2">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78" name="Pentagon 77">
            <a:extLst>
              <a:ext uri="{FF2B5EF4-FFF2-40B4-BE49-F238E27FC236}">
                <a16:creationId xmlns:a16="http://schemas.microsoft.com/office/drawing/2014/main" id="{429E56A0-E0EE-7D2A-48D6-65B6A92AE685}"/>
              </a:ext>
            </a:extLst>
          </p:cNvPr>
          <p:cNvSpPr/>
          <p:nvPr/>
        </p:nvSpPr>
        <p:spPr>
          <a:xfrm flipH="1">
            <a:off x="9818882" y="4802588"/>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0.1</a:t>
            </a:r>
          </a:p>
        </p:txBody>
      </p:sp>
      <p:sp>
        <p:nvSpPr>
          <p:cNvPr id="79" name="Pentagon 78">
            <a:extLst>
              <a:ext uri="{FF2B5EF4-FFF2-40B4-BE49-F238E27FC236}">
                <a16:creationId xmlns:a16="http://schemas.microsoft.com/office/drawing/2014/main" id="{BBB04A99-709D-12AE-6A24-05E886333194}"/>
              </a:ext>
            </a:extLst>
          </p:cNvPr>
          <p:cNvSpPr/>
          <p:nvPr/>
        </p:nvSpPr>
        <p:spPr>
          <a:xfrm>
            <a:off x="9818882"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0.1</a:t>
            </a:r>
          </a:p>
        </p:txBody>
      </p:sp>
      <p:sp>
        <p:nvSpPr>
          <p:cNvPr id="80" name="Pentagon 79">
            <a:extLst>
              <a:ext uri="{FF2B5EF4-FFF2-40B4-BE49-F238E27FC236}">
                <a16:creationId xmlns:a16="http://schemas.microsoft.com/office/drawing/2014/main" id="{391AD336-AAF2-969E-2BF3-0E60FAE0DA09}"/>
              </a:ext>
            </a:extLst>
          </p:cNvPr>
          <p:cNvSpPr/>
          <p:nvPr/>
        </p:nvSpPr>
        <p:spPr>
          <a:xfrm flipH="1">
            <a:off x="9818882" y="3264722"/>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0.4</a:t>
            </a:r>
          </a:p>
        </p:txBody>
      </p:sp>
      <p:sp>
        <p:nvSpPr>
          <p:cNvPr id="81" name="Pentagon 80">
            <a:extLst>
              <a:ext uri="{FF2B5EF4-FFF2-40B4-BE49-F238E27FC236}">
                <a16:creationId xmlns:a16="http://schemas.microsoft.com/office/drawing/2014/main" id="{92CAA7E1-C630-46AB-4ED6-F810587B1CCC}"/>
              </a:ext>
            </a:extLst>
          </p:cNvPr>
          <p:cNvSpPr/>
          <p:nvPr/>
        </p:nvSpPr>
        <p:spPr>
          <a:xfrm>
            <a:off x="9818882" y="4046670"/>
            <a:ext cx="1903499" cy="563196"/>
          </a:xfrm>
          <a:prstGeom prst="homePlate">
            <a:avLst/>
          </a:prstGeom>
          <a:solidFill>
            <a:schemeClr val="accent2">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82" name="Pentagon 81">
            <a:extLst>
              <a:ext uri="{FF2B5EF4-FFF2-40B4-BE49-F238E27FC236}">
                <a16:creationId xmlns:a16="http://schemas.microsoft.com/office/drawing/2014/main" id="{99BDD0EA-5B9D-E77E-F7FE-93BC3CE77766}"/>
              </a:ext>
            </a:extLst>
          </p:cNvPr>
          <p:cNvSpPr/>
          <p:nvPr/>
        </p:nvSpPr>
        <p:spPr>
          <a:xfrm flipH="1">
            <a:off x="7348157" y="4815334"/>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0.5</a:t>
            </a:r>
          </a:p>
        </p:txBody>
      </p:sp>
      <p:sp>
        <p:nvSpPr>
          <p:cNvPr id="83" name="Pentagon 82">
            <a:extLst>
              <a:ext uri="{FF2B5EF4-FFF2-40B4-BE49-F238E27FC236}">
                <a16:creationId xmlns:a16="http://schemas.microsoft.com/office/drawing/2014/main" id="{4C95E3BA-5DE4-8970-4888-D90197197C2A}"/>
              </a:ext>
            </a:extLst>
          </p:cNvPr>
          <p:cNvSpPr/>
          <p:nvPr/>
        </p:nvSpPr>
        <p:spPr>
          <a:xfrm>
            <a:off x="9818882" y="5558506"/>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84" name="Pentagon 83">
            <a:extLst>
              <a:ext uri="{FF2B5EF4-FFF2-40B4-BE49-F238E27FC236}">
                <a16:creationId xmlns:a16="http://schemas.microsoft.com/office/drawing/2014/main" id="{296B728A-D38C-1EED-02CA-3AB80C0F22A1}"/>
              </a:ext>
            </a:extLst>
          </p:cNvPr>
          <p:cNvSpPr/>
          <p:nvPr/>
        </p:nvSpPr>
        <p:spPr>
          <a:xfrm>
            <a:off x="2750273" y="401508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0.3</a:t>
            </a:r>
          </a:p>
        </p:txBody>
      </p:sp>
      <p:cxnSp>
        <p:nvCxnSpPr>
          <p:cNvPr id="85" name="Straight Arrow Connector 84">
            <a:extLst>
              <a:ext uri="{FF2B5EF4-FFF2-40B4-BE49-F238E27FC236}">
                <a16:creationId xmlns:a16="http://schemas.microsoft.com/office/drawing/2014/main" id="{F7626464-68CE-F054-9AB4-72B0405CE1DB}"/>
              </a:ext>
            </a:extLst>
          </p:cNvPr>
          <p:cNvCxnSpPr>
            <a:cxnSpLocks/>
          </p:cNvCxnSpPr>
          <p:nvPr/>
        </p:nvCxnSpPr>
        <p:spPr>
          <a:xfrm>
            <a:off x="1524780" y="2106066"/>
            <a:ext cx="8927187" cy="0"/>
          </a:xfrm>
          <a:prstGeom prst="straightConnector1">
            <a:avLst/>
          </a:prstGeom>
          <a:ln>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055846DE-2D66-5F1B-63AD-A30144418C44}"/>
                  </a:ext>
                </a:extLst>
              </p:cNvPr>
              <p:cNvSpPr txBox="1"/>
              <p:nvPr/>
            </p:nvSpPr>
            <p:spPr>
              <a:xfrm>
                <a:off x="853734" y="1944585"/>
                <a:ext cx="676660" cy="553998"/>
              </a:xfrm>
              <a:prstGeom prst="rect">
                <a:avLst/>
              </a:prstGeom>
              <a:noFill/>
            </p:spPr>
            <p:txBody>
              <a:bodyPr wrap="none" rtlCol="0">
                <a:spAutoFit/>
              </a:bodyPr>
              <a:lstStyle/>
              <a:p>
                <a:r>
                  <a:rPr lang="en-US" sz="1500" dirty="0">
                    <a:solidFill>
                      <a:schemeClr val="tx2">
                        <a:lumMod val="40000"/>
                        <a:lumOff val="60000"/>
                      </a:schemeClr>
                    </a:solidFill>
                  </a:rPr>
                  <a:t>time </a:t>
                </a:r>
                <a14:m>
                  <m:oMath xmlns:m="http://schemas.openxmlformats.org/officeDocument/2006/math">
                    <m:r>
                      <a:rPr lang="en-US" sz="1500" b="0" i="1" smtClean="0">
                        <a:solidFill>
                          <a:schemeClr val="tx2">
                            <a:lumMod val="40000"/>
                            <a:lumOff val="60000"/>
                          </a:schemeClr>
                        </a:solidFill>
                        <a:latin typeface="Cambria Math" panose="02040503050406030204" pitchFamily="18" charset="0"/>
                      </a:rPr>
                      <m:t>𝑡</m:t>
                    </m:r>
                  </m:oMath>
                </a14:m>
                <a:endParaRPr lang="en-US" sz="1500" b="0" dirty="0">
                  <a:solidFill>
                    <a:schemeClr val="tx2">
                      <a:lumMod val="40000"/>
                      <a:lumOff val="60000"/>
                    </a:schemeClr>
                  </a:solidFill>
                </a:endParaRPr>
              </a:p>
              <a:p>
                <a:endParaRPr lang="en-US" sz="1500" dirty="0">
                  <a:solidFill>
                    <a:schemeClr val="tx2">
                      <a:lumMod val="40000"/>
                      <a:lumOff val="60000"/>
                    </a:schemeClr>
                  </a:solidFill>
                </a:endParaRPr>
              </a:p>
            </p:txBody>
          </p:sp>
        </mc:Choice>
        <mc:Fallback xmlns="">
          <p:sp>
            <p:nvSpPr>
              <p:cNvPr id="86" name="TextBox 85">
                <a:extLst>
                  <a:ext uri="{FF2B5EF4-FFF2-40B4-BE49-F238E27FC236}">
                    <a16:creationId xmlns:a16="http://schemas.microsoft.com/office/drawing/2014/main" id="{055846DE-2D66-5F1B-63AD-A30144418C44}"/>
                  </a:ext>
                </a:extLst>
              </p:cNvPr>
              <p:cNvSpPr txBox="1">
                <a:spLocks noRot="1" noChangeAspect="1" noMove="1" noResize="1" noEditPoints="1" noAdjustHandles="1" noChangeArrowheads="1" noChangeShapeType="1" noTextEdit="1"/>
              </p:cNvSpPr>
              <p:nvPr/>
            </p:nvSpPr>
            <p:spPr>
              <a:xfrm>
                <a:off x="853734" y="1944585"/>
                <a:ext cx="676660" cy="553998"/>
              </a:xfrm>
              <a:prstGeom prst="rect">
                <a:avLst/>
              </a:prstGeom>
              <a:blipFill>
                <a:blip r:embed="rId2"/>
                <a:stretch>
                  <a:fillRect l="-3704" t="-2273"/>
                </a:stretch>
              </a:blipFill>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34C58840-703D-D67C-C715-68EB5921C279}"/>
              </a:ext>
            </a:extLst>
          </p:cNvPr>
          <p:cNvSpPr/>
          <p:nvPr/>
        </p:nvSpPr>
        <p:spPr>
          <a:xfrm>
            <a:off x="4888087" y="3102643"/>
            <a:ext cx="7063597" cy="1649292"/>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p:sp>
        <p:nvSpPr>
          <p:cNvPr id="4" name="Rounded Rectangle 3">
            <a:extLst>
              <a:ext uri="{FF2B5EF4-FFF2-40B4-BE49-F238E27FC236}">
                <a16:creationId xmlns:a16="http://schemas.microsoft.com/office/drawing/2014/main" id="{F9C7863D-6AC6-6458-B85B-5EC25EC78B6D}"/>
              </a:ext>
            </a:extLst>
          </p:cNvPr>
          <p:cNvSpPr/>
          <p:nvPr/>
        </p:nvSpPr>
        <p:spPr>
          <a:xfrm>
            <a:off x="2143814" y="5321214"/>
            <a:ext cx="4684222" cy="95926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 name="Straight Arrow Connector 4">
            <a:extLst>
              <a:ext uri="{FF2B5EF4-FFF2-40B4-BE49-F238E27FC236}">
                <a16:creationId xmlns:a16="http://schemas.microsoft.com/office/drawing/2014/main" id="{BFD8015E-E0F1-42FD-569E-FC265BECAFEB}"/>
              </a:ext>
            </a:extLst>
          </p:cNvPr>
          <p:cNvCxnSpPr>
            <a:cxnSpLocks/>
          </p:cNvCxnSpPr>
          <p:nvPr/>
        </p:nvCxnSpPr>
        <p:spPr>
          <a:xfrm flipV="1">
            <a:off x="4114800" y="4751935"/>
            <a:ext cx="773288" cy="49383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C6BB71F-EC2B-FF16-0984-D646F2C54B29}"/>
              </a:ext>
            </a:extLst>
          </p:cNvPr>
          <p:cNvSpPr txBox="1"/>
          <p:nvPr/>
        </p:nvSpPr>
        <p:spPr>
          <a:xfrm>
            <a:off x="2354829" y="5377887"/>
            <a:ext cx="4085160" cy="923330"/>
          </a:xfrm>
          <a:prstGeom prst="rect">
            <a:avLst/>
          </a:prstGeom>
          <a:noFill/>
        </p:spPr>
        <p:txBody>
          <a:bodyPr wrap="square" rtlCol="0">
            <a:spAutoFit/>
          </a:bodyPr>
          <a:lstStyle/>
          <a:p>
            <a:r>
              <a:rPr lang="en-US" dirty="0"/>
              <a:t>But only the subset where we predict, say, 0.2 in round </a:t>
            </a:r>
            <a:r>
              <a:rPr lang="en-US" i="1" dirty="0"/>
              <a:t>k</a:t>
            </a:r>
            <a:endParaRPr lang="en-US" dirty="0"/>
          </a:p>
          <a:p>
            <a:endParaRPr lang="en-US" dirty="0"/>
          </a:p>
        </p:txBody>
      </p:sp>
      <p:sp>
        <p:nvSpPr>
          <p:cNvPr id="9" name="Title 8">
            <a:extLst>
              <a:ext uri="{FF2B5EF4-FFF2-40B4-BE49-F238E27FC236}">
                <a16:creationId xmlns:a16="http://schemas.microsoft.com/office/drawing/2014/main" id="{393F2690-F983-435F-37C3-2A5F0ABED058}"/>
              </a:ext>
            </a:extLst>
          </p:cNvPr>
          <p:cNvSpPr>
            <a:spLocks noGrp="1"/>
          </p:cNvSpPr>
          <p:nvPr>
            <p:ph type="title"/>
          </p:nvPr>
        </p:nvSpPr>
        <p:spPr/>
        <p:txBody>
          <a:bodyPr/>
          <a:lstStyle/>
          <a:p>
            <a:endParaRPr lang="en-US"/>
          </a:p>
        </p:txBody>
      </p:sp>
      <p:sp>
        <p:nvSpPr>
          <p:cNvPr id="11" name="Title 1">
            <a:extLst>
              <a:ext uri="{FF2B5EF4-FFF2-40B4-BE49-F238E27FC236}">
                <a16:creationId xmlns:a16="http://schemas.microsoft.com/office/drawing/2014/main" id="{4A6FBB66-843F-26AC-5C42-73AEAFFAA880}"/>
              </a:ext>
            </a:extLst>
          </p:cNvPr>
          <p:cNvSpPr txBox="1">
            <a:spLocks/>
          </p:cNvSpPr>
          <p:nvPr/>
        </p:nvSpPr>
        <p:spPr>
          <a:xfrm>
            <a:off x="134754" y="348165"/>
            <a:ext cx="11617692" cy="1500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Conversation calibration</a:t>
            </a:r>
            <a:r>
              <a:rPr lang="en-US"/>
              <a:t> conditions over </a:t>
            </a:r>
            <a:r>
              <a:rPr lang="en-US" i="1"/>
              <a:t>adjacent rounds</a:t>
            </a:r>
            <a:endParaRPr lang="en-US" i="1" dirty="0"/>
          </a:p>
        </p:txBody>
      </p:sp>
    </p:spTree>
    <p:extLst>
      <p:ext uri="{BB962C8B-B14F-4D97-AF65-F5344CB8AC3E}">
        <p14:creationId xmlns:p14="http://schemas.microsoft.com/office/powerpoint/2010/main" val="28724326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26467-1E27-38E7-9F14-8C776FEAF0E8}"/>
            </a:ext>
          </a:extLst>
        </p:cNvPr>
        <p:cNvGrpSpPr/>
        <p:nvPr/>
      </p:nvGrpSpPr>
      <p:grpSpPr>
        <a:xfrm>
          <a:off x="0" y="0"/>
          <a:ext cx="0" cy="0"/>
          <a:chOff x="0" y="0"/>
          <a:chExt cx="0" cy="0"/>
        </a:xfrm>
      </p:grpSpPr>
      <p:sp>
        <p:nvSpPr>
          <p:cNvPr id="65" name="Pentagon 64">
            <a:extLst>
              <a:ext uri="{FF2B5EF4-FFF2-40B4-BE49-F238E27FC236}">
                <a16:creationId xmlns:a16="http://schemas.microsoft.com/office/drawing/2014/main" id="{32746DC6-6968-2F28-E79E-88ABA04825C5}"/>
              </a:ext>
            </a:extLst>
          </p:cNvPr>
          <p:cNvSpPr/>
          <p:nvPr/>
        </p:nvSpPr>
        <p:spPr>
          <a:xfrm>
            <a:off x="451330"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0.7</a:t>
            </a:r>
          </a:p>
        </p:txBody>
      </p:sp>
      <p:sp>
        <p:nvSpPr>
          <p:cNvPr id="66" name="Pentagon 65">
            <a:extLst>
              <a:ext uri="{FF2B5EF4-FFF2-40B4-BE49-F238E27FC236}">
                <a16:creationId xmlns:a16="http://schemas.microsoft.com/office/drawing/2014/main" id="{A92FF6D1-2F58-8A28-53DC-5D2EF6ABAC24}"/>
              </a:ext>
            </a:extLst>
          </p:cNvPr>
          <p:cNvSpPr/>
          <p:nvPr/>
        </p:nvSpPr>
        <p:spPr>
          <a:xfrm flipH="1">
            <a:off x="240315" y="3221934"/>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0.4</a:t>
            </a:r>
          </a:p>
        </p:txBody>
      </p:sp>
      <p:sp>
        <p:nvSpPr>
          <p:cNvPr id="70" name="Pentagon 69">
            <a:extLst>
              <a:ext uri="{FF2B5EF4-FFF2-40B4-BE49-F238E27FC236}">
                <a16:creationId xmlns:a16="http://schemas.microsoft.com/office/drawing/2014/main" id="{4A1F635D-B3D0-FE64-9040-8B635FD455D5}"/>
              </a:ext>
            </a:extLst>
          </p:cNvPr>
          <p:cNvSpPr/>
          <p:nvPr/>
        </p:nvSpPr>
        <p:spPr>
          <a:xfrm>
            <a:off x="2750273" y="2460965"/>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0.1</a:t>
            </a:r>
          </a:p>
        </p:txBody>
      </p:sp>
      <p:sp>
        <p:nvSpPr>
          <p:cNvPr id="71" name="Pentagon 70">
            <a:extLst>
              <a:ext uri="{FF2B5EF4-FFF2-40B4-BE49-F238E27FC236}">
                <a16:creationId xmlns:a16="http://schemas.microsoft.com/office/drawing/2014/main" id="{AC30C3F4-FE99-2DC0-4375-394314E9DD99}"/>
              </a:ext>
            </a:extLst>
          </p:cNvPr>
          <p:cNvSpPr/>
          <p:nvPr/>
        </p:nvSpPr>
        <p:spPr>
          <a:xfrm flipH="1">
            <a:off x="2750273" y="3185777"/>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72" name="Pentagon 71">
            <a:extLst>
              <a:ext uri="{FF2B5EF4-FFF2-40B4-BE49-F238E27FC236}">
                <a16:creationId xmlns:a16="http://schemas.microsoft.com/office/drawing/2014/main" id="{DB1030E8-7702-94CE-A12F-89FB1FDC5F52}"/>
              </a:ext>
            </a:extLst>
          </p:cNvPr>
          <p:cNvSpPr/>
          <p:nvPr/>
        </p:nvSpPr>
        <p:spPr>
          <a:xfrm>
            <a:off x="5049214"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0.3</a:t>
            </a:r>
          </a:p>
        </p:txBody>
      </p:sp>
      <p:sp>
        <p:nvSpPr>
          <p:cNvPr id="73" name="Pentagon 72">
            <a:extLst>
              <a:ext uri="{FF2B5EF4-FFF2-40B4-BE49-F238E27FC236}">
                <a16:creationId xmlns:a16="http://schemas.microsoft.com/office/drawing/2014/main" id="{4028399A-7E3A-6209-CAC0-3FB08B011E29}"/>
              </a:ext>
            </a:extLst>
          </p:cNvPr>
          <p:cNvSpPr/>
          <p:nvPr/>
        </p:nvSpPr>
        <p:spPr>
          <a:xfrm flipH="1">
            <a:off x="5049214" y="3226770"/>
            <a:ext cx="1903499" cy="563196"/>
          </a:xfrm>
          <a:prstGeom prst="homePlate">
            <a:avLst/>
          </a:prstGeom>
          <a:solidFill>
            <a:schemeClr val="accent6">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0.4</a:t>
            </a:r>
          </a:p>
        </p:txBody>
      </p:sp>
      <p:sp>
        <p:nvSpPr>
          <p:cNvPr id="74" name="Pentagon 73">
            <a:extLst>
              <a:ext uri="{FF2B5EF4-FFF2-40B4-BE49-F238E27FC236}">
                <a16:creationId xmlns:a16="http://schemas.microsoft.com/office/drawing/2014/main" id="{16637D00-45E4-B6BE-337E-E4B95D957CD8}"/>
              </a:ext>
            </a:extLst>
          </p:cNvPr>
          <p:cNvSpPr/>
          <p:nvPr/>
        </p:nvSpPr>
        <p:spPr>
          <a:xfrm>
            <a:off x="5049214" y="4036893"/>
            <a:ext cx="1903499" cy="563196"/>
          </a:xfrm>
          <a:prstGeom prst="homePlate">
            <a:avLst/>
          </a:prstGeom>
          <a:solidFill>
            <a:schemeClr val="accent2">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75" name="Pentagon 74">
            <a:extLst>
              <a:ext uri="{FF2B5EF4-FFF2-40B4-BE49-F238E27FC236}">
                <a16:creationId xmlns:a16="http://schemas.microsoft.com/office/drawing/2014/main" id="{F00FC3F3-AC96-BA27-705F-18990E68DA1C}"/>
              </a:ext>
            </a:extLst>
          </p:cNvPr>
          <p:cNvSpPr/>
          <p:nvPr/>
        </p:nvSpPr>
        <p:spPr>
          <a:xfrm>
            <a:off x="7348157"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0.9</a:t>
            </a:r>
          </a:p>
        </p:txBody>
      </p:sp>
      <p:sp>
        <p:nvSpPr>
          <p:cNvPr id="76" name="Pentagon 75">
            <a:extLst>
              <a:ext uri="{FF2B5EF4-FFF2-40B4-BE49-F238E27FC236}">
                <a16:creationId xmlns:a16="http://schemas.microsoft.com/office/drawing/2014/main" id="{8B2090FD-94FF-AC47-6C5F-AF79835AC4E0}"/>
              </a:ext>
            </a:extLst>
          </p:cNvPr>
          <p:cNvSpPr/>
          <p:nvPr/>
        </p:nvSpPr>
        <p:spPr>
          <a:xfrm flipH="1">
            <a:off x="7348157" y="3207586"/>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0.5</a:t>
            </a:r>
          </a:p>
        </p:txBody>
      </p:sp>
      <p:sp>
        <p:nvSpPr>
          <p:cNvPr id="77" name="Pentagon 76">
            <a:extLst>
              <a:ext uri="{FF2B5EF4-FFF2-40B4-BE49-F238E27FC236}">
                <a16:creationId xmlns:a16="http://schemas.microsoft.com/office/drawing/2014/main" id="{6A13D1F6-A449-5478-DDB6-D347D257A055}"/>
              </a:ext>
            </a:extLst>
          </p:cNvPr>
          <p:cNvSpPr/>
          <p:nvPr/>
        </p:nvSpPr>
        <p:spPr>
          <a:xfrm>
            <a:off x="7385389" y="4027116"/>
            <a:ext cx="1903499" cy="563196"/>
          </a:xfrm>
          <a:prstGeom prst="homePlate">
            <a:avLst/>
          </a:prstGeom>
          <a:solidFill>
            <a:schemeClr val="accent2">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78" name="Pentagon 77">
            <a:extLst>
              <a:ext uri="{FF2B5EF4-FFF2-40B4-BE49-F238E27FC236}">
                <a16:creationId xmlns:a16="http://schemas.microsoft.com/office/drawing/2014/main" id="{5661066C-4047-AA86-737B-DA7CCC51B67B}"/>
              </a:ext>
            </a:extLst>
          </p:cNvPr>
          <p:cNvSpPr/>
          <p:nvPr/>
        </p:nvSpPr>
        <p:spPr>
          <a:xfrm flipH="1">
            <a:off x="9818882" y="4802588"/>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0.1</a:t>
            </a:r>
          </a:p>
        </p:txBody>
      </p:sp>
      <p:sp>
        <p:nvSpPr>
          <p:cNvPr id="79" name="Pentagon 78">
            <a:extLst>
              <a:ext uri="{FF2B5EF4-FFF2-40B4-BE49-F238E27FC236}">
                <a16:creationId xmlns:a16="http://schemas.microsoft.com/office/drawing/2014/main" id="{6151F239-22AD-9B51-38C8-F3917695C69B}"/>
              </a:ext>
            </a:extLst>
          </p:cNvPr>
          <p:cNvSpPr/>
          <p:nvPr/>
        </p:nvSpPr>
        <p:spPr>
          <a:xfrm>
            <a:off x="9818882" y="248277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0.1</a:t>
            </a:r>
          </a:p>
        </p:txBody>
      </p:sp>
      <p:sp>
        <p:nvSpPr>
          <p:cNvPr id="80" name="Pentagon 79">
            <a:extLst>
              <a:ext uri="{FF2B5EF4-FFF2-40B4-BE49-F238E27FC236}">
                <a16:creationId xmlns:a16="http://schemas.microsoft.com/office/drawing/2014/main" id="{66601E8A-225A-F6F4-7933-813838D35552}"/>
              </a:ext>
            </a:extLst>
          </p:cNvPr>
          <p:cNvSpPr/>
          <p:nvPr/>
        </p:nvSpPr>
        <p:spPr>
          <a:xfrm flipH="1">
            <a:off x="9818882" y="3264722"/>
            <a:ext cx="1903499" cy="563196"/>
          </a:xfrm>
          <a:prstGeom prst="homePlate">
            <a:avLst/>
          </a:prstGeom>
          <a:solidFill>
            <a:schemeClr val="accent6">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0.4</a:t>
            </a:r>
          </a:p>
        </p:txBody>
      </p:sp>
      <p:sp>
        <p:nvSpPr>
          <p:cNvPr id="81" name="Pentagon 80">
            <a:extLst>
              <a:ext uri="{FF2B5EF4-FFF2-40B4-BE49-F238E27FC236}">
                <a16:creationId xmlns:a16="http://schemas.microsoft.com/office/drawing/2014/main" id="{B925F751-4B09-B7BF-056E-31C5A82B0D2A}"/>
              </a:ext>
            </a:extLst>
          </p:cNvPr>
          <p:cNvSpPr/>
          <p:nvPr/>
        </p:nvSpPr>
        <p:spPr>
          <a:xfrm>
            <a:off x="9818882" y="4046670"/>
            <a:ext cx="1903499" cy="563196"/>
          </a:xfrm>
          <a:prstGeom prst="homePlate">
            <a:avLst/>
          </a:prstGeom>
          <a:solidFill>
            <a:schemeClr val="accent2">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82" name="Pentagon 81">
            <a:extLst>
              <a:ext uri="{FF2B5EF4-FFF2-40B4-BE49-F238E27FC236}">
                <a16:creationId xmlns:a16="http://schemas.microsoft.com/office/drawing/2014/main" id="{DDA78ADA-8665-5D65-6F11-860B06307809}"/>
              </a:ext>
            </a:extLst>
          </p:cNvPr>
          <p:cNvSpPr/>
          <p:nvPr/>
        </p:nvSpPr>
        <p:spPr>
          <a:xfrm flipH="1">
            <a:off x="7348157" y="4815334"/>
            <a:ext cx="1903499" cy="563196"/>
          </a:xfrm>
          <a:prstGeom prst="homePlate">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0.5</a:t>
            </a:r>
          </a:p>
        </p:txBody>
      </p:sp>
      <p:sp>
        <p:nvSpPr>
          <p:cNvPr id="83" name="Pentagon 82">
            <a:extLst>
              <a:ext uri="{FF2B5EF4-FFF2-40B4-BE49-F238E27FC236}">
                <a16:creationId xmlns:a16="http://schemas.microsoft.com/office/drawing/2014/main" id="{8253094E-37DE-CA44-8713-0CF20C87B4A6}"/>
              </a:ext>
            </a:extLst>
          </p:cNvPr>
          <p:cNvSpPr/>
          <p:nvPr/>
        </p:nvSpPr>
        <p:spPr>
          <a:xfrm>
            <a:off x="9818882" y="5558506"/>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0.2</a:t>
            </a:r>
          </a:p>
        </p:txBody>
      </p:sp>
      <p:sp>
        <p:nvSpPr>
          <p:cNvPr id="84" name="Pentagon 83">
            <a:extLst>
              <a:ext uri="{FF2B5EF4-FFF2-40B4-BE49-F238E27FC236}">
                <a16:creationId xmlns:a16="http://schemas.microsoft.com/office/drawing/2014/main" id="{334E46B5-38CE-069F-318D-E23CAE3FA715}"/>
              </a:ext>
            </a:extLst>
          </p:cNvPr>
          <p:cNvSpPr/>
          <p:nvPr/>
        </p:nvSpPr>
        <p:spPr>
          <a:xfrm>
            <a:off x="2750273" y="4015084"/>
            <a:ext cx="1903499" cy="563196"/>
          </a:xfrm>
          <a:prstGeom prst="homePlat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a:solidFill>
                  <a:schemeClr val="tx2"/>
                </a:solidFill>
              </a:rPr>
              <a:t>0.3</a:t>
            </a:r>
          </a:p>
        </p:txBody>
      </p:sp>
      <p:cxnSp>
        <p:nvCxnSpPr>
          <p:cNvPr id="85" name="Straight Arrow Connector 84">
            <a:extLst>
              <a:ext uri="{FF2B5EF4-FFF2-40B4-BE49-F238E27FC236}">
                <a16:creationId xmlns:a16="http://schemas.microsoft.com/office/drawing/2014/main" id="{06DF8F99-5D14-6FE4-A7FF-0055341E4BF3}"/>
              </a:ext>
            </a:extLst>
          </p:cNvPr>
          <p:cNvCxnSpPr>
            <a:cxnSpLocks/>
          </p:cNvCxnSpPr>
          <p:nvPr/>
        </p:nvCxnSpPr>
        <p:spPr>
          <a:xfrm>
            <a:off x="1524780" y="2106066"/>
            <a:ext cx="8927187" cy="0"/>
          </a:xfrm>
          <a:prstGeom prst="straightConnector1">
            <a:avLst/>
          </a:prstGeom>
          <a:ln>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5EAFF847-3F79-BB22-CC92-5E7E3391CC49}"/>
                  </a:ext>
                </a:extLst>
              </p:cNvPr>
              <p:cNvSpPr txBox="1"/>
              <p:nvPr/>
            </p:nvSpPr>
            <p:spPr>
              <a:xfrm>
                <a:off x="853734" y="1944585"/>
                <a:ext cx="676660" cy="553998"/>
              </a:xfrm>
              <a:prstGeom prst="rect">
                <a:avLst/>
              </a:prstGeom>
              <a:noFill/>
            </p:spPr>
            <p:txBody>
              <a:bodyPr wrap="none" rtlCol="0">
                <a:spAutoFit/>
              </a:bodyPr>
              <a:lstStyle/>
              <a:p>
                <a:r>
                  <a:rPr lang="en-US" sz="1500" dirty="0">
                    <a:solidFill>
                      <a:schemeClr val="tx2">
                        <a:lumMod val="40000"/>
                        <a:lumOff val="60000"/>
                      </a:schemeClr>
                    </a:solidFill>
                  </a:rPr>
                  <a:t>time </a:t>
                </a:r>
                <a14:m>
                  <m:oMath xmlns:m="http://schemas.openxmlformats.org/officeDocument/2006/math">
                    <m:r>
                      <a:rPr lang="en-US" sz="1500" b="0" i="1" smtClean="0">
                        <a:solidFill>
                          <a:schemeClr val="tx2">
                            <a:lumMod val="40000"/>
                            <a:lumOff val="60000"/>
                          </a:schemeClr>
                        </a:solidFill>
                        <a:latin typeface="Cambria Math" panose="02040503050406030204" pitchFamily="18" charset="0"/>
                      </a:rPr>
                      <m:t>𝑡</m:t>
                    </m:r>
                  </m:oMath>
                </a14:m>
                <a:endParaRPr lang="en-US" sz="1500" b="0" dirty="0">
                  <a:solidFill>
                    <a:schemeClr val="tx2">
                      <a:lumMod val="40000"/>
                      <a:lumOff val="60000"/>
                    </a:schemeClr>
                  </a:solidFill>
                </a:endParaRPr>
              </a:p>
              <a:p>
                <a:endParaRPr lang="en-US" sz="1500" dirty="0">
                  <a:solidFill>
                    <a:schemeClr val="tx2">
                      <a:lumMod val="40000"/>
                      <a:lumOff val="60000"/>
                    </a:schemeClr>
                  </a:solidFill>
                </a:endParaRPr>
              </a:p>
            </p:txBody>
          </p:sp>
        </mc:Choice>
        <mc:Fallback xmlns="">
          <p:sp>
            <p:nvSpPr>
              <p:cNvPr id="86" name="TextBox 85">
                <a:extLst>
                  <a:ext uri="{FF2B5EF4-FFF2-40B4-BE49-F238E27FC236}">
                    <a16:creationId xmlns:a16="http://schemas.microsoft.com/office/drawing/2014/main" id="{5EAFF847-3F79-BB22-CC92-5E7E3391CC49}"/>
                  </a:ext>
                </a:extLst>
              </p:cNvPr>
              <p:cNvSpPr txBox="1">
                <a:spLocks noRot="1" noChangeAspect="1" noMove="1" noResize="1" noEditPoints="1" noAdjustHandles="1" noChangeArrowheads="1" noChangeShapeType="1" noTextEdit="1"/>
              </p:cNvSpPr>
              <p:nvPr/>
            </p:nvSpPr>
            <p:spPr>
              <a:xfrm>
                <a:off x="853734" y="1944585"/>
                <a:ext cx="676660" cy="553998"/>
              </a:xfrm>
              <a:prstGeom prst="rect">
                <a:avLst/>
              </a:prstGeom>
              <a:blipFill>
                <a:blip r:embed="rId2"/>
                <a:stretch>
                  <a:fillRect l="-3704" t="-2273"/>
                </a:stretch>
              </a:blipFill>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87C29ABC-DC27-8D3F-63AE-68D2DA445BE8}"/>
              </a:ext>
            </a:extLst>
          </p:cNvPr>
          <p:cNvSpPr/>
          <p:nvPr/>
        </p:nvSpPr>
        <p:spPr>
          <a:xfrm>
            <a:off x="4888088" y="3121416"/>
            <a:ext cx="2300766" cy="1630519"/>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p:sp>
        <p:nvSpPr>
          <p:cNvPr id="4" name="Rounded Rectangle 3">
            <a:extLst>
              <a:ext uri="{FF2B5EF4-FFF2-40B4-BE49-F238E27FC236}">
                <a16:creationId xmlns:a16="http://schemas.microsoft.com/office/drawing/2014/main" id="{C728F575-B002-3A30-865C-57A9A3AAB9CD}"/>
              </a:ext>
            </a:extLst>
          </p:cNvPr>
          <p:cNvSpPr/>
          <p:nvPr/>
        </p:nvSpPr>
        <p:spPr>
          <a:xfrm>
            <a:off x="2750273" y="5321214"/>
            <a:ext cx="3433323" cy="69861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 name="Straight Arrow Connector 4">
            <a:extLst>
              <a:ext uri="{FF2B5EF4-FFF2-40B4-BE49-F238E27FC236}">
                <a16:creationId xmlns:a16="http://schemas.microsoft.com/office/drawing/2014/main" id="{F9840571-7FA0-E593-E595-98DA5523E220}"/>
              </a:ext>
            </a:extLst>
          </p:cNvPr>
          <p:cNvCxnSpPr>
            <a:cxnSpLocks/>
          </p:cNvCxnSpPr>
          <p:nvPr/>
        </p:nvCxnSpPr>
        <p:spPr>
          <a:xfrm flipV="1">
            <a:off x="4114800" y="4751935"/>
            <a:ext cx="773288" cy="49383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76756E7-3C21-D0AE-93A5-6FD5B444DFE4}"/>
              </a:ext>
            </a:extLst>
          </p:cNvPr>
          <p:cNvSpPr txBox="1"/>
          <p:nvPr/>
        </p:nvSpPr>
        <p:spPr>
          <a:xfrm>
            <a:off x="2802464" y="5525992"/>
            <a:ext cx="3205942" cy="646331"/>
          </a:xfrm>
          <a:prstGeom prst="rect">
            <a:avLst/>
          </a:prstGeom>
          <a:noFill/>
        </p:spPr>
        <p:txBody>
          <a:bodyPr wrap="none" rtlCol="0">
            <a:spAutoFit/>
          </a:bodyPr>
          <a:lstStyle/>
          <a:p>
            <a:r>
              <a:rPr lang="en-US" dirty="0"/>
              <a:t>AND predicted 0.4 in round </a:t>
            </a:r>
            <a:r>
              <a:rPr lang="en-US" i="1" dirty="0"/>
              <a:t>k-1</a:t>
            </a:r>
            <a:endParaRPr lang="en-US" dirty="0"/>
          </a:p>
          <a:p>
            <a:endParaRPr lang="en-US" dirty="0"/>
          </a:p>
        </p:txBody>
      </p:sp>
      <p:sp>
        <p:nvSpPr>
          <p:cNvPr id="11" name="Rounded Rectangle 10">
            <a:extLst>
              <a:ext uri="{FF2B5EF4-FFF2-40B4-BE49-F238E27FC236}">
                <a16:creationId xmlns:a16="http://schemas.microsoft.com/office/drawing/2014/main" id="{3D63C3A8-7175-0737-A9D4-7BF9A16BB636}"/>
              </a:ext>
            </a:extLst>
          </p:cNvPr>
          <p:cNvSpPr/>
          <p:nvPr/>
        </p:nvSpPr>
        <p:spPr>
          <a:xfrm>
            <a:off x="9666514" y="3160807"/>
            <a:ext cx="2183298" cy="1500408"/>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p:sp>
        <p:nvSpPr>
          <p:cNvPr id="13" name="Title 12">
            <a:extLst>
              <a:ext uri="{FF2B5EF4-FFF2-40B4-BE49-F238E27FC236}">
                <a16:creationId xmlns:a16="http://schemas.microsoft.com/office/drawing/2014/main" id="{E927AE8B-36C4-A643-19AB-07929006C545}"/>
              </a:ext>
            </a:extLst>
          </p:cNvPr>
          <p:cNvSpPr>
            <a:spLocks noGrp="1"/>
          </p:cNvSpPr>
          <p:nvPr>
            <p:ph type="title"/>
          </p:nvPr>
        </p:nvSpPr>
        <p:spPr/>
        <p:txBody>
          <a:bodyPr/>
          <a:lstStyle/>
          <a:p>
            <a:endParaRPr lang="en-US"/>
          </a:p>
        </p:txBody>
      </p:sp>
      <p:sp>
        <p:nvSpPr>
          <p:cNvPr id="14" name="Title 1">
            <a:extLst>
              <a:ext uri="{FF2B5EF4-FFF2-40B4-BE49-F238E27FC236}">
                <a16:creationId xmlns:a16="http://schemas.microsoft.com/office/drawing/2014/main" id="{0FFC67EB-1CFE-64F7-53DB-7D072B281852}"/>
              </a:ext>
            </a:extLst>
          </p:cNvPr>
          <p:cNvSpPr txBox="1">
            <a:spLocks/>
          </p:cNvSpPr>
          <p:nvPr/>
        </p:nvSpPr>
        <p:spPr>
          <a:xfrm>
            <a:off x="134754" y="348165"/>
            <a:ext cx="11617692" cy="1500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Conversation calibration</a:t>
            </a:r>
            <a:r>
              <a:rPr lang="en-US"/>
              <a:t> conditions over </a:t>
            </a:r>
            <a:r>
              <a:rPr lang="en-US" i="1"/>
              <a:t>adjacent rounds</a:t>
            </a:r>
            <a:endParaRPr lang="en-US" i="1" dirty="0"/>
          </a:p>
        </p:txBody>
      </p:sp>
      <p:sp>
        <p:nvSpPr>
          <p:cNvPr id="2" name="TextBox 1">
            <a:extLst>
              <a:ext uri="{FF2B5EF4-FFF2-40B4-BE49-F238E27FC236}">
                <a16:creationId xmlns:a16="http://schemas.microsoft.com/office/drawing/2014/main" id="{83F03C53-9F83-920A-85CD-B7D2F4D835DC}"/>
              </a:ext>
            </a:extLst>
          </p:cNvPr>
          <p:cNvSpPr txBox="1"/>
          <p:nvPr/>
        </p:nvSpPr>
        <p:spPr>
          <a:xfrm>
            <a:off x="598516" y="6327863"/>
            <a:ext cx="8343694" cy="369332"/>
          </a:xfrm>
          <a:prstGeom prst="rect">
            <a:avLst/>
          </a:prstGeom>
          <a:noFill/>
        </p:spPr>
        <p:txBody>
          <a:bodyPr wrap="none" rtlCol="0">
            <a:spAutoFit/>
          </a:bodyPr>
          <a:lstStyle/>
          <a:p>
            <a:r>
              <a:rPr lang="en-US" dirty="0"/>
              <a:t>(We’ll require this for all adjacent rounds and possible combinations of predictions)</a:t>
            </a:r>
          </a:p>
        </p:txBody>
      </p:sp>
    </p:spTree>
    <p:extLst>
      <p:ext uri="{BB962C8B-B14F-4D97-AF65-F5344CB8AC3E}">
        <p14:creationId xmlns:p14="http://schemas.microsoft.com/office/powerpoint/2010/main" val="255001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FEFA1-A485-55C3-FB8B-6638D6D1D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756E68-BE01-4864-47B5-87F4D1F50C7A}"/>
              </a:ext>
            </a:extLst>
          </p:cNvPr>
          <p:cNvSpPr>
            <a:spLocks noGrp="1"/>
          </p:cNvSpPr>
          <p:nvPr>
            <p:ph type="title"/>
          </p:nvPr>
        </p:nvSpPr>
        <p:spPr>
          <a:xfrm>
            <a:off x="300789" y="348165"/>
            <a:ext cx="11415562" cy="1500408"/>
          </a:xfrm>
        </p:spPr>
        <p:txBody>
          <a:bodyPr>
            <a:normAutofit/>
          </a:bodyPr>
          <a:lstStyle/>
          <a:p>
            <a:r>
              <a:rPr lang="en-US" dirty="0"/>
              <a:t>Conversation calibration</a:t>
            </a:r>
          </a:p>
        </p:txBody>
      </p:sp>
      <p:sp>
        <p:nvSpPr>
          <p:cNvPr id="15" name="Rounded Rectangle 14">
            <a:extLst>
              <a:ext uri="{FF2B5EF4-FFF2-40B4-BE49-F238E27FC236}">
                <a16:creationId xmlns:a16="http://schemas.microsoft.com/office/drawing/2014/main" id="{CE1A56D9-E1AC-4CF1-7F87-5C13365F72E5}"/>
              </a:ext>
            </a:extLst>
          </p:cNvPr>
          <p:cNvSpPr/>
          <p:nvPr/>
        </p:nvSpPr>
        <p:spPr>
          <a:xfrm>
            <a:off x="388219" y="1696453"/>
            <a:ext cx="11415562" cy="1937084"/>
          </a:xfrm>
          <a:prstGeom prst="roundRect">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a:p>
            <a:r>
              <a:rPr lang="en-US" sz="2800" dirty="0">
                <a:solidFill>
                  <a:schemeClr val="tx1"/>
                </a:solidFill>
              </a:rPr>
              <a:t>An agent is conversation calibrated if for every round of conversation k, they are calibrated </a:t>
            </a:r>
            <a:r>
              <a:rPr lang="en-US" sz="2800" i="1" dirty="0">
                <a:solidFill>
                  <a:schemeClr val="tx1"/>
                </a:solidFill>
              </a:rPr>
              <a:t>jointly on their prediction p and the other agent’s prediction p’ at round k − 1</a:t>
            </a:r>
            <a:r>
              <a:rPr lang="en-US" sz="2800" dirty="0">
                <a:solidFill>
                  <a:schemeClr val="tx1"/>
                </a:solidFill>
              </a:rPr>
              <a:t>.</a:t>
            </a:r>
          </a:p>
          <a:p>
            <a:pPr algn="ctr"/>
            <a:endParaRPr lang="en-US" dirty="0">
              <a:solidFill>
                <a:schemeClr val="tx1"/>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6F41547-17BC-A5F4-2572-F885905E18FA}"/>
                  </a:ext>
                </a:extLst>
              </p:cNvPr>
              <p:cNvSpPr txBox="1"/>
              <p:nvPr/>
            </p:nvSpPr>
            <p:spPr>
              <a:xfrm>
                <a:off x="512496" y="4089273"/>
                <a:ext cx="10468276" cy="892552"/>
              </a:xfrm>
              <a:prstGeom prst="rect">
                <a:avLst/>
              </a:prstGeom>
              <a:noFill/>
            </p:spPr>
            <p:txBody>
              <a:bodyPr wrap="square" rtlCol="0">
                <a:spAutoFit/>
              </a:bodyPr>
              <a:lstStyle/>
              <a:p>
                <a:r>
                  <a:rPr lang="en-US" sz="2600" dirty="0"/>
                  <a:t>E.g. the human is conversation calibrated if for all rounds </a:t>
                </a:r>
                <a14:m>
                  <m:oMath xmlns:m="http://schemas.openxmlformats.org/officeDocument/2006/math">
                    <m:r>
                      <a:rPr lang="en-US" sz="2600" b="0" i="1" smtClean="0">
                        <a:latin typeface="Cambria Math" panose="02040503050406030204" pitchFamily="18" charset="0"/>
                      </a:rPr>
                      <m:t>𝑘</m:t>
                    </m:r>
                  </m:oMath>
                </a14:m>
                <a:r>
                  <a:rPr lang="en-US" sz="2600" dirty="0"/>
                  <a:t> and predictions </a:t>
                </a:r>
                <a14:m>
                  <m:oMath xmlns:m="http://schemas.openxmlformats.org/officeDocument/2006/math">
                    <m:r>
                      <a:rPr lang="en-US" sz="2600" b="0" i="1" smtClean="0">
                        <a:latin typeface="Cambria Math" panose="02040503050406030204" pitchFamily="18" charset="0"/>
                      </a:rPr>
                      <m:t>𝑝</m:t>
                    </m:r>
                  </m:oMath>
                </a14:m>
                <a:r>
                  <a:rPr lang="en-US" sz="2600" i="1" dirty="0"/>
                  <a:t>,</a:t>
                </a:r>
                <a:r>
                  <a:rPr lang="en-US" sz="2600" dirty="0"/>
                  <a:t> </a:t>
                </a:r>
                <a14:m>
                  <m:oMath xmlns:m="http://schemas.openxmlformats.org/officeDocument/2006/math">
                    <m:r>
                      <a:rPr lang="en-US" sz="2600" i="1">
                        <a:latin typeface="Cambria Math" panose="02040503050406030204" pitchFamily="18" charset="0"/>
                      </a:rPr>
                      <m:t>𝑝</m:t>
                    </m:r>
                    <m:r>
                      <a:rPr lang="en-US" sz="2600" b="0" i="1" smtClean="0">
                        <a:latin typeface="Cambria Math" panose="02040503050406030204" pitchFamily="18" charset="0"/>
                      </a:rPr>
                      <m:t>’</m:t>
                    </m:r>
                  </m:oMath>
                </a14:m>
                <a:r>
                  <a:rPr lang="en-US" sz="2600" dirty="0"/>
                  <a:t> </a:t>
                </a:r>
              </a:p>
            </p:txBody>
          </p:sp>
        </mc:Choice>
        <mc:Fallback xmlns="">
          <p:sp>
            <p:nvSpPr>
              <p:cNvPr id="16" name="TextBox 15">
                <a:extLst>
                  <a:ext uri="{FF2B5EF4-FFF2-40B4-BE49-F238E27FC236}">
                    <a16:creationId xmlns:a16="http://schemas.microsoft.com/office/drawing/2014/main" id="{C6F41547-17BC-A5F4-2572-F885905E18FA}"/>
                  </a:ext>
                </a:extLst>
              </p:cNvPr>
              <p:cNvSpPr txBox="1">
                <a:spLocks noRot="1" noChangeAspect="1" noMove="1" noResize="1" noEditPoints="1" noAdjustHandles="1" noChangeArrowheads="1" noChangeShapeType="1" noTextEdit="1"/>
              </p:cNvSpPr>
              <p:nvPr/>
            </p:nvSpPr>
            <p:spPr>
              <a:xfrm>
                <a:off x="512496" y="4089273"/>
                <a:ext cx="10468276" cy="892552"/>
              </a:xfrm>
              <a:prstGeom prst="rect">
                <a:avLst/>
              </a:prstGeom>
              <a:blipFill>
                <a:blip r:embed="rId2"/>
                <a:stretch>
                  <a:fillRect l="-1091" t="-7042" b="-15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EC2A57B-6228-95AA-46DF-659D03190842}"/>
                  </a:ext>
                </a:extLst>
              </p:cNvPr>
              <p:cNvSpPr txBox="1"/>
              <p:nvPr/>
            </p:nvSpPr>
            <p:spPr>
              <a:xfrm>
                <a:off x="512496" y="5192306"/>
                <a:ext cx="10891378" cy="7914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𝔼</m:t>
                      </m:r>
                      <m:d>
                        <m:dPr>
                          <m:begChr m:val="["/>
                          <m:endChr m:val="|"/>
                          <m:ctrlPr>
                            <a:rPr lang="en-US" sz="2600" b="0" i="1" smtClean="0">
                              <a:latin typeface="Cambria Math" panose="02040503050406030204" pitchFamily="18" charset="0"/>
                            </a:rPr>
                          </m:ctrlPr>
                        </m:dPr>
                        <m:e>
                          <m:r>
                            <a:rPr lang="en-US" sz="2600" b="0" i="1" smtClean="0">
                              <a:latin typeface="Cambria Math" panose="02040503050406030204" pitchFamily="18" charset="0"/>
                            </a:rPr>
                            <m:t>𝑝</m:t>
                          </m:r>
                          <m:r>
                            <a:rPr lang="en-US" sz="2600" b="0" i="1" smtClean="0">
                              <a:latin typeface="Cambria Math" panose="02040503050406030204" pitchFamily="18" charset="0"/>
                            </a:rPr>
                            <m:t>−</m:t>
                          </m:r>
                          <m:r>
                            <a:rPr lang="en-US" sz="2600" b="0" i="1" smtClean="0">
                              <a:latin typeface="Cambria Math" panose="02040503050406030204" pitchFamily="18" charset="0"/>
                            </a:rPr>
                            <m:t>𝑦</m:t>
                          </m:r>
                        </m:e>
                      </m:d>
                      <m:r>
                        <a:rPr lang="en-US" sz="2600" b="0" i="1" smtClean="0">
                          <a:latin typeface="Cambria Math" panose="02040503050406030204" pitchFamily="18" charset="0"/>
                        </a:rPr>
                        <m:t> </m:t>
                      </m:r>
                      <m:r>
                        <a:rPr lang="en-US" sz="2600" b="0" i="1" smtClean="0">
                          <a:latin typeface="Cambria Math" panose="02040503050406030204" pitchFamily="18" charset="0"/>
                        </a:rPr>
                        <m:t>h𝑢𝑚𝑎𝑛</m:t>
                      </m:r>
                      <m:r>
                        <a:rPr lang="en-US" sz="2600" b="0" i="1" smtClean="0">
                          <a:latin typeface="Cambria Math" panose="02040503050406030204" pitchFamily="18" charset="0"/>
                        </a:rPr>
                        <m:t> </m:t>
                      </m:r>
                      <m:r>
                        <a:rPr lang="en-US" sz="2600" b="0" i="1" smtClean="0">
                          <a:latin typeface="Cambria Math" panose="02040503050406030204" pitchFamily="18" charset="0"/>
                        </a:rPr>
                        <m:t>𝑝𝑟𝑒𝑑𝑖𝑐𝑡𝑠</m:t>
                      </m:r>
                      <m:r>
                        <a:rPr lang="en-US" sz="2600" b="0" i="1" smtClean="0">
                          <a:latin typeface="Cambria Math" panose="02040503050406030204" pitchFamily="18" charset="0"/>
                        </a:rPr>
                        <m:t> </m:t>
                      </m:r>
                      <m:r>
                        <a:rPr lang="en-US" sz="2600" b="0" i="1" smtClean="0">
                          <a:latin typeface="Cambria Math" panose="02040503050406030204" pitchFamily="18" charset="0"/>
                        </a:rPr>
                        <m:t>𝑝</m:t>
                      </m:r>
                      <m:r>
                        <a:rPr lang="en-US" sz="2600" b="0" i="1" smtClean="0">
                          <a:latin typeface="Cambria Math" panose="02040503050406030204" pitchFamily="18" charset="0"/>
                        </a:rPr>
                        <m:t> </m:t>
                      </m:r>
                      <m:r>
                        <a:rPr lang="en-US" sz="2600" b="0" i="1" smtClean="0">
                          <a:latin typeface="Cambria Math" panose="02040503050406030204" pitchFamily="18" charset="0"/>
                        </a:rPr>
                        <m:t>𝑎𝑡</m:t>
                      </m:r>
                      <m:r>
                        <a:rPr lang="en-US" sz="2600" b="0" i="1" smtClean="0">
                          <a:latin typeface="Cambria Math" panose="02040503050406030204" pitchFamily="18" charset="0"/>
                        </a:rPr>
                        <m:t> </m:t>
                      </m:r>
                      <m:r>
                        <a:rPr lang="en-US" sz="2600" b="0" i="1" smtClean="0">
                          <a:latin typeface="Cambria Math" panose="02040503050406030204" pitchFamily="18" charset="0"/>
                        </a:rPr>
                        <m:t>𝑟𝑜𝑢𝑛𝑑</m:t>
                      </m:r>
                      <m:r>
                        <a:rPr lang="en-US" sz="2600" b="0" i="1" smtClean="0">
                          <a:latin typeface="Cambria Math" panose="02040503050406030204" pitchFamily="18" charset="0"/>
                        </a:rPr>
                        <m:t> </m:t>
                      </m:r>
                      <m:r>
                        <a:rPr lang="en-US" sz="2600" b="0" i="1" smtClean="0">
                          <a:latin typeface="Cambria Math" panose="02040503050406030204" pitchFamily="18" charset="0"/>
                        </a:rPr>
                        <m:t>𝑘</m:t>
                      </m:r>
                      <m:r>
                        <a:rPr lang="en-US" sz="2600" b="0" i="1" smtClean="0">
                          <a:latin typeface="Cambria Math" panose="02040503050406030204" pitchFamily="18" charset="0"/>
                        </a:rPr>
                        <m:t>, </m:t>
                      </m:r>
                      <m:r>
                        <a:rPr lang="en-US" sz="2600" b="0" i="1" smtClean="0">
                          <a:latin typeface="Cambria Math" panose="02040503050406030204" pitchFamily="18" charset="0"/>
                        </a:rPr>
                        <m:t>𝑚𝑜𝑑𝑒𝑙</m:t>
                      </m:r>
                      <m:r>
                        <a:rPr lang="en-US" sz="2600" b="0" i="1" smtClean="0">
                          <a:latin typeface="Cambria Math" panose="02040503050406030204" pitchFamily="18" charset="0"/>
                        </a:rPr>
                        <m:t> </m:t>
                      </m:r>
                      <m:r>
                        <a:rPr lang="en-US" sz="2600" b="0" i="1" smtClean="0">
                          <a:latin typeface="Cambria Math" panose="02040503050406030204" pitchFamily="18" charset="0"/>
                        </a:rPr>
                        <m:t>𝑝𝑟𝑒𝑑𝑖𝑐𝑡𝑠</m:t>
                      </m:r>
                      <m:r>
                        <a:rPr lang="en-US" sz="2600" b="0" i="1" smtClean="0">
                          <a:latin typeface="Cambria Math" panose="02040503050406030204" pitchFamily="18" charset="0"/>
                        </a:rPr>
                        <m:t> </m:t>
                      </m:r>
                      <m:r>
                        <a:rPr lang="en-US" sz="2600" b="0" i="0" smtClean="0">
                          <a:latin typeface="Cambria Math" panose="02040503050406030204" pitchFamily="18" charset="0"/>
                        </a:rPr>
                        <m:t>𝑝</m:t>
                      </m:r>
                      <m:r>
                        <a:rPr lang="en-US" sz="2600" b="0" i="1" smtClean="0">
                          <a:latin typeface="Cambria Math" panose="02040503050406030204" pitchFamily="18" charset="0"/>
                        </a:rPr>
                        <m:t>’ </m:t>
                      </m:r>
                      <m:r>
                        <a:rPr lang="en-US" sz="2600" b="0" i="1" smtClean="0">
                          <a:latin typeface="Cambria Math" panose="02040503050406030204" pitchFamily="18" charset="0"/>
                        </a:rPr>
                        <m:t>𝑎𝑡</m:t>
                      </m:r>
                      <m:r>
                        <a:rPr lang="en-US" sz="2600" b="0" i="1" smtClean="0">
                          <a:latin typeface="Cambria Math" panose="02040503050406030204" pitchFamily="18" charset="0"/>
                        </a:rPr>
                        <m:t> </m:t>
                      </m:r>
                      <m:r>
                        <a:rPr lang="en-US" sz="2600" b="0" i="1" smtClean="0">
                          <a:latin typeface="Cambria Math" panose="02040503050406030204" pitchFamily="18" charset="0"/>
                        </a:rPr>
                        <m:t>𝑟𝑜𝑢𝑛𝑑</m:t>
                      </m:r>
                      <m:r>
                        <a:rPr lang="en-US" sz="2600" b="0" i="1" smtClean="0">
                          <a:latin typeface="Cambria Math" panose="02040503050406030204" pitchFamily="18" charset="0"/>
                        </a:rPr>
                        <m:t> </m:t>
                      </m:r>
                      <m:r>
                        <a:rPr lang="en-US" sz="2600" b="0" i="1" smtClean="0">
                          <a:latin typeface="Cambria Math" panose="02040503050406030204" pitchFamily="18" charset="0"/>
                        </a:rPr>
                        <m:t>𝑘</m:t>
                      </m:r>
                      <m:r>
                        <a:rPr lang="en-US" sz="2600" b="0" i="1" smtClean="0">
                          <a:latin typeface="Cambria Math" panose="02040503050406030204" pitchFamily="18" charset="0"/>
                        </a:rPr>
                        <m:t>−1] ≈0</m:t>
                      </m:r>
                    </m:oMath>
                  </m:oMathPara>
                </a14:m>
                <a:endParaRPr lang="en-US" sz="2600" dirty="0"/>
              </a:p>
            </p:txBody>
          </p:sp>
        </mc:Choice>
        <mc:Fallback xmlns="">
          <p:sp>
            <p:nvSpPr>
              <p:cNvPr id="17" name="TextBox 16">
                <a:extLst>
                  <a:ext uri="{FF2B5EF4-FFF2-40B4-BE49-F238E27FC236}">
                    <a16:creationId xmlns:a16="http://schemas.microsoft.com/office/drawing/2014/main" id="{1EC2A57B-6228-95AA-46DF-659D03190842}"/>
                  </a:ext>
                </a:extLst>
              </p:cNvPr>
              <p:cNvSpPr txBox="1">
                <a:spLocks noRot="1" noChangeAspect="1" noMove="1" noResize="1" noEditPoints="1" noAdjustHandles="1" noChangeArrowheads="1" noChangeShapeType="1" noTextEdit="1"/>
              </p:cNvSpPr>
              <p:nvPr/>
            </p:nvSpPr>
            <p:spPr>
              <a:xfrm>
                <a:off x="512496" y="5192306"/>
                <a:ext cx="10891378" cy="791499"/>
              </a:xfrm>
              <a:prstGeom prst="rect">
                <a:avLst/>
              </a:prstGeom>
              <a:blipFill>
                <a:blip r:embed="rId3"/>
                <a:stretch>
                  <a:fillRect l="-116" t="-1563" r="-466" b="-3125"/>
                </a:stretch>
              </a:blipFill>
            </p:spPr>
            <p:txBody>
              <a:bodyPr/>
              <a:lstStyle/>
              <a:p>
                <a:r>
                  <a:rPr lang="en-US">
                    <a:noFill/>
                  </a:rPr>
                  <a:t> </a:t>
                </a:r>
              </a:p>
            </p:txBody>
          </p:sp>
        </mc:Fallback>
      </mc:AlternateContent>
    </p:spTree>
    <p:extLst>
      <p:ext uri="{BB962C8B-B14F-4D97-AF65-F5344CB8AC3E}">
        <p14:creationId xmlns:p14="http://schemas.microsoft.com/office/powerpoint/2010/main" val="344484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71B75-E7B2-9180-8ACC-36396E2D9DA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0170A89-CE85-380A-014B-55F8893D9F6A}"/>
                  </a:ext>
                </a:extLst>
              </p:cNvPr>
              <p:cNvSpPr>
                <a:spLocks noGrp="1"/>
              </p:cNvSpPr>
              <p:nvPr>
                <p:ph type="title"/>
              </p:nvPr>
            </p:nvSpPr>
            <p:spPr>
              <a:xfrm>
                <a:off x="838200" y="634468"/>
                <a:ext cx="10515600" cy="1325563"/>
              </a:xfrm>
            </p:spPr>
            <p:txBody>
              <a:bodyPr/>
              <a:lstStyle/>
              <a:p>
                <a:r>
                  <a:rPr lang="en-US"/>
                  <a:t>Conversation Calibration </a:t>
                </a:r>
                <a14:m>
                  <m:oMath xmlns:m="http://schemas.openxmlformats.org/officeDocument/2006/math">
                    <m:r>
                      <a:rPr lang="en-US" b="0" i="1" smtClean="0">
                        <a:latin typeface="Cambria Math" panose="02040503050406030204" pitchFamily="18" charset="0"/>
                      </a:rPr>
                      <m:t>⇒</m:t>
                    </m:r>
                  </m:oMath>
                </a14:m>
                <a:r>
                  <a:rPr lang="en-US" b="0"/>
                  <a:t> Fast Agreement</a:t>
                </a:r>
                <a:br>
                  <a:rPr lang="en-US" b="0"/>
                </a:br>
                <a:endParaRPr lang="en-US"/>
              </a:p>
            </p:txBody>
          </p:sp>
        </mc:Choice>
        <mc:Fallback xmlns="">
          <p:sp>
            <p:nvSpPr>
              <p:cNvPr id="2" name="Title 1">
                <a:extLst>
                  <a:ext uri="{FF2B5EF4-FFF2-40B4-BE49-F238E27FC236}">
                    <a16:creationId xmlns:a16="http://schemas.microsoft.com/office/drawing/2014/main" id="{10170A89-CE85-380A-014B-55F8893D9F6A}"/>
                  </a:ext>
                </a:extLst>
              </p:cNvPr>
              <p:cNvSpPr>
                <a:spLocks noGrp="1" noRot="1" noChangeAspect="1" noMove="1" noResize="1" noEditPoints="1" noAdjustHandles="1" noChangeArrowheads="1" noChangeShapeType="1" noTextEdit="1"/>
              </p:cNvSpPr>
              <p:nvPr>
                <p:ph type="title"/>
              </p:nvPr>
            </p:nvSpPr>
            <p:spPr>
              <a:xfrm>
                <a:off x="838200" y="634468"/>
                <a:ext cx="10515600" cy="1325563"/>
              </a:xfrm>
              <a:blipFill>
                <a:blip r:embed="rId2"/>
                <a:stretch>
                  <a:fillRect l="-2413" t="-12264"/>
                </a:stretch>
              </a:blipFill>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D9A8F6D4-CD5B-A26C-3C84-E3ACA229FF8C}"/>
              </a:ext>
            </a:extLst>
          </p:cNvPr>
          <p:cNvSpPr/>
          <p:nvPr/>
        </p:nvSpPr>
        <p:spPr>
          <a:xfrm>
            <a:off x="762000" y="1678942"/>
            <a:ext cx="10591800" cy="1325563"/>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a:solidFill>
                  <a:schemeClr val="tx1"/>
                </a:solidFill>
              </a:rPr>
              <a:t>Observation: If sequence 1 is calibrated conditional on sequence 2, it has weakly lower squared error. </a:t>
            </a:r>
          </a:p>
        </p:txBody>
      </p:sp>
      <p:grpSp>
        <p:nvGrpSpPr>
          <p:cNvPr id="5" name="Group 4">
            <a:extLst>
              <a:ext uri="{FF2B5EF4-FFF2-40B4-BE49-F238E27FC236}">
                <a16:creationId xmlns:a16="http://schemas.microsoft.com/office/drawing/2014/main" id="{84027731-AAEF-D571-AB51-AE9A2782FCCD}"/>
              </a:ext>
            </a:extLst>
          </p:cNvPr>
          <p:cNvGrpSpPr/>
          <p:nvPr/>
        </p:nvGrpSpPr>
        <p:grpSpPr>
          <a:xfrm>
            <a:off x="858773" y="3499572"/>
            <a:ext cx="10081441" cy="803302"/>
            <a:chOff x="858773" y="3499572"/>
            <a:chExt cx="10081441" cy="803302"/>
          </a:xfrm>
        </p:grpSpPr>
        <p:sp>
          <p:nvSpPr>
            <p:cNvPr id="3" name="Rounded Rectangle 2">
              <a:extLst>
                <a:ext uri="{FF2B5EF4-FFF2-40B4-BE49-F238E27FC236}">
                  <a16:creationId xmlns:a16="http://schemas.microsoft.com/office/drawing/2014/main" id="{1FC55CE4-9314-3A8A-D766-812924D14880}"/>
                </a:ext>
              </a:extLst>
            </p:cNvPr>
            <p:cNvSpPr/>
            <p:nvPr/>
          </p:nvSpPr>
          <p:spPr>
            <a:xfrm>
              <a:off x="2468546" y="3556642"/>
              <a:ext cx="1417729" cy="320960"/>
            </a:xfrm>
            <a:prstGeom prst="roundRect">
              <a:avLst/>
            </a:prstGeom>
            <a:solidFill>
              <a:schemeClr val="accent6"/>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lumMod val="40000"/>
                      <a:lumOff val="60000"/>
                    </a:schemeClr>
                  </a:solidFill>
                </a:rPr>
                <a:t>0.4</a:t>
              </a:r>
            </a:p>
          </p:txBody>
        </p:sp>
        <p:sp>
          <p:nvSpPr>
            <p:cNvPr id="7" name="Rounded Rectangle 6">
              <a:extLst>
                <a:ext uri="{FF2B5EF4-FFF2-40B4-BE49-F238E27FC236}">
                  <a16:creationId xmlns:a16="http://schemas.microsoft.com/office/drawing/2014/main" id="{46B58A66-EA1D-3035-6743-CF799EDC9B16}"/>
                </a:ext>
              </a:extLst>
            </p:cNvPr>
            <p:cNvSpPr/>
            <p:nvPr/>
          </p:nvSpPr>
          <p:spPr>
            <a:xfrm>
              <a:off x="2468546" y="3981834"/>
              <a:ext cx="1417729" cy="320960"/>
            </a:xfrm>
            <a:prstGeom prst="roundRect">
              <a:avLst/>
            </a:prstGeom>
            <a:solidFill>
              <a:schemeClr val="accent2"/>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lumMod val="40000"/>
                      <a:lumOff val="60000"/>
                    </a:schemeClr>
                  </a:solidFill>
                </a:rPr>
                <a:t>0.2</a:t>
              </a:r>
            </a:p>
          </p:txBody>
        </p:sp>
        <p:sp>
          <p:nvSpPr>
            <p:cNvPr id="8" name="Rounded Rectangle 7">
              <a:extLst>
                <a:ext uri="{FF2B5EF4-FFF2-40B4-BE49-F238E27FC236}">
                  <a16:creationId xmlns:a16="http://schemas.microsoft.com/office/drawing/2014/main" id="{020EAADD-2D6F-8906-2FB9-E7E4B245CBA5}"/>
                </a:ext>
              </a:extLst>
            </p:cNvPr>
            <p:cNvSpPr/>
            <p:nvPr/>
          </p:nvSpPr>
          <p:spPr>
            <a:xfrm>
              <a:off x="4232032" y="3556642"/>
              <a:ext cx="1417729" cy="320960"/>
            </a:xfrm>
            <a:prstGeom prst="roundRect">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lumMod val="40000"/>
                      <a:lumOff val="60000"/>
                    </a:schemeClr>
                  </a:solidFill>
                </a:rPr>
                <a:t>0.2</a:t>
              </a:r>
            </a:p>
          </p:txBody>
        </p:sp>
        <p:sp>
          <p:nvSpPr>
            <p:cNvPr id="9" name="Rounded Rectangle 8">
              <a:extLst>
                <a:ext uri="{FF2B5EF4-FFF2-40B4-BE49-F238E27FC236}">
                  <a16:creationId xmlns:a16="http://schemas.microsoft.com/office/drawing/2014/main" id="{EF68EBF8-E293-9248-C8B9-D45C2E0388F0}"/>
                </a:ext>
              </a:extLst>
            </p:cNvPr>
            <p:cNvSpPr/>
            <p:nvPr/>
          </p:nvSpPr>
          <p:spPr>
            <a:xfrm>
              <a:off x="5995517" y="3547944"/>
              <a:ext cx="1417729" cy="320960"/>
            </a:xfrm>
            <a:prstGeom prst="roundRect">
              <a:avLst/>
            </a:prstGeom>
            <a:solidFill>
              <a:schemeClr val="accent6"/>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lumMod val="40000"/>
                      <a:lumOff val="60000"/>
                    </a:schemeClr>
                  </a:solidFill>
                </a:rPr>
                <a:t>0.4</a:t>
              </a:r>
            </a:p>
          </p:txBody>
        </p:sp>
        <p:sp>
          <p:nvSpPr>
            <p:cNvPr id="12" name="Rounded Rectangle 11">
              <a:extLst>
                <a:ext uri="{FF2B5EF4-FFF2-40B4-BE49-F238E27FC236}">
                  <a16:creationId xmlns:a16="http://schemas.microsoft.com/office/drawing/2014/main" id="{A067546C-49D7-863D-15EC-C13DFE143D6F}"/>
                </a:ext>
              </a:extLst>
            </p:cNvPr>
            <p:cNvSpPr/>
            <p:nvPr/>
          </p:nvSpPr>
          <p:spPr>
            <a:xfrm>
              <a:off x="5995517" y="3973136"/>
              <a:ext cx="1417729" cy="320960"/>
            </a:xfrm>
            <a:prstGeom prst="roundRect">
              <a:avLst/>
            </a:prstGeom>
            <a:solidFill>
              <a:schemeClr val="accent2"/>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lumMod val="40000"/>
                      <a:lumOff val="60000"/>
                    </a:schemeClr>
                  </a:solidFill>
                </a:rPr>
                <a:t>0.2</a:t>
              </a:r>
            </a:p>
          </p:txBody>
        </p:sp>
        <p:sp>
          <p:nvSpPr>
            <p:cNvPr id="13" name="Rounded Rectangle 12">
              <a:extLst>
                <a:ext uri="{FF2B5EF4-FFF2-40B4-BE49-F238E27FC236}">
                  <a16:creationId xmlns:a16="http://schemas.microsoft.com/office/drawing/2014/main" id="{2E776BD7-39F9-DCE0-DE69-2269D743711B}"/>
                </a:ext>
              </a:extLst>
            </p:cNvPr>
            <p:cNvSpPr/>
            <p:nvPr/>
          </p:nvSpPr>
          <p:spPr>
            <a:xfrm>
              <a:off x="7759001" y="3547944"/>
              <a:ext cx="1417729" cy="320960"/>
            </a:xfrm>
            <a:prstGeom prst="roundRect">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lumMod val="40000"/>
                      <a:lumOff val="60000"/>
                    </a:schemeClr>
                  </a:solidFill>
                </a:rPr>
                <a:t>0.5</a:t>
              </a:r>
            </a:p>
          </p:txBody>
        </p:sp>
        <p:sp>
          <p:nvSpPr>
            <p:cNvPr id="15" name="Rounded Rectangle 14">
              <a:extLst>
                <a:ext uri="{FF2B5EF4-FFF2-40B4-BE49-F238E27FC236}">
                  <a16:creationId xmlns:a16="http://schemas.microsoft.com/office/drawing/2014/main" id="{2DE81362-D012-F903-492E-2A943F58B379}"/>
                </a:ext>
              </a:extLst>
            </p:cNvPr>
            <p:cNvSpPr/>
            <p:nvPr/>
          </p:nvSpPr>
          <p:spPr>
            <a:xfrm>
              <a:off x="7759001" y="3973136"/>
              <a:ext cx="1417729" cy="320960"/>
            </a:xfrm>
            <a:prstGeom prst="roundRect">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lumMod val="40000"/>
                      <a:lumOff val="60000"/>
                    </a:schemeClr>
                  </a:solidFill>
                </a:rPr>
                <a:t>0.2</a:t>
              </a:r>
            </a:p>
          </p:txBody>
        </p:sp>
        <p:sp>
          <p:nvSpPr>
            <p:cNvPr id="16" name="Rounded Rectangle 15">
              <a:extLst>
                <a:ext uri="{FF2B5EF4-FFF2-40B4-BE49-F238E27FC236}">
                  <a16:creationId xmlns:a16="http://schemas.microsoft.com/office/drawing/2014/main" id="{183797B1-E5A8-D2F5-CD6C-BB344AFCC473}"/>
                </a:ext>
              </a:extLst>
            </p:cNvPr>
            <p:cNvSpPr/>
            <p:nvPr/>
          </p:nvSpPr>
          <p:spPr>
            <a:xfrm>
              <a:off x="9522485" y="3532536"/>
              <a:ext cx="1417729" cy="320960"/>
            </a:xfrm>
            <a:prstGeom prst="roundRect">
              <a:avLst/>
            </a:prstGeom>
            <a:solidFill>
              <a:schemeClr val="accent6"/>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lumMod val="40000"/>
                      <a:lumOff val="60000"/>
                    </a:schemeClr>
                  </a:solidFill>
                </a:rPr>
                <a:t>0.4</a:t>
              </a:r>
            </a:p>
          </p:txBody>
        </p:sp>
        <p:sp>
          <p:nvSpPr>
            <p:cNvPr id="18" name="Rounded Rectangle 17">
              <a:extLst>
                <a:ext uri="{FF2B5EF4-FFF2-40B4-BE49-F238E27FC236}">
                  <a16:creationId xmlns:a16="http://schemas.microsoft.com/office/drawing/2014/main" id="{20065F4B-6266-263A-494D-200B29E22960}"/>
                </a:ext>
              </a:extLst>
            </p:cNvPr>
            <p:cNvSpPr/>
            <p:nvPr/>
          </p:nvSpPr>
          <p:spPr>
            <a:xfrm>
              <a:off x="9522485" y="3957728"/>
              <a:ext cx="1417729" cy="320960"/>
            </a:xfrm>
            <a:prstGeom prst="roundRect">
              <a:avLst/>
            </a:prstGeom>
            <a:solidFill>
              <a:schemeClr val="accent2"/>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lumMod val="40000"/>
                      <a:lumOff val="60000"/>
                    </a:schemeClr>
                  </a:solidFill>
                </a:rPr>
                <a:t>0.2</a:t>
              </a:r>
            </a:p>
          </p:txBody>
        </p:sp>
        <p:sp>
          <p:nvSpPr>
            <p:cNvPr id="19" name="Rounded Rectangle 18">
              <a:extLst>
                <a:ext uri="{FF2B5EF4-FFF2-40B4-BE49-F238E27FC236}">
                  <a16:creationId xmlns:a16="http://schemas.microsoft.com/office/drawing/2014/main" id="{271BE2EB-C60A-DBCE-8A7E-F0CF359808CF}"/>
                </a:ext>
              </a:extLst>
            </p:cNvPr>
            <p:cNvSpPr/>
            <p:nvPr/>
          </p:nvSpPr>
          <p:spPr>
            <a:xfrm>
              <a:off x="4215198" y="3973136"/>
              <a:ext cx="1417729" cy="320960"/>
            </a:xfrm>
            <a:prstGeom prst="roundRect">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lumMod val="40000"/>
                      <a:lumOff val="60000"/>
                    </a:schemeClr>
                  </a:solidFill>
                </a:rPr>
                <a:t>0.3</a:t>
              </a:r>
            </a:p>
          </p:txBody>
        </p:sp>
        <p:sp>
          <p:nvSpPr>
            <p:cNvPr id="21" name="TextBox 20">
              <a:extLst>
                <a:ext uri="{FF2B5EF4-FFF2-40B4-BE49-F238E27FC236}">
                  <a16:creationId xmlns:a16="http://schemas.microsoft.com/office/drawing/2014/main" id="{CC8B2F41-49AE-3574-6777-81A21DC8C448}"/>
                </a:ext>
              </a:extLst>
            </p:cNvPr>
            <p:cNvSpPr txBox="1"/>
            <p:nvPr/>
          </p:nvSpPr>
          <p:spPr>
            <a:xfrm>
              <a:off x="858773" y="3499572"/>
              <a:ext cx="1110304" cy="369332"/>
            </a:xfrm>
            <a:prstGeom prst="rect">
              <a:avLst/>
            </a:prstGeom>
            <a:noFill/>
          </p:spPr>
          <p:txBody>
            <a:bodyPr wrap="none" rtlCol="0">
              <a:spAutoFit/>
            </a:bodyPr>
            <a:lstStyle/>
            <a:p>
              <a:r>
                <a:rPr lang="en-US" dirty="0"/>
                <a:t>round </a:t>
              </a:r>
              <a:r>
                <a:rPr lang="en-US" i="1" dirty="0"/>
                <a:t>k-1</a:t>
              </a:r>
              <a:endParaRPr lang="en-US" dirty="0"/>
            </a:p>
          </p:txBody>
        </p:sp>
        <p:sp>
          <p:nvSpPr>
            <p:cNvPr id="22" name="TextBox 21">
              <a:extLst>
                <a:ext uri="{FF2B5EF4-FFF2-40B4-BE49-F238E27FC236}">
                  <a16:creationId xmlns:a16="http://schemas.microsoft.com/office/drawing/2014/main" id="{E8017907-C856-F70F-2A39-222EC34BC742}"/>
                </a:ext>
              </a:extLst>
            </p:cNvPr>
            <p:cNvSpPr txBox="1"/>
            <p:nvPr/>
          </p:nvSpPr>
          <p:spPr>
            <a:xfrm>
              <a:off x="858773" y="3933542"/>
              <a:ext cx="928524" cy="369332"/>
            </a:xfrm>
            <a:prstGeom prst="rect">
              <a:avLst/>
            </a:prstGeom>
            <a:noFill/>
          </p:spPr>
          <p:txBody>
            <a:bodyPr wrap="none" rtlCol="0">
              <a:spAutoFit/>
            </a:bodyPr>
            <a:lstStyle/>
            <a:p>
              <a:r>
                <a:rPr lang="en-US" dirty="0"/>
                <a:t>round </a:t>
              </a:r>
              <a:r>
                <a:rPr lang="en-US" i="1" dirty="0"/>
                <a:t>k</a:t>
              </a:r>
              <a:endParaRPr lang="en-US" dirty="0"/>
            </a:p>
          </p:txBody>
        </p:sp>
      </p:grpSp>
      <p:sp>
        <p:nvSpPr>
          <p:cNvPr id="23" name="TextBox 22">
            <a:extLst>
              <a:ext uri="{FF2B5EF4-FFF2-40B4-BE49-F238E27FC236}">
                <a16:creationId xmlns:a16="http://schemas.microsoft.com/office/drawing/2014/main" id="{37A192A2-F093-CB53-3220-84CEF30203B7}"/>
              </a:ext>
            </a:extLst>
          </p:cNvPr>
          <p:cNvSpPr txBox="1"/>
          <p:nvPr/>
        </p:nvSpPr>
        <p:spPr>
          <a:xfrm>
            <a:off x="762000" y="4897970"/>
            <a:ext cx="10420662" cy="769441"/>
          </a:xfrm>
          <a:prstGeom prst="rect">
            <a:avLst/>
          </a:prstGeom>
          <a:noFill/>
        </p:spPr>
        <p:txBody>
          <a:bodyPr wrap="square" rtlCol="0">
            <a:spAutoFit/>
          </a:bodyPr>
          <a:lstStyle/>
          <a:p>
            <a:r>
              <a:rPr lang="en-US" sz="2200" dirty="0"/>
              <a:t>And, if subsequence 2 is substantially </a:t>
            </a:r>
            <a:r>
              <a:rPr lang="en-US" sz="2200" b="1" dirty="0"/>
              <a:t>different</a:t>
            </a:r>
            <a:r>
              <a:rPr lang="en-US" sz="2200" dirty="0"/>
              <a:t> than subsequence 1, it must </a:t>
            </a:r>
            <a:r>
              <a:rPr lang="en-US" sz="2200" b="1" dirty="0"/>
              <a:t>improve</a:t>
            </a:r>
            <a:r>
              <a:rPr lang="en-US" sz="2200" dirty="0"/>
              <a:t> squared error.</a:t>
            </a:r>
          </a:p>
        </p:txBody>
      </p:sp>
      <p:sp>
        <p:nvSpPr>
          <p:cNvPr id="24" name="TextBox 23">
            <a:extLst>
              <a:ext uri="{FF2B5EF4-FFF2-40B4-BE49-F238E27FC236}">
                <a16:creationId xmlns:a16="http://schemas.microsoft.com/office/drawing/2014/main" id="{ABD224DE-27D6-0ADD-9B07-7BA2DB165BE4}"/>
              </a:ext>
            </a:extLst>
          </p:cNvPr>
          <p:cNvSpPr txBox="1"/>
          <p:nvPr/>
        </p:nvSpPr>
        <p:spPr>
          <a:xfrm>
            <a:off x="762000" y="5762369"/>
            <a:ext cx="10420662" cy="769441"/>
          </a:xfrm>
          <a:prstGeom prst="rect">
            <a:avLst/>
          </a:prstGeom>
          <a:noFill/>
        </p:spPr>
        <p:txBody>
          <a:bodyPr wrap="square" rtlCol="0">
            <a:spAutoFit/>
          </a:bodyPr>
          <a:lstStyle/>
          <a:p>
            <a:r>
              <a:rPr lang="en-US" sz="2200" dirty="0"/>
              <a:t>So, between adjacent rounds, must either get close to agreement, or substantially drop squared error. And you can’t do that too many times! </a:t>
            </a:r>
          </a:p>
        </p:txBody>
      </p:sp>
    </p:spTree>
    <p:extLst>
      <p:ext uri="{BB962C8B-B14F-4D97-AF65-F5344CB8AC3E}">
        <p14:creationId xmlns:p14="http://schemas.microsoft.com/office/powerpoint/2010/main" val="872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D9969-A232-0D11-E66E-DFED9EAE5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05DE59-C5C7-1BCE-90B5-9A814323F83C}"/>
              </a:ext>
            </a:extLst>
          </p:cNvPr>
          <p:cNvSpPr>
            <a:spLocks noGrp="1"/>
          </p:cNvSpPr>
          <p:nvPr>
            <p:ph type="title"/>
          </p:nvPr>
        </p:nvSpPr>
        <p:spPr/>
        <p:txBody>
          <a:bodyPr/>
          <a:lstStyle/>
          <a:p>
            <a:r>
              <a:rPr lang="en-US"/>
              <a:t>Are we back to predicting individual probabilities?</a:t>
            </a:r>
          </a:p>
        </p:txBody>
      </p:sp>
      <p:pic>
        <p:nvPicPr>
          <p:cNvPr id="18" name="Picture 17">
            <a:extLst>
              <a:ext uri="{FF2B5EF4-FFF2-40B4-BE49-F238E27FC236}">
                <a16:creationId xmlns:a16="http://schemas.microsoft.com/office/drawing/2014/main" id="{2F19B0D1-7E7E-07B7-55C0-C065AF0FA4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804" y="2322193"/>
            <a:ext cx="7033054" cy="4351338"/>
          </a:xfrm>
          <a:prstGeom prst="rect">
            <a:avLst/>
          </a:prstGeom>
        </p:spPr>
      </p:pic>
      <p:sp>
        <p:nvSpPr>
          <p:cNvPr id="5" name="Content Placeholder 4">
            <a:extLst>
              <a:ext uri="{FF2B5EF4-FFF2-40B4-BE49-F238E27FC236}">
                <a16:creationId xmlns:a16="http://schemas.microsoft.com/office/drawing/2014/main" id="{67CC53D4-D394-9F3F-C84E-099673F2E4EE}"/>
              </a:ext>
            </a:extLst>
          </p:cNvPr>
          <p:cNvSpPr>
            <a:spLocks noGrp="1"/>
          </p:cNvSpPr>
          <p:nvPr>
            <p:ph idx="1"/>
          </p:nvPr>
        </p:nvSpPr>
        <p:spPr>
          <a:xfrm>
            <a:off x="838200" y="1817383"/>
            <a:ext cx="10515600" cy="669451"/>
          </a:xfrm>
        </p:spPr>
        <p:txBody>
          <a:bodyPr/>
          <a:lstStyle/>
          <a:p>
            <a:pPr marL="0" indent="0">
              <a:buNone/>
            </a:pPr>
            <a:r>
              <a:rPr lang="en-US"/>
              <a:t>If we take our subsets to be too small then yes…</a:t>
            </a:r>
          </a:p>
        </p:txBody>
      </p:sp>
      <p:sp>
        <p:nvSpPr>
          <p:cNvPr id="19" name="Rounded Rectangle 18">
            <a:extLst>
              <a:ext uri="{FF2B5EF4-FFF2-40B4-BE49-F238E27FC236}">
                <a16:creationId xmlns:a16="http://schemas.microsoft.com/office/drawing/2014/main" id="{5277493F-961C-6419-DBDC-FBF1CDFC2BF6}"/>
              </a:ext>
            </a:extLst>
          </p:cNvPr>
          <p:cNvSpPr/>
          <p:nvPr/>
        </p:nvSpPr>
        <p:spPr>
          <a:xfrm>
            <a:off x="8064967" y="2829296"/>
            <a:ext cx="3698656" cy="1199408"/>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endParaRPr lang="en-US">
              <a:solidFill>
                <a:schemeClr val="tx1"/>
              </a:solidFill>
            </a:endParaRPr>
          </a:p>
        </p:txBody>
      </p:sp>
      <p:sp>
        <p:nvSpPr>
          <p:cNvPr id="20" name="TextBox 19">
            <a:extLst>
              <a:ext uri="{FF2B5EF4-FFF2-40B4-BE49-F238E27FC236}">
                <a16:creationId xmlns:a16="http://schemas.microsoft.com/office/drawing/2014/main" id="{E3807353-2277-F0B5-B904-86F3708F38D3}"/>
              </a:ext>
            </a:extLst>
          </p:cNvPr>
          <p:cNvSpPr txBox="1"/>
          <p:nvPr/>
        </p:nvSpPr>
        <p:spPr>
          <a:xfrm>
            <a:off x="8280554" y="3013501"/>
            <a:ext cx="3267481" cy="830997"/>
          </a:xfrm>
          <a:prstGeom prst="rect">
            <a:avLst/>
          </a:prstGeom>
          <a:noFill/>
        </p:spPr>
        <p:txBody>
          <a:bodyPr wrap="square" rtlCol="0">
            <a:spAutoFit/>
          </a:bodyPr>
          <a:lstStyle/>
          <a:p>
            <a:r>
              <a:rPr lang="en-US" sz="2400"/>
              <a:t>Let’s learn on each of these subsets!</a:t>
            </a:r>
          </a:p>
        </p:txBody>
      </p:sp>
      <p:cxnSp>
        <p:nvCxnSpPr>
          <p:cNvPr id="42" name="Straight Arrow Connector 41">
            <a:extLst>
              <a:ext uri="{FF2B5EF4-FFF2-40B4-BE49-F238E27FC236}">
                <a16:creationId xmlns:a16="http://schemas.microsoft.com/office/drawing/2014/main" id="{02FB1295-0DC3-8ABC-7985-0AD06191CFE1}"/>
              </a:ext>
            </a:extLst>
          </p:cNvPr>
          <p:cNvCxnSpPr>
            <a:cxnSpLocks/>
          </p:cNvCxnSpPr>
          <p:nvPr/>
        </p:nvCxnSpPr>
        <p:spPr>
          <a:xfrm flipH="1">
            <a:off x="6072404" y="3488423"/>
            <a:ext cx="1870869" cy="212728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36210378-6009-DD08-8B3A-BC64713A7097}"/>
              </a:ext>
            </a:extLst>
          </p:cNvPr>
          <p:cNvSpPr/>
          <p:nvPr/>
        </p:nvSpPr>
        <p:spPr>
          <a:xfrm>
            <a:off x="5140591" y="3733800"/>
            <a:ext cx="716226" cy="756899"/>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042EFC35-B830-EF93-71BB-202C5AFCDBB8}"/>
              </a:ext>
            </a:extLst>
          </p:cNvPr>
          <p:cNvSpPr/>
          <p:nvPr/>
        </p:nvSpPr>
        <p:spPr>
          <a:xfrm>
            <a:off x="4051005" y="2731524"/>
            <a:ext cx="716226" cy="756899"/>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16F04A19-6701-F7DE-EF6D-AE33022213CF}"/>
              </a:ext>
            </a:extLst>
          </p:cNvPr>
          <p:cNvSpPr/>
          <p:nvPr/>
        </p:nvSpPr>
        <p:spPr>
          <a:xfrm>
            <a:off x="4051005" y="4513303"/>
            <a:ext cx="716226" cy="756899"/>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a:extLst>
              <a:ext uri="{FF2B5EF4-FFF2-40B4-BE49-F238E27FC236}">
                <a16:creationId xmlns:a16="http://schemas.microsoft.com/office/drawing/2014/main" id="{0D236D4A-E7BB-6CF6-BF0C-22EDFCAD3C1D}"/>
              </a:ext>
            </a:extLst>
          </p:cNvPr>
          <p:cNvSpPr/>
          <p:nvPr/>
        </p:nvSpPr>
        <p:spPr>
          <a:xfrm>
            <a:off x="2854591" y="3710049"/>
            <a:ext cx="716226" cy="756899"/>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a:extLst>
              <a:ext uri="{FF2B5EF4-FFF2-40B4-BE49-F238E27FC236}">
                <a16:creationId xmlns:a16="http://schemas.microsoft.com/office/drawing/2014/main" id="{0FED9CCA-F2CA-7512-5079-16D3A12936EE}"/>
              </a:ext>
            </a:extLst>
          </p:cNvPr>
          <p:cNvSpPr/>
          <p:nvPr/>
        </p:nvSpPr>
        <p:spPr>
          <a:xfrm>
            <a:off x="5152895" y="5385345"/>
            <a:ext cx="716226" cy="756899"/>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Arrow Connector 22">
            <a:extLst>
              <a:ext uri="{FF2B5EF4-FFF2-40B4-BE49-F238E27FC236}">
                <a16:creationId xmlns:a16="http://schemas.microsoft.com/office/drawing/2014/main" id="{827948F7-3F95-562E-4F48-7D5A125A3924}"/>
              </a:ext>
            </a:extLst>
          </p:cNvPr>
          <p:cNvCxnSpPr>
            <a:cxnSpLocks/>
          </p:cNvCxnSpPr>
          <p:nvPr/>
        </p:nvCxnSpPr>
        <p:spPr>
          <a:xfrm flipH="1">
            <a:off x="5950710" y="3488423"/>
            <a:ext cx="1992563" cy="540281"/>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DCA6462-CCCD-46F2-76A7-4B7F3BA3DBEF}"/>
              </a:ext>
            </a:extLst>
          </p:cNvPr>
          <p:cNvCxnSpPr>
            <a:cxnSpLocks/>
          </p:cNvCxnSpPr>
          <p:nvPr/>
        </p:nvCxnSpPr>
        <p:spPr>
          <a:xfrm flipH="1" flipV="1">
            <a:off x="4861124" y="3118339"/>
            <a:ext cx="3082149" cy="37008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A018BA01-1EA0-EF26-1516-C1DD8DA2C38F}"/>
              </a:ext>
            </a:extLst>
          </p:cNvPr>
          <p:cNvCxnSpPr>
            <a:cxnSpLocks/>
          </p:cNvCxnSpPr>
          <p:nvPr/>
        </p:nvCxnSpPr>
        <p:spPr>
          <a:xfrm flipH="1">
            <a:off x="4888925" y="3483219"/>
            <a:ext cx="3054348" cy="134994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871677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03D49-B71E-85CE-F1FC-6F153AFAB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A10090-1338-55E9-BB4B-F90AC2BBD924}"/>
              </a:ext>
            </a:extLst>
          </p:cNvPr>
          <p:cNvSpPr>
            <a:spLocks noGrp="1"/>
          </p:cNvSpPr>
          <p:nvPr>
            <p:ph type="title"/>
          </p:nvPr>
        </p:nvSpPr>
        <p:spPr>
          <a:xfrm>
            <a:off x="778452" y="188020"/>
            <a:ext cx="11121736" cy="1474062"/>
          </a:xfrm>
        </p:spPr>
        <p:txBody>
          <a:bodyPr/>
          <a:lstStyle/>
          <a:p>
            <a:r>
              <a:rPr lang="en-US" dirty="0"/>
              <a:t>So, we have obtained tractable agreement by enforcing </a:t>
            </a:r>
            <a:r>
              <a:rPr lang="en-US" b="1" dirty="0"/>
              <a:t>conversation calibration</a:t>
            </a:r>
            <a:r>
              <a:rPr lang="en-US" dirty="0"/>
              <a:t>! </a:t>
            </a:r>
          </a:p>
        </p:txBody>
      </p:sp>
      <p:sp>
        <p:nvSpPr>
          <p:cNvPr id="31" name="Rounded Rectangle 30">
            <a:extLst>
              <a:ext uri="{FF2B5EF4-FFF2-40B4-BE49-F238E27FC236}">
                <a16:creationId xmlns:a16="http://schemas.microsoft.com/office/drawing/2014/main" id="{79CB2B37-CD91-E5E2-C415-F9B03408415C}"/>
              </a:ext>
            </a:extLst>
          </p:cNvPr>
          <p:cNvSpPr/>
          <p:nvPr/>
        </p:nvSpPr>
        <p:spPr>
          <a:xfrm>
            <a:off x="778452" y="1690688"/>
            <a:ext cx="5074227" cy="706581"/>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Goal 1: Tractable Agreement</a:t>
            </a:r>
          </a:p>
        </p:txBody>
      </p:sp>
      <p:sp>
        <p:nvSpPr>
          <p:cNvPr id="32" name="Rounded Rectangle 31">
            <a:extLst>
              <a:ext uri="{FF2B5EF4-FFF2-40B4-BE49-F238E27FC236}">
                <a16:creationId xmlns:a16="http://schemas.microsoft.com/office/drawing/2014/main" id="{5AC45C15-4062-3BBE-A7B3-803F7EF7A6AE}"/>
              </a:ext>
            </a:extLst>
          </p:cNvPr>
          <p:cNvSpPr/>
          <p:nvPr/>
        </p:nvSpPr>
        <p:spPr>
          <a:xfrm>
            <a:off x="778452" y="2662961"/>
            <a:ext cx="5074227" cy="2137640"/>
          </a:xfrm>
          <a:prstGeom prst="roundRect">
            <a:avLst>
              <a:gd name="adj" fmla="val 5927"/>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solidFill>
                <a:schemeClr val="tx1"/>
              </a:solidFill>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C1AF9FD-589C-A2E5-B8D0-4B642A3BEA60}"/>
                  </a:ext>
                </a:extLst>
              </p:cNvPr>
              <p:cNvSpPr txBox="1"/>
              <p:nvPr/>
            </p:nvSpPr>
            <p:spPr>
              <a:xfrm>
                <a:off x="945572" y="2881169"/>
                <a:ext cx="4551218" cy="1785104"/>
              </a:xfrm>
              <a:prstGeom prst="rect">
                <a:avLst/>
              </a:prstGeom>
              <a:noFill/>
            </p:spPr>
            <p:txBody>
              <a:bodyPr wrap="square" rtlCol="0">
                <a:spAutoFit/>
              </a:bodyPr>
              <a:lstStyle/>
              <a:p>
                <a:r>
                  <a:rPr lang="en-US" sz="2200"/>
                  <a:t>“On most days, the doctor and computer should agree (within some margin </a:t>
                </a:r>
                <a14:m>
                  <m:oMath xmlns:m="http://schemas.openxmlformats.org/officeDocument/2006/math">
                    <m:r>
                      <a:rPr lang="en-US" sz="2200" b="0" i="1" smtClean="0">
                        <a:latin typeface="Cambria Math" panose="02040503050406030204" pitchFamily="18" charset="0"/>
                      </a:rPr>
                      <m:t>𝜀</m:t>
                    </m:r>
                  </m:oMath>
                </a14:m>
                <a:r>
                  <a:rPr lang="en-US" sz="2200" b="0"/>
                  <a:t>) </a:t>
                </a:r>
                <a:r>
                  <a:rPr lang="en-US" sz="2200"/>
                  <a:t>on a patient’s sepsis risk after few rounds of communication.”</a:t>
                </a:r>
              </a:p>
            </p:txBody>
          </p:sp>
        </mc:Choice>
        <mc:Fallback xmlns="">
          <p:sp>
            <p:nvSpPr>
              <p:cNvPr id="33" name="TextBox 32">
                <a:extLst>
                  <a:ext uri="{FF2B5EF4-FFF2-40B4-BE49-F238E27FC236}">
                    <a16:creationId xmlns:a16="http://schemas.microsoft.com/office/drawing/2014/main" id="{7C1AF9FD-589C-A2E5-B8D0-4B642A3BEA60}"/>
                  </a:ext>
                </a:extLst>
              </p:cNvPr>
              <p:cNvSpPr txBox="1">
                <a:spLocks noRot="1" noChangeAspect="1" noMove="1" noResize="1" noEditPoints="1" noAdjustHandles="1" noChangeArrowheads="1" noChangeShapeType="1" noTextEdit="1"/>
              </p:cNvSpPr>
              <p:nvPr/>
            </p:nvSpPr>
            <p:spPr>
              <a:xfrm>
                <a:off x="945572" y="2881169"/>
                <a:ext cx="4551218" cy="1785104"/>
              </a:xfrm>
              <a:prstGeom prst="rect">
                <a:avLst/>
              </a:prstGeom>
              <a:blipFill>
                <a:blip r:embed="rId3"/>
                <a:stretch>
                  <a:fillRect l="-1671" t="-2837" r="-2786" b="-5674"/>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8B34C895-09AD-6713-BBEE-3602C24679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3318" y="5018809"/>
            <a:ext cx="723154" cy="730766"/>
          </a:xfrm>
          <a:prstGeom prst="rect">
            <a:avLst/>
          </a:prstGeom>
        </p:spPr>
      </p:pic>
      <p:pic>
        <p:nvPicPr>
          <p:cNvPr id="35" name="Picture 34">
            <a:extLst>
              <a:ext uri="{FF2B5EF4-FFF2-40B4-BE49-F238E27FC236}">
                <a16:creationId xmlns:a16="http://schemas.microsoft.com/office/drawing/2014/main" id="{DCAA5FFB-657D-F21F-30BE-3437F19C8F5C}"/>
              </a:ext>
            </a:extLst>
          </p:cNvPr>
          <p:cNvPicPr>
            <a:picLocks noChangeAspect="1"/>
          </p:cNvPicPr>
          <p:nvPr/>
        </p:nvPicPr>
        <p:blipFill>
          <a:blip r:embed="rId5"/>
          <a:stretch>
            <a:fillRect/>
          </a:stretch>
        </p:blipFill>
        <p:spPr>
          <a:xfrm>
            <a:off x="1264812" y="5090989"/>
            <a:ext cx="761566" cy="761566"/>
          </a:xfrm>
          <a:prstGeom prst="rect">
            <a:avLst/>
          </a:prstGeom>
        </p:spPr>
      </p:pic>
      <p:cxnSp>
        <p:nvCxnSpPr>
          <p:cNvPr id="36" name="Straight Arrow Connector 35">
            <a:extLst>
              <a:ext uri="{FF2B5EF4-FFF2-40B4-BE49-F238E27FC236}">
                <a16:creationId xmlns:a16="http://schemas.microsoft.com/office/drawing/2014/main" id="{589273D5-8015-9712-544C-DE3C8A6F86AF}"/>
              </a:ext>
            </a:extLst>
          </p:cNvPr>
          <p:cNvCxnSpPr>
            <a:cxnSpLocks/>
          </p:cNvCxnSpPr>
          <p:nvPr/>
        </p:nvCxnSpPr>
        <p:spPr>
          <a:xfrm>
            <a:off x="2139323" y="5322044"/>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EB96E10E-73E8-E349-D8CF-CC390416D600}"/>
              </a:ext>
            </a:extLst>
          </p:cNvPr>
          <p:cNvCxnSpPr>
            <a:cxnSpLocks/>
          </p:cNvCxnSpPr>
          <p:nvPr/>
        </p:nvCxnSpPr>
        <p:spPr>
          <a:xfrm>
            <a:off x="2139323" y="5431432"/>
            <a:ext cx="2227670" cy="0"/>
          </a:xfrm>
          <a:prstGeom prst="straightConnector1">
            <a:avLst/>
          </a:prstGeom>
          <a:ln>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C0582AE2-2857-78B4-2A73-63CB665CD1EB}"/>
              </a:ext>
            </a:extLst>
          </p:cNvPr>
          <p:cNvCxnSpPr>
            <a:cxnSpLocks/>
          </p:cNvCxnSpPr>
          <p:nvPr/>
        </p:nvCxnSpPr>
        <p:spPr>
          <a:xfrm>
            <a:off x="2139323" y="5576371"/>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A72032F-6ED0-0B6A-963A-91ACCBCD727C}"/>
                  </a:ext>
                </a:extLst>
              </p:cNvPr>
              <p:cNvSpPr txBox="1"/>
              <p:nvPr/>
            </p:nvSpPr>
            <p:spPr>
              <a:xfrm rot="5400000">
                <a:off x="2932440" y="5472576"/>
                <a:ext cx="4608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a:p>
              <a:p>
                <a:endParaRPr lang="en-US"/>
              </a:p>
            </p:txBody>
          </p:sp>
        </mc:Choice>
        <mc:Fallback xmlns="">
          <p:sp>
            <p:nvSpPr>
              <p:cNvPr id="39" name="TextBox 38">
                <a:extLst>
                  <a:ext uri="{FF2B5EF4-FFF2-40B4-BE49-F238E27FC236}">
                    <a16:creationId xmlns:a16="http://schemas.microsoft.com/office/drawing/2014/main" id="{8A72032F-6ED0-0B6A-963A-91ACCBCD727C}"/>
                  </a:ext>
                </a:extLst>
              </p:cNvPr>
              <p:cNvSpPr txBox="1">
                <a:spLocks noRot="1" noChangeAspect="1" noMove="1" noResize="1" noEditPoints="1" noAdjustHandles="1" noChangeArrowheads="1" noChangeShapeType="1" noTextEdit="1"/>
              </p:cNvSpPr>
              <p:nvPr/>
            </p:nvSpPr>
            <p:spPr>
              <a:xfrm rot="5400000">
                <a:off x="2932440" y="5472576"/>
                <a:ext cx="460832" cy="553998"/>
              </a:xfrm>
              <a:prstGeom prst="rect">
                <a:avLst/>
              </a:prstGeom>
              <a:blipFill>
                <a:blip r:embed="rId6"/>
                <a:stretch>
                  <a:fillRect/>
                </a:stretch>
              </a:blipFill>
            </p:spPr>
            <p:txBody>
              <a:bodyPr/>
              <a:lstStyle/>
              <a:p>
                <a:r>
                  <a:rPr lang="en-US">
                    <a:noFill/>
                  </a:rPr>
                  <a:t> </a:t>
                </a:r>
              </a:p>
            </p:txBody>
          </p:sp>
        </mc:Fallback>
      </mc:AlternateContent>
      <p:pic>
        <p:nvPicPr>
          <p:cNvPr id="40" name="Picture 39">
            <a:extLst>
              <a:ext uri="{FF2B5EF4-FFF2-40B4-BE49-F238E27FC236}">
                <a16:creationId xmlns:a16="http://schemas.microsoft.com/office/drawing/2014/main" id="{4C15BF46-50ED-3C13-0918-521557DB0CB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3026350" y="5820067"/>
            <a:ext cx="391391" cy="495300"/>
          </a:xfrm>
          <a:prstGeom prst="rect">
            <a:avLst/>
          </a:prstGeom>
        </p:spPr>
      </p:pic>
    </p:spTree>
    <p:extLst>
      <p:ext uri="{BB962C8B-B14F-4D97-AF65-F5344CB8AC3E}">
        <p14:creationId xmlns:p14="http://schemas.microsoft.com/office/powerpoint/2010/main" val="31386789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BA15A-581E-1A54-BF91-513BDF5B2396}"/>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764973A5-11A9-26FA-C938-AA75230A366A}"/>
              </a:ext>
            </a:extLst>
          </p:cNvPr>
          <p:cNvSpPr/>
          <p:nvPr/>
        </p:nvSpPr>
        <p:spPr>
          <a:xfrm>
            <a:off x="778452" y="1690688"/>
            <a:ext cx="5074227" cy="706581"/>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Goal 1: Tractable Agreement</a:t>
            </a:r>
          </a:p>
        </p:txBody>
      </p:sp>
      <p:sp>
        <p:nvSpPr>
          <p:cNvPr id="5" name="Rounded Rectangle 4">
            <a:extLst>
              <a:ext uri="{FF2B5EF4-FFF2-40B4-BE49-F238E27FC236}">
                <a16:creationId xmlns:a16="http://schemas.microsoft.com/office/drawing/2014/main" id="{AAA8EF3F-6261-1E75-5ECA-58803FB916A0}"/>
              </a:ext>
            </a:extLst>
          </p:cNvPr>
          <p:cNvSpPr/>
          <p:nvPr/>
        </p:nvSpPr>
        <p:spPr>
          <a:xfrm>
            <a:off x="6339320" y="1690688"/>
            <a:ext cx="5074227" cy="706581"/>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Goal 2: Information Aggregation</a:t>
            </a:r>
          </a:p>
        </p:txBody>
      </p:sp>
      <p:sp>
        <p:nvSpPr>
          <p:cNvPr id="8" name="Rounded Rectangle 7">
            <a:extLst>
              <a:ext uri="{FF2B5EF4-FFF2-40B4-BE49-F238E27FC236}">
                <a16:creationId xmlns:a16="http://schemas.microsoft.com/office/drawing/2014/main" id="{7452E9B0-8687-5CD1-1FD2-FD9694396BB9}"/>
              </a:ext>
            </a:extLst>
          </p:cNvPr>
          <p:cNvSpPr/>
          <p:nvPr/>
        </p:nvSpPr>
        <p:spPr>
          <a:xfrm>
            <a:off x="778452" y="2662961"/>
            <a:ext cx="5074227" cy="2137640"/>
          </a:xfrm>
          <a:prstGeom prst="roundRect">
            <a:avLst>
              <a:gd name="adj" fmla="val 5927"/>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solidFill>
                <a:schemeClr val="tx1"/>
              </a:solidFil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1158194-5F93-C47F-100B-0E80E7734141}"/>
                  </a:ext>
                </a:extLst>
              </p:cNvPr>
              <p:cNvSpPr txBox="1"/>
              <p:nvPr/>
            </p:nvSpPr>
            <p:spPr>
              <a:xfrm>
                <a:off x="945572" y="2881169"/>
                <a:ext cx="4551218" cy="1785104"/>
              </a:xfrm>
              <a:prstGeom prst="rect">
                <a:avLst/>
              </a:prstGeom>
              <a:noFill/>
            </p:spPr>
            <p:txBody>
              <a:bodyPr wrap="square" rtlCol="0">
                <a:spAutoFit/>
              </a:bodyPr>
              <a:lstStyle/>
              <a:p>
                <a:r>
                  <a:rPr lang="en-US" sz="2200"/>
                  <a:t>“On most days, the doctor and computer should agree (within some margin </a:t>
                </a:r>
                <a14:m>
                  <m:oMath xmlns:m="http://schemas.openxmlformats.org/officeDocument/2006/math">
                    <m:r>
                      <a:rPr lang="en-US" sz="2200" b="0" i="1" smtClean="0">
                        <a:latin typeface="Cambria Math" panose="02040503050406030204" pitchFamily="18" charset="0"/>
                      </a:rPr>
                      <m:t>𝜀</m:t>
                    </m:r>
                  </m:oMath>
                </a14:m>
                <a:r>
                  <a:rPr lang="en-US" sz="2200" b="0"/>
                  <a:t>) </a:t>
                </a:r>
                <a:r>
                  <a:rPr lang="en-US" sz="2200"/>
                  <a:t>on a patient’s sepsis risk after few rounds of communication.”</a:t>
                </a:r>
              </a:p>
            </p:txBody>
          </p:sp>
        </mc:Choice>
        <mc:Fallback xmlns="">
          <p:sp>
            <p:nvSpPr>
              <p:cNvPr id="9" name="TextBox 8">
                <a:extLst>
                  <a:ext uri="{FF2B5EF4-FFF2-40B4-BE49-F238E27FC236}">
                    <a16:creationId xmlns:a16="http://schemas.microsoft.com/office/drawing/2014/main" id="{F1158194-5F93-C47F-100B-0E80E7734141}"/>
                  </a:ext>
                </a:extLst>
              </p:cNvPr>
              <p:cNvSpPr txBox="1">
                <a:spLocks noRot="1" noChangeAspect="1" noMove="1" noResize="1" noEditPoints="1" noAdjustHandles="1" noChangeArrowheads="1" noChangeShapeType="1" noTextEdit="1"/>
              </p:cNvSpPr>
              <p:nvPr/>
            </p:nvSpPr>
            <p:spPr>
              <a:xfrm>
                <a:off x="945572" y="2881169"/>
                <a:ext cx="4551218" cy="1785104"/>
              </a:xfrm>
              <a:prstGeom prst="rect">
                <a:avLst/>
              </a:prstGeom>
              <a:blipFill>
                <a:blip r:embed="rId3"/>
                <a:stretch>
                  <a:fillRect l="-1671" t="-2837" r="-2786" b="-567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8ED6D699-B6F4-C5C4-EF23-6BBDA7F52C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3318" y="5018809"/>
            <a:ext cx="723154" cy="730766"/>
          </a:xfrm>
          <a:prstGeom prst="rect">
            <a:avLst/>
          </a:prstGeom>
        </p:spPr>
      </p:pic>
      <p:pic>
        <p:nvPicPr>
          <p:cNvPr id="11" name="Picture 10">
            <a:extLst>
              <a:ext uri="{FF2B5EF4-FFF2-40B4-BE49-F238E27FC236}">
                <a16:creationId xmlns:a16="http://schemas.microsoft.com/office/drawing/2014/main" id="{50AACDC3-EE71-953F-956C-CBDC595D4F8B}"/>
              </a:ext>
            </a:extLst>
          </p:cNvPr>
          <p:cNvPicPr>
            <a:picLocks noChangeAspect="1"/>
          </p:cNvPicPr>
          <p:nvPr/>
        </p:nvPicPr>
        <p:blipFill>
          <a:blip r:embed="rId5"/>
          <a:stretch>
            <a:fillRect/>
          </a:stretch>
        </p:blipFill>
        <p:spPr>
          <a:xfrm>
            <a:off x="1264812" y="5090989"/>
            <a:ext cx="761566" cy="761566"/>
          </a:xfrm>
          <a:prstGeom prst="rect">
            <a:avLst/>
          </a:prstGeom>
        </p:spPr>
      </p:pic>
      <p:cxnSp>
        <p:nvCxnSpPr>
          <p:cNvPr id="12" name="Straight Arrow Connector 11">
            <a:extLst>
              <a:ext uri="{FF2B5EF4-FFF2-40B4-BE49-F238E27FC236}">
                <a16:creationId xmlns:a16="http://schemas.microsoft.com/office/drawing/2014/main" id="{5CA3E2F5-3E7A-2D5C-FC9A-B708119C0FBC}"/>
              </a:ext>
            </a:extLst>
          </p:cNvPr>
          <p:cNvCxnSpPr>
            <a:cxnSpLocks/>
          </p:cNvCxnSpPr>
          <p:nvPr/>
        </p:nvCxnSpPr>
        <p:spPr>
          <a:xfrm>
            <a:off x="2139323" y="5322044"/>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D873627-6F31-4153-CA9A-885DD4A8314C}"/>
              </a:ext>
            </a:extLst>
          </p:cNvPr>
          <p:cNvCxnSpPr>
            <a:cxnSpLocks/>
          </p:cNvCxnSpPr>
          <p:nvPr/>
        </p:nvCxnSpPr>
        <p:spPr>
          <a:xfrm>
            <a:off x="2139323" y="5431432"/>
            <a:ext cx="2227670" cy="0"/>
          </a:xfrm>
          <a:prstGeom prst="straightConnector1">
            <a:avLst/>
          </a:prstGeom>
          <a:ln>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1773E5C-0FF3-FFBD-AB60-4FD9C586F92B}"/>
              </a:ext>
            </a:extLst>
          </p:cNvPr>
          <p:cNvCxnSpPr>
            <a:cxnSpLocks/>
          </p:cNvCxnSpPr>
          <p:nvPr/>
        </p:nvCxnSpPr>
        <p:spPr>
          <a:xfrm>
            <a:off x="2139323" y="5576371"/>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9635ED7-8873-5824-9FFA-F15F9011449B}"/>
                  </a:ext>
                </a:extLst>
              </p:cNvPr>
              <p:cNvSpPr txBox="1"/>
              <p:nvPr/>
            </p:nvSpPr>
            <p:spPr>
              <a:xfrm rot="5400000">
                <a:off x="2932440" y="5472576"/>
                <a:ext cx="4608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a:p>
              <a:p>
                <a:endParaRPr lang="en-US"/>
              </a:p>
            </p:txBody>
          </p:sp>
        </mc:Choice>
        <mc:Fallback xmlns="">
          <p:sp>
            <p:nvSpPr>
              <p:cNvPr id="15" name="TextBox 14">
                <a:extLst>
                  <a:ext uri="{FF2B5EF4-FFF2-40B4-BE49-F238E27FC236}">
                    <a16:creationId xmlns:a16="http://schemas.microsoft.com/office/drawing/2014/main" id="{79635ED7-8873-5824-9FFA-F15F9011449B}"/>
                  </a:ext>
                </a:extLst>
              </p:cNvPr>
              <p:cNvSpPr txBox="1">
                <a:spLocks noRot="1" noChangeAspect="1" noMove="1" noResize="1" noEditPoints="1" noAdjustHandles="1" noChangeArrowheads="1" noChangeShapeType="1" noTextEdit="1"/>
              </p:cNvSpPr>
              <p:nvPr/>
            </p:nvSpPr>
            <p:spPr>
              <a:xfrm rot="5400000">
                <a:off x="2932440" y="5472576"/>
                <a:ext cx="460832" cy="553998"/>
              </a:xfrm>
              <a:prstGeom prst="rect">
                <a:avLst/>
              </a:prstGeom>
              <a:blipFill>
                <a:blip r:embed="rId6"/>
                <a:stretch>
                  <a:fillRect/>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7F3520EE-1CA8-2BE0-6CAF-D4BABBBCDF1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3026350" y="5820067"/>
            <a:ext cx="391391" cy="495300"/>
          </a:xfrm>
          <a:prstGeom prst="rect">
            <a:avLst/>
          </a:prstGeom>
        </p:spPr>
      </p:pic>
      <p:sp>
        <p:nvSpPr>
          <p:cNvPr id="27" name="Rectangle 26">
            <a:extLst>
              <a:ext uri="{FF2B5EF4-FFF2-40B4-BE49-F238E27FC236}">
                <a16:creationId xmlns:a16="http://schemas.microsoft.com/office/drawing/2014/main" id="{59351150-72E3-8382-CFE1-D7411F980731}"/>
              </a:ext>
            </a:extLst>
          </p:cNvPr>
          <p:cNvSpPr/>
          <p:nvPr/>
        </p:nvSpPr>
        <p:spPr>
          <a:xfrm>
            <a:off x="690136" y="1543492"/>
            <a:ext cx="5335522" cy="5314508"/>
          </a:xfrm>
          <a:prstGeom prst="rect">
            <a:avLst/>
          </a:prstGeom>
          <a:solidFill>
            <a:schemeClr val="bg1">
              <a:alpha val="751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9" name="Picture 28">
            <a:extLst>
              <a:ext uri="{FF2B5EF4-FFF2-40B4-BE49-F238E27FC236}">
                <a16:creationId xmlns:a16="http://schemas.microsoft.com/office/drawing/2014/main" id="{B84945C2-CBF9-1FD3-0C0D-F94030C7360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51760" y="6037203"/>
            <a:ext cx="441579" cy="441579"/>
          </a:xfrm>
          <a:prstGeom prst="rect">
            <a:avLst/>
          </a:prstGeom>
        </p:spPr>
      </p:pic>
      <p:grpSp>
        <p:nvGrpSpPr>
          <p:cNvPr id="33" name="Group 32">
            <a:extLst>
              <a:ext uri="{FF2B5EF4-FFF2-40B4-BE49-F238E27FC236}">
                <a16:creationId xmlns:a16="http://schemas.microsoft.com/office/drawing/2014/main" id="{DA042ABE-D087-C555-4601-260561263FC3}"/>
              </a:ext>
            </a:extLst>
          </p:cNvPr>
          <p:cNvGrpSpPr/>
          <p:nvPr/>
        </p:nvGrpSpPr>
        <p:grpSpPr>
          <a:xfrm>
            <a:off x="6339320" y="2662961"/>
            <a:ext cx="5074227" cy="3652406"/>
            <a:chOff x="6339320" y="2662961"/>
            <a:chExt cx="5074227" cy="3652406"/>
          </a:xfrm>
        </p:grpSpPr>
        <p:sp>
          <p:nvSpPr>
            <p:cNvPr id="4" name="Rounded Rectangle 3">
              <a:extLst>
                <a:ext uri="{FF2B5EF4-FFF2-40B4-BE49-F238E27FC236}">
                  <a16:creationId xmlns:a16="http://schemas.microsoft.com/office/drawing/2014/main" id="{E745C97F-BF35-B3A7-C6C5-57278D3B2C7B}"/>
                </a:ext>
              </a:extLst>
            </p:cNvPr>
            <p:cNvSpPr/>
            <p:nvPr/>
          </p:nvSpPr>
          <p:spPr>
            <a:xfrm>
              <a:off x="6339320" y="2662961"/>
              <a:ext cx="5074227" cy="2137640"/>
            </a:xfrm>
            <a:prstGeom prst="roundRect">
              <a:avLst>
                <a:gd name="adj" fmla="val 5927"/>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solidFill>
                  <a:schemeClr val="tx1"/>
                </a:solidFill>
              </a:endParaRPr>
            </a:p>
          </p:txBody>
        </p:sp>
        <p:sp>
          <p:nvSpPr>
            <p:cNvPr id="6" name="TextBox 5">
              <a:extLst>
                <a:ext uri="{FF2B5EF4-FFF2-40B4-BE49-F238E27FC236}">
                  <a16:creationId xmlns:a16="http://schemas.microsoft.com/office/drawing/2014/main" id="{5B8B9B98-0D9F-BCCB-8C89-DA7CE0172599}"/>
                </a:ext>
              </a:extLst>
            </p:cNvPr>
            <p:cNvSpPr txBox="1"/>
            <p:nvPr/>
          </p:nvSpPr>
          <p:spPr>
            <a:xfrm>
              <a:off x="6506440" y="2881169"/>
              <a:ext cx="4551218" cy="769441"/>
            </a:xfrm>
            <a:prstGeom prst="rect">
              <a:avLst/>
            </a:prstGeom>
            <a:noFill/>
          </p:spPr>
          <p:txBody>
            <a:bodyPr wrap="square" rtlCol="0">
              <a:spAutoFit/>
            </a:bodyPr>
            <a:lstStyle/>
            <a:p>
              <a:r>
                <a:rPr lang="en-US" sz="2200" dirty="0"/>
                <a:t>“The thing they agree on should be as good as it could be.”</a:t>
              </a:r>
            </a:p>
          </p:txBody>
        </p:sp>
        <p:pic>
          <p:nvPicPr>
            <p:cNvPr id="7" name="Picture 6">
              <a:extLst>
                <a:ext uri="{FF2B5EF4-FFF2-40B4-BE49-F238E27FC236}">
                  <a16:creationId xmlns:a16="http://schemas.microsoft.com/office/drawing/2014/main" id="{46D39900-0A18-B25B-7798-F3A4C03388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64186" y="5018809"/>
              <a:ext cx="723154" cy="730766"/>
            </a:xfrm>
            <a:prstGeom prst="rect">
              <a:avLst/>
            </a:prstGeom>
          </p:spPr>
        </p:pic>
        <p:pic>
          <p:nvPicPr>
            <p:cNvPr id="19" name="Picture 18">
              <a:extLst>
                <a:ext uri="{FF2B5EF4-FFF2-40B4-BE49-F238E27FC236}">
                  <a16:creationId xmlns:a16="http://schemas.microsoft.com/office/drawing/2014/main" id="{82766214-53D9-58B9-EB58-7A29BAD3443F}"/>
                </a:ext>
              </a:extLst>
            </p:cNvPr>
            <p:cNvPicPr>
              <a:picLocks noChangeAspect="1"/>
            </p:cNvPicPr>
            <p:nvPr/>
          </p:nvPicPr>
          <p:blipFill>
            <a:blip r:embed="rId5"/>
            <a:stretch>
              <a:fillRect/>
            </a:stretch>
          </p:blipFill>
          <p:spPr>
            <a:xfrm>
              <a:off x="6825680" y="5090989"/>
              <a:ext cx="761566" cy="761566"/>
            </a:xfrm>
            <a:prstGeom prst="rect">
              <a:avLst/>
            </a:prstGeom>
          </p:spPr>
        </p:pic>
        <p:cxnSp>
          <p:nvCxnSpPr>
            <p:cNvPr id="20" name="Straight Arrow Connector 19">
              <a:extLst>
                <a:ext uri="{FF2B5EF4-FFF2-40B4-BE49-F238E27FC236}">
                  <a16:creationId xmlns:a16="http://schemas.microsoft.com/office/drawing/2014/main" id="{1E796552-91A3-B49F-B745-7E5BCB01E3E2}"/>
                </a:ext>
              </a:extLst>
            </p:cNvPr>
            <p:cNvCxnSpPr>
              <a:cxnSpLocks/>
            </p:cNvCxnSpPr>
            <p:nvPr/>
          </p:nvCxnSpPr>
          <p:spPr>
            <a:xfrm>
              <a:off x="7700191" y="5322044"/>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D46C567-DC13-0A75-32F3-E80A92F12938}"/>
                </a:ext>
              </a:extLst>
            </p:cNvPr>
            <p:cNvCxnSpPr>
              <a:cxnSpLocks/>
            </p:cNvCxnSpPr>
            <p:nvPr/>
          </p:nvCxnSpPr>
          <p:spPr>
            <a:xfrm>
              <a:off x="7700191" y="5431432"/>
              <a:ext cx="2227670" cy="0"/>
            </a:xfrm>
            <a:prstGeom prst="straightConnector1">
              <a:avLst/>
            </a:prstGeom>
            <a:ln>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0C69AD5-8E4F-ABBF-2B3A-3A1B46F9D037}"/>
                </a:ext>
              </a:extLst>
            </p:cNvPr>
            <p:cNvCxnSpPr>
              <a:cxnSpLocks/>
            </p:cNvCxnSpPr>
            <p:nvPr/>
          </p:nvCxnSpPr>
          <p:spPr>
            <a:xfrm>
              <a:off x="7700191" y="5576371"/>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CA19B37-5DA4-4651-A649-512B3A8C24BB}"/>
                    </a:ext>
                  </a:extLst>
                </p:cNvPr>
                <p:cNvSpPr txBox="1"/>
                <p:nvPr/>
              </p:nvSpPr>
              <p:spPr>
                <a:xfrm rot="5400000">
                  <a:off x="8493308" y="5472576"/>
                  <a:ext cx="4608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a:p>
                <a:p>
                  <a:endParaRPr lang="en-US"/>
                </a:p>
              </p:txBody>
            </p:sp>
          </mc:Choice>
          <mc:Fallback xmlns="">
            <p:sp>
              <p:nvSpPr>
                <p:cNvPr id="23" name="TextBox 22">
                  <a:extLst>
                    <a:ext uri="{FF2B5EF4-FFF2-40B4-BE49-F238E27FC236}">
                      <a16:creationId xmlns:a16="http://schemas.microsoft.com/office/drawing/2014/main" id="{CCA19B37-5DA4-4651-A649-512B3A8C24BB}"/>
                    </a:ext>
                  </a:extLst>
                </p:cNvPr>
                <p:cNvSpPr txBox="1">
                  <a:spLocks noRot="1" noChangeAspect="1" noMove="1" noResize="1" noEditPoints="1" noAdjustHandles="1" noChangeArrowheads="1" noChangeShapeType="1" noTextEdit="1"/>
                </p:cNvSpPr>
                <p:nvPr/>
              </p:nvSpPr>
              <p:spPr>
                <a:xfrm rot="5400000">
                  <a:off x="8493308" y="5472576"/>
                  <a:ext cx="460832" cy="553998"/>
                </a:xfrm>
                <a:prstGeom prst="rect">
                  <a:avLst/>
                </a:prstGeom>
                <a:blipFill>
                  <a:blip r:embed="rId6"/>
                  <a:stretch>
                    <a:fillRect/>
                  </a:stretch>
                </a:blipFill>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40601F8-6266-74CD-D1E8-26287ACC980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8587218" y="5820067"/>
              <a:ext cx="391391" cy="495300"/>
            </a:xfrm>
            <a:prstGeom prst="rect">
              <a:avLst/>
            </a:prstGeom>
          </p:spPr>
        </p:pic>
        <p:pic>
          <p:nvPicPr>
            <p:cNvPr id="28" name="Picture 27">
              <a:extLst>
                <a:ext uri="{FF2B5EF4-FFF2-40B4-BE49-F238E27FC236}">
                  <a16:creationId xmlns:a16="http://schemas.microsoft.com/office/drawing/2014/main" id="{B7FD17D2-B812-9997-78F5-EAA5D5D18DC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14571" y="5665071"/>
              <a:ext cx="516730" cy="516730"/>
            </a:xfrm>
            <a:prstGeom prst="rect">
              <a:avLst/>
            </a:prstGeom>
          </p:spPr>
        </p:pic>
        <p:pic>
          <p:nvPicPr>
            <p:cNvPr id="30" name="Picture 29">
              <a:extLst>
                <a:ext uri="{FF2B5EF4-FFF2-40B4-BE49-F238E27FC236}">
                  <a16:creationId xmlns:a16="http://schemas.microsoft.com/office/drawing/2014/main" id="{14EE5C94-5CDB-1969-C740-C8092040C79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94112" y="5928306"/>
              <a:ext cx="308686" cy="308686"/>
            </a:xfrm>
            <a:prstGeom prst="rect">
              <a:avLst/>
            </a:prstGeom>
          </p:spPr>
        </p:pic>
      </p:grpSp>
      <p:sp>
        <p:nvSpPr>
          <p:cNvPr id="25" name="Title 1">
            <a:extLst>
              <a:ext uri="{FF2B5EF4-FFF2-40B4-BE49-F238E27FC236}">
                <a16:creationId xmlns:a16="http://schemas.microsoft.com/office/drawing/2014/main" id="{F54235E6-23AB-ACD5-0631-18145BD3EC9F}"/>
              </a:ext>
            </a:extLst>
          </p:cNvPr>
          <p:cNvSpPr>
            <a:spLocks noGrp="1"/>
          </p:cNvSpPr>
          <p:nvPr>
            <p:ph type="title"/>
          </p:nvPr>
        </p:nvSpPr>
        <p:spPr>
          <a:xfrm>
            <a:off x="838200" y="365125"/>
            <a:ext cx="11121736" cy="1325563"/>
          </a:xfrm>
        </p:spPr>
        <p:txBody>
          <a:bodyPr/>
          <a:lstStyle/>
          <a:p>
            <a:r>
              <a:rPr lang="en-US" dirty="0"/>
              <a:t>But did we agree on </a:t>
            </a:r>
            <a:r>
              <a:rPr lang="en-US" b="1" dirty="0">
                <a:solidFill>
                  <a:srgbClr val="F9BF39"/>
                </a:solidFill>
              </a:rPr>
              <a:t>something good</a:t>
            </a:r>
            <a:r>
              <a:rPr lang="en-US" dirty="0"/>
              <a:t>? </a:t>
            </a:r>
          </a:p>
        </p:txBody>
      </p:sp>
    </p:spTree>
    <p:extLst>
      <p:ext uri="{BB962C8B-B14F-4D97-AF65-F5344CB8AC3E}">
        <p14:creationId xmlns:p14="http://schemas.microsoft.com/office/powerpoint/2010/main" val="25385092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2F0BB-4B21-A7C3-DF5C-448BF5985B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8B1A1F-351C-FE47-374E-0CD76A3B0BFE}"/>
              </a:ext>
            </a:extLst>
          </p:cNvPr>
          <p:cNvSpPr>
            <a:spLocks noGrp="1"/>
          </p:cNvSpPr>
          <p:nvPr>
            <p:ph type="title"/>
          </p:nvPr>
        </p:nvSpPr>
        <p:spPr>
          <a:xfrm>
            <a:off x="838200" y="634468"/>
            <a:ext cx="10515600" cy="1325563"/>
          </a:xfrm>
        </p:spPr>
        <p:txBody>
          <a:bodyPr/>
          <a:lstStyle/>
          <a:p>
            <a:r>
              <a:rPr lang="en-US"/>
              <a:t>Goal 2: Information Aggregation</a:t>
            </a:r>
            <a:br>
              <a:rPr lang="en-US" b="0"/>
            </a:br>
            <a:endParaRPr lang="en-US"/>
          </a:p>
        </p:txBody>
      </p:sp>
      <p:sp>
        <p:nvSpPr>
          <p:cNvPr id="4" name="Rounded Rectangle 3">
            <a:extLst>
              <a:ext uri="{FF2B5EF4-FFF2-40B4-BE49-F238E27FC236}">
                <a16:creationId xmlns:a16="http://schemas.microsoft.com/office/drawing/2014/main" id="{467E8222-A2A5-70EC-7FEA-E14DE107598E}"/>
              </a:ext>
            </a:extLst>
          </p:cNvPr>
          <p:cNvSpPr/>
          <p:nvPr/>
        </p:nvSpPr>
        <p:spPr>
          <a:xfrm>
            <a:off x="762000" y="1678942"/>
            <a:ext cx="10591800" cy="1325563"/>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What does it mean for collaboration to be </a:t>
            </a:r>
            <a:r>
              <a:rPr lang="en-US" sz="2400" b="1">
                <a:solidFill>
                  <a:schemeClr val="tx1"/>
                </a:solidFill>
              </a:rPr>
              <a:t>worth it</a:t>
            </a:r>
            <a:r>
              <a:rPr lang="en-US" sz="2400">
                <a:solidFill>
                  <a:schemeClr val="tx1"/>
                </a:solidFill>
              </a:rPr>
              <a:t>? </a:t>
            </a:r>
          </a:p>
        </p:txBody>
      </p:sp>
      <p:sp>
        <p:nvSpPr>
          <p:cNvPr id="24" name="TextBox 23">
            <a:extLst>
              <a:ext uri="{FF2B5EF4-FFF2-40B4-BE49-F238E27FC236}">
                <a16:creationId xmlns:a16="http://schemas.microsoft.com/office/drawing/2014/main" id="{E3B07D53-BE5F-253E-3ACD-AE9E405CDB4B}"/>
              </a:ext>
            </a:extLst>
          </p:cNvPr>
          <p:cNvSpPr txBox="1"/>
          <p:nvPr/>
        </p:nvSpPr>
        <p:spPr>
          <a:xfrm>
            <a:off x="762000" y="3279538"/>
            <a:ext cx="10315731" cy="430887"/>
          </a:xfrm>
          <a:prstGeom prst="rect">
            <a:avLst/>
          </a:prstGeom>
          <a:noFill/>
        </p:spPr>
        <p:txBody>
          <a:bodyPr wrap="square" rtlCol="0">
            <a:spAutoFit/>
          </a:bodyPr>
          <a:lstStyle/>
          <a:p>
            <a:r>
              <a:rPr lang="en-US" sz="2200"/>
              <a:t>One option: collaboration shouldn’t hurt either party.</a:t>
            </a:r>
          </a:p>
        </p:txBody>
      </p:sp>
    </p:spTree>
    <p:extLst>
      <p:ext uri="{BB962C8B-B14F-4D97-AF65-F5344CB8AC3E}">
        <p14:creationId xmlns:p14="http://schemas.microsoft.com/office/powerpoint/2010/main" val="373390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C5432-87F2-569B-65AA-BF22A21DBD8B}"/>
              </a:ext>
            </a:extLst>
          </p:cNvPr>
          <p:cNvSpPr>
            <a:spLocks noGrp="1"/>
          </p:cNvSpPr>
          <p:nvPr>
            <p:ph type="title"/>
          </p:nvPr>
        </p:nvSpPr>
        <p:spPr/>
        <p:txBody>
          <a:bodyPr/>
          <a:lstStyle/>
          <a:p>
            <a:r>
              <a:rPr lang="en-US"/>
              <a:t>Collaboration does no harm. </a:t>
            </a:r>
          </a:p>
        </p:txBody>
      </p:sp>
      <p:sp>
        <p:nvSpPr>
          <p:cNvPr id="4" name="Rounded Rectangle 3">
            <a:extLst>
              <a:ext uri="{FF2B5EF4-FFF2-40B4-BE49-F238E27FC236}">
                <a16:creationId xmlns:a16="http://schemas.microsoft.com/office/drawing/2014/main" id="{BF85663E-21CA-8E52-2A9D-1391850DBA05}"/>
              </a:ext>
            </a:extLst>
          </p:cNvPr>
          <p:cNvSpPr/>
          <p:nvPr/>
        </p:nvSpPr>
        <p:spPr>
          <a:xfrm>
            <a:off x="762000" y="1678942"/>
            <a:ext cx="10591800" cy="798787"/>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rPr>
              <a:t>If the agents are conversation calibrated, collaboration only improves their expected prediction error. </a:t>
            </a:r>
          </a:p>
        </p:txBody>
      </p:sp>
      <p:grpSp>
        <p:nvGrpSpPr>
          <p:cNvPr id="49" name="Group 48">
            <a:extLst>
              <a:ext uri="{FF2B5EF4-FFF2-40B4-BE49-F238E27FC236}">
                <a16:creationId xmlns:a16="http://schemas.microsoft.com/office/drawing/2014/main" id="{BEE1D7B5-72E6-670D-FCA3-A6F26D0111AA}"/>
              </a:ext>
            </a:extLst>
          </p:cNvPr>
          <p:cNvGrpSpPr/>
          <p:nvPr/>
        </p:nvGrpSpPr>
        <p:grpSpPr>
          <a:xfrm>
            <a:off x="3559826" y="4019435"/>
            <a:ext cx="5584777" cy="2579609"/>
            <a:chOff x="3559826" y="4019435"/>
            <a:chExt cx="5584777" cy="2579609"/>
          </a:xfrm>
        </p:grpSpPr>
        <p:grpSp>
          <p:nvGrpSpPr>
            <p:cNvPr id="5" name="Group 4">
              <a:extLst>
                <a:ext uri="{FF2B5EF4-FFF2-40B4-BE49-F238E27FC236}">
                  <a16:creationId xmlns:a16="http://schemas.microsoft.com/office/drawing/2014/main" id="{0FC82C15-CCC9-79AC-246A-B5D5F547847C}"/>
                </a:ext>
              </a:extLst>
            </p:cNvPr>
            <p:cNvGrpSpPr/>
            <p:nvPr/>
          </p:nvGrpSpPr>
          <p:grpSpPr>
            <a:xfrm>
              <a:off x="4476976" y="4019435"/>
              <a:ext cx="3906061" cy="944588"/>
              <a:chOff x="4407463" y="4379036"/>
              <a:chExt cx="3906061" cy="944588"/>
            </a:xfrm>
          </p:grpSpPr>
          <p:pic>
            <p:nvPicPr>
              <p:cNvPr id="6" name="Picture 5">
                <a:extLst>
                  <a:ext uri="{FF2B5EF4-FFF2-40B4-BE49-F238E27FC236}">
                    <a16:creationId xmlns:a16="http://schemas.microsoft.com/office/drawing/2014/main" id="{EA95C83E-2065-11FA-D6CB-BA8B1AC165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1990" y="4379036"/>
                <a:ext cx="466854" cy="700281"/>
              </a:xfrm>
              <a:prstGeom prst="rect">
                <a:avLst/>
              </a:prstGeom>
            </p:spPr>
          </p:pic>
          <p:cxnSp>
            <p:nvCxnSpPr>
              <p:cNvPr id="7" name="Straight Arrow Connector 6">
                <a:extLst>
                  <a:ext uri="{FF2B5EF4-FFF2-40B4-BE49-F238E27FC236}">
                    <a16:creationId xmlns:a16="http://schemas.microsoft.com/office/drawing/2014/main" id="{38EDC3A8-5349-D802-D362-43B36689849D}"/>
                  </a:ext>
                </a:extLst>
              </p:cNvPr>
              <p:cNvCxnSpPr>
                <a:cxnSpLocks/>
              </p:cNvCxnSpPr>
              <p:nvPr/>
            </p:nvCxnSpPr>
            <p:spPr>
              <a:xfrm flipH="1">
                <a:off x="4407463" y="5018919"/>
                <a:ext cx="1465014" cy="26053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8E20A124-E7B1-BD7D-FCA0-738C373EE5F4}"/>
                  </a:ext>
                </a:extLst>
              </p:cNvPr>
              <p:cNvCxnSpPr>
                <a:cxnSpLocks/>
              </p:cNvCxnSpPr>
              <p:nvPr/>
            </p:nvCxnSpPr>
            <p:spPr>
              <a:xfrm>
                <a:off x="6478357" y="5018919"/>
                <a:ext cx="1835167" cy="304705"/>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pic>
          <p:nvPicPr>
            <p:cNvPr id="17" name="Picture 16">
              <a:extLst>
                <a:ext uri="{FF2B5EF4-FFF2-40B4-BE49-F238E27FC236}">
                  <a16:creationId xmlns:a16="http://schemas.microsoft.com/office/drawing/2014/main" id="{127C470C-7F5C-6029-91E4-8FD171890F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3037" y="4809877"/>
              <a:ext cx="761566" cy="769582"/>
            </a:xfrm>
            <a:prstGeom prst="rect">
              <a:avLst/>
            </a:prstGeom>
          </p:spPr>
        </p:pic>
        <p:pic>
          <p:nvPicPr>
            <p:cNvPr id="18" name="Picture 17">
              <a:extLst>
                <a:ext uri="{FF2B5EF4-FFF2-40B4-BE49-F238E27FC236}">
                  <a16:creationId xmlns:a16="http://schemas.microsoft.com/office/drawing/2014/main" id="{AF9DE740-4FBC-E50A-C7B3-9C469CF948A6}"/>
                </a:ext>
              </a:extLst>
            </p:cNvPr>
            <p:cNvPicPr>
              <a:picLocks noChangeAspect="1"/>
            </p:cNvPicPr>
            <p:nvPr/>
          </p:nvPicPr>
          <p:blipFill>
            <a:blip r:embed="rId4"/>
            <a:stretch>
              <a:fillRect/>
            </a:stretch>
          </p:blipFill>
          <p:spPr>
            <a:xfrm>
              <a:off x="3559826" y="4841839"/>
              <a:ext cx="761566" cy="761566"/>
            </a:xfrm>
            <a:prstGeom prst="rect">
              <a:avLst/>
            </a:prstGeom>
          </p:spPr>
        </p:pic>
        <p:grpSp>
          <p:nvGrpSpPr>
            <p:cNvPr id="25" name="Group 24">
              <a:extLst>
                <a:ext uri="{FF2B5EF4-FFF2-40B4-BE49-F238E27FC236}">
                  <a16:creationId xmlns:a16="http://schemas.microsoft.com/office/drawing/2014/main" id="{AD3BCF2F-DABC-2448-F8D8-BB569E663B26}"/>
                </a:ext>
              </a:extLst>
            </p:cNvPr>
            <p:cNvGrpSpPr/>
            <p:nvPr/>
          </p:nvGrpSpPr>
          <p:grpSpPr>
            <a:xfrm>
              <a:off x="4890469" y="4426340"/>
              <a:ext cx="2752077" cy="1119895"/>
              <a:chOff x="4890469" y="4426340"/>
              <a:chExt cx="2752077" cy="1119895"/>
            </a:xfrm>
          </p:grpSpPr>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940BDBD-06C2-1074-8252-ADE84F7A5871}"/>
                      </a:ext>
                    </a:extLst>
                  </p:cNvPr>
                  <p:cNvSpPr txBox="1"/>
                  <p:nvPr/>
                </p:nvSpPr>
                <p:spPr>
                  <a:xfrm>
                    <a:off x="4890469" y="4426340"/>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26" name="TextBox 25">
                    <a:extLst>
                      <a:ext uri="{FF2B5EF4-FFF2-40B4-BE49-F238E27FC236}">
                        <a16:creationId xmlns:a16="http://schemas.microsoft.com/office/drawing/2014/main" id="{1940BDBD-06C2-1074-8252-ADE84F7A5871}"/>
                      </a:ext>
                    </a:extLst>
                  </p:cNvPr>
                  <p:cNvSpPr txBox="1">
                    <a:spLocks noRot="1" noChangeAspect="1" noMove="1" noResize="1" noEditPoints="1" noAdjustHandles="1" noChangeArrowheads="1" noChangeShapeType="1" noTextEdit="1"/>
                  </p:cNvSpPr>
                  <p:nvPr/>
                </p:nvSpPr>
                <p:spPr>
                  <a:xfrm>
                    <a:off x="4890469" y="4426340"/>
                    <a:ext cx="493212" cy="83099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CF34233-7FF9-1682-4C54-2EDC6E5B5E6E}"/>
                      </a:ext>
                    </a:extLst>
                  </p:cNvPr>
                  <p:cNvSpPr txBox="1"/>
                  <p:nvPr/>
                </p:nvSpPr>
                <p:spPr>
                  <a:xfrm>
                    <a:off x="7191910" y="4438239"/>
                    <a:ext cx="450636"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b="0"/>
                  </a:p>
                  <a:p>
                    <a:endParaRPr lang="en-US"/>
                  </a:p>
                </p:txBody>
              </p:sp>
            </mc:Choice>
            <mc:Fallback xmlns="">
              <p:sp>
                <p:nvSpPr>
                  <p:cNvPr id="27" name="TextBox 26">
                    <a:extLst>
                      <a:ext uri="{FF2B5EF4-FFF2-40B4-BE49-F238E27FC236}">
                        <a16:creationId xmlns:a16="http://schemas.microsoft.com/office/drawing/2014/main" id="{0CF34233-7FF9-1682-4C54-2EDC6E5B5E6E}"/>
                      </a:ext>
                    </a:extLst>
                  </p:cNvPr>
                  <p:cNvSpPr txBox="1">
                    <a:spLocks noRot="1" noChangeAspect="1" noMove="1" noResize="1" noEditPoints="1" noAdjustHandles="1" noChangeArrowheads="1" noChangeShapeType="1" noTextEdit="1"/>
                  </p:cNvSpPr>
                  <p:nvPr/>
                </p:nvSpPr>
                <p:spPr>
                  <a:xfrm>
                    <a:off x="7191910" y="4438239"/>
                    <a:ext cx="450636" cy="1107996"/>
                  </a:xfrm>
                  <a:prstGeom prst="rect">
                    <a:avLst/>
                  </a:prstGeom>
                  <a:blipFill>
                    <a:blip r:embed="rId6"/>
                    <a:stretch>
                      <a:fillRect/>
                    </a:stretch>
                  </a:blipFill>
                </p:spPr>
                <p:txBody>
                  <a:bodyPr/>
                  <a:lstStyle/>
                  <a:p>
                    <a:r>
                      <a:rPr lang="en-US">
                        <a:noFill/>
                      </a:rPr>
                      <a:t> </a:t>
                    </a:r>
                  </a:p>
                </p:txBody>
              </p:sp>
            </mc:Fallback>
          </mc:AlternateContent>
        </p:grpSp>
        <p:cxnSp>
          <p:nvCxnSpPr>
            <p:cNvPr id="33" name="Straight Arrow Connector 32">
              <a:extLst>
                <a:ext uri="{FF2B5EF4-FFF2-40B4-BE49-F238E27FC236}">
                  <a16:creationId xmlns:a16="http://schemas.microsoft.com/office/drawing/2014/main" id="{EDB80F4D-C990-9989-925B-3BA2230F4991}"/>
                </a:ext>
              </a:extLst>
            </p:cNvPr>
            <p:cNvCxnSpPr>
              <a:cxnSpLocks/>
            </p:cNvCxnSpPr>
            <p:nvPr/>
          </p:nvCxnSpPr>
          <p:spPr>
            <a:xfrm>
              <a:off x="4476976" y="5100207"/>
              <a:ext cx="3801785" cy="2089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C994143-FDAC-0F7E-1BBA-83B09018A335}"/>
                    </a:ext>
                  </a:extLst>
                </p:cNvPr>
                <p:cNvSpPr txBox="1"/>
                <p:nvPr/>
              </p:nvSpPr>
              <p:spPr>
                <a:xfrm>
                  <a:off x="5757469" y="4795875"/>
                  <a:ext cx="949171" cy="13849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1</m:t>
                            </m:r>
                          </m:sub>
                        </m:sSub>
                      </m:oMath>
                    </m:oMathPara>
                  </a14:m>
                  <a:endParaRPr lang="en-US" b="0"/>
                </a:p>
                <a:p>
                  <a:endParaRPr lang="en-US" b="0"/>
                </a:p>
                <a:p>
                  <a:endParaRPr lang="en-US" b="0"/>
                </a:p>
                <a:p>
                  <a:endParaRPr lang="en-US" b="0"/>
                </a:p>
                <a:p>
                  <a:endParaRPr lang="en-US"/>
                </a:p>
              </p:txBody>
            </p:sp>
          </mc:Choice>
          <mc:Fallback xmlns="">
            <p:sp>
              <p:nvSpPr>
                <p:cNvPr id="37" name="TextBox 36">
                  <a:extLst>
                    <a:ext uri="{FF2B5EF4-FFF2-40B4-BE49-F238E27FC236}">
                      <a16:creationId xmlns:a16="http://schemas.microsoft.com/office/drawing/2014/main" id="{DC994143-FDAC-0F7E-1BBA-83B09018A335}"/>
                    </a:ext>
                  </a:extLst>
                </p:cNvPr>
                <p:cNvSpPr txBox="1">
                  <a:spLocks noRot="1" noChangeAspect="1" noMove="1" noResize="1" noEditPoints="1" noAdjustHandles="1" noChangeArrowheads="1" noChangeShapeType="1" noTextEdit="1"/>
                </p:cNvSpPr>
                <p:nvPr/>
              </p:nvSpPr>
              <p:spPr>
                <a:xfrm>
                  <a:off x="5757469" y="4795875"/>
                  <a:ext cx="949171" cy="1384995"/>
                </a:xfrm>
                <a:prstGeom prst="rect">
                  <a:avLst/>
                </a:prstGeom>
                <a:blipFill>
                  <a:blip r:embed="rId7"/>
                  <a:stretch>
                    <a:fillRect t="-2727"/>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A06B6A18-1E35-164F-082A-E1009CEA4DA7}"/>
                </a:ext>
              </a:extLst>
            </p:cNvPr>
            <p:cNvCxnSpPr>
              <a:cxnSpLocks/>
            </p:cNvCxnSpPr>
            <p:nvPr/>
          </p:nvCxnSpPr>
          <p:spPr>
            <a:xfrm>
              <a:off x="4476976" y="5437689"/>
              <a:ext cx="3801785" cy="20892"/>
            </a:xfrm>
            <a:prstGeom prst="straightConnector1">
              <a:avLst/>
            </a:prstGeom>
            <a:ln>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59F580A-8F3B-3376-70BD-342CD1CD4B3E}"/>
                    </a:ext>
                  </a:extLst>
                </p:cNvPr>
                <p:cNvSpPr txBox="1"/>
                <p:nvPr/>
              </p:nvSpPr>
              <p:spPr>
                <a:xfrm>
                  <a:off x="5780584" y="5133074"/>
                  <a:ext cx="902939" cy="13849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2</m:t>
                            </m:r>
                          </m:sub>
                        </m:sSub>
                      </m:oMath>
                    </m:oMathPara>
                  </a14:m>
                  <a:endParaRPr lang="en-US" b="0"/>
                </a:p>
                <a:p>
                  <a:endParaRPr lang="en-US" b="0"/>
                </a:p>
                <a:p>
                  <a:endParaRPr lang="en-US" b="0"/>
                </a:p>
                <a:p>
                  <a:endParaRPr lang="en-US" b="0"/>
                </a:p>
                <a:p>
                  <a:endParaRPr lang="en-US"/>
                </a:p>
              </p:txBody>
            </p:sp>
          </mc:Choice>
          <mc:Fallback xmlns="">
            <p:sp>
              <p:nvSpPr>
                <p:cNvPr id="39" name="TextBox 38">
                  <a:extLst>
                    <a:ext uri="{FF2B5EF4-FFF2-40B4-BE49-F238E27FC236}">
                      <a16:creationId xmlns:a16="http://schemas.microsoft.com/office/drawing/2014/main" id="{C59F580A-8F3B-3376-70BD-342CD1CD4B3E}"/>
                    </a:ext>
                  </a:extLst>
                </p:cNvPr>
                <p:cNvSpPr txBox="1">
                  <a:spLocks noRot="1" noChangeAspect="1" noMove="1" noResize="1" noEditPoints="1" noAdjustHandles="1" noChangeArrowheads="1" noChangeShapeType="1" noTextEdit="1"/>
                </p:cNvSpPr>
                <p:nvPr/>
              </p:nvSpPr>
              <p:spPr>
                <a:xfrm>
                  <a:off x="5780584" y="5133074"/>
                  <a:ext cx="902939" cy="1384995"/>
                </a:xfrm>
                <a:prstGeom prst="rect">
                  <a:avLst/>
                </a:prstGeom>
                <a:blipFill>
                  <a:blip r:embed="rId8"/>
                  <a:stretch>
                    <a:fillRect t="-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0044BD5-7393-1C2C-453C-DFF3EAEC9DF6}"/>
                    </a:ext>
                  </a:extLst>
                </p:cNvPr>
                <p:cNvSpPr txBox="1"/>
                <p:nvPr/>
              </p:nvSpPr>
              <p:spPr>
                <a:xfrm rot="5400000">
                  <a:off x="5903943" y="5391106"/>
                  <a:ext cx="4608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a:p>
                <a:p>
                  <a:endParaRPr lang="en-US"/>
                </a:p>
              </p:txBody>
            </p:sp>
          </mc:Choice>
          <mc:Fallback xmlns="">
            <p:sp>
              <p:nvSpPr>
                <p:cNvPr id="40" name="TextBox 39">
                  <a:extLst>
                    <a:ext uri="{FF2B5EF4-FFF2-40B4-BE49-F238E27FC236}">
                      <a16:creationId xmlns:a16="http://schemas.microsoft.com/office/drawing/2014/main" id="{B0044BD5-7393-1C2C-453C-DFF3EAEC9DF6}"/>
                    </a:ext>
                  </a:extLst>
                </p:cNvPr>
                <p:cNvSpPr txBox="1">
                  <a:spLocks noRot="1" noChangeAspect="1" noMove="1" noResize="1" noEditPoints="1" noAdjustHandles="1" noChangeArrowheads="1" noChangeShapeType="1" noTextEdit="1"/>
                </p:cNvSpPr>
                <p:nvPr/>
              </p:nvSpPr>
              <p:spPr>
                <a:xfrm rot="5400000">
                  <a:off x="5903943" y="5391106"/>
                  <a:ext cx="460832"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901F77E-68DC-4F48-906B-BDA36E4530CD}"/>
                    </a:ext>
                  </a:extLst>
                </p:cNvPr>
                <p:cNvSpPr txBox="1"/>
                <p:nvPr/>
              </p:nvSpPr>
              <p:spPr>
                <a:xfrm>
                  <a:off x="5882083" y="6045046"/>
                  <a:ext cx="6874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𝑘</m:t>
                            </m:r>
                          </m:sub>
                        </m:sSub>
                      </m:oMath>
                    </m:oMathPara>
                  </a14:m>
                  <a:endParaRPr lang="en-US" b="0"/>
                </a:p>
                <a:p>
                  <a:endParaRPr lang="en-US"/>
                </a:p>
              </p:txBody>
            </p:sp>
          </mc:Choice>
          <mc:Fallback xmlns="">
            <p:sp>
              <p:nvSpPr>
                <p:cNvPr id="41" name="TextBox 40">
                  <a:extLst>
                    <a:ext uri="{FF2B5EF4-FFF2-40B4-BE49-F238E27FC236}">
                      <a16:creationId xmlns:a16="http://schemas.microsoft.com/office/drawing/2014/main" id="{1901F77E-68DC-4F48-906B-BDA36E4530CD}"/>
                    </a:ext>
                  </a:extLst>
                </p:cNvPr>
                <p:cNvSpPr txBox="1">
                  <a:spLocks noRot="1" noChangeAspect="1" noMove="1" noResize="1" noEditPoints="1" noAdjustHandles="1" noChangeArrowheads="1" noChangeShapeType="1" noTextEdit="1"/>
                </p:cNvSpPr>
                <p:nvPr/>
              </p:nvSpPr>
              <p:spPr>
                <a:xfrm>
                  <a:off x="5882083" y="6045046"/>
                  <a:ext cx="687432" cy="553998"/>
                </a:xfrm>
                <a:prstGeom prst="rect">
                  <a:avLst/>
                </a:prstGeom>
                <a:blipFill>
                  <a:blip r:embed="rId10"/>
                  <a:stretch>
                    <a:fillRect t="-9091"/>
                  </a:stretch>
                </a:blipFill>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B45E9C00-FDE4-CC3C-14B4-BB85F0ABA331}"/>
                </a:ext>
              </a:extLst>
            </p:cNvPr>
            <p:cNvCxnSpPr>
              <a:cxnSpLocks/>
            </p:cNvCxnSpPr>
            <p:nvPr/>
          </p:nvCxnSpPr>
          <p:spPr>
            <a:xfrm>
              <a:off x="4476975" y="6370380"/>
              <a:ext cx="3801785" cy="2089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78C11F65-70B4-41DA-0AD2-A385B0DDE02A}"/>
              </a:ext>
            </a:extLst>
          </p:cNvPr>
          <p:cNvGrpSpPr/>
          <p:nvPr/>
        </p:nvGrpSpPr>
        <p:grpSpPr>
          <a:xfrm>
            <a:off x="656356" y="4904747"/>
            <a:ext cx="5401544" cy="1497879"/>
            <a:chOff x="656356" y="4904747"/>
            <a:chExt cx="5401544" cy="1497879"/>
          </a:xfrm>
        </p:grpSpPr>
        <p:sp>
          <p:nvSpPr>
            <p:cNvPr id="43" name="TextBox 42">
              <a:extLst>
                <a:ext uri="{FF2B5EF4-FFF2-40B4-BE49-F238E27FC236}">
                  <a16:creationId xmlns:a16="http://schemas.microsoft.com/office/drawing/2014/main" id="{87A7A25B-C4D2-3BDF-23E2-8C510916B03E}"/>
                </a:ext>
              </a:extLst>
            </p:cNvPr>
            <p:cNvSpPr txBox="1"/>
            <p:nvPr/>
          </p:nvSpPr>
          <p:spPr>
            <a:xfrm>
              <a:off x="746849" y="4904747"/>
              <a:ext cx="2359139" cy="1477328"/>
            </a:xfrm>
            <a:prstGeom prst="rect">
              <a:avLst/>
            </a:prstGeom>
            <a:noFill/>
          </p:spPr>
          <p:txBody>
            <a:bodyPr wrap="square" rtlCol="0">
              <a:spAutoFit/>
            </a:bodyPr>
            <a:lstStyle/>
            <a:p>
              <a:r>
                <a:rPr lang="en-US"/>
                <a:t>In expectation over days </a:t>
              </a:r>
              <a:r>
                <a:rPr lang="en-US" i="1"/>
                <a:t>T, </a:t>
              </a:r>
              <a:r>
                <a:rPr lang="en-US"/>
                <a:t>error of predictions at round </a:t>
              </a:r>
              <a:r>
                <a:rPr lang="en-US" i="1"/>
                <a:t>k </a:t>
              </a:r>
              <a:r>
                <a:rPr lang="en-US"/>
                <a:t>will be lower than previous rounds. </a:t>
              </a:r>
            </a:p>
          </p:txBody>
        </p:sp>
        <p:sp>
          <p:nvSpPr>
            <p:cNvPr id="46" name="Arc 45">
              <a:extLst>
                <a:ext uri="{FF2B5EF4-FFF2-40B4-BE49-F238E27FC236}">
                  <a16:creationId xmlns:a16="http://schemas.microsoft.com/office/drawing/2014/main" id="{F386DBEA-7033-315D-EA58-29DBEE34CE10}"/>
                </a:ext>
              </a:extLst>
            </p:cNvPr>
            <p:cNvSpPr/>
            <p:nvPr/>
          </p:nvSpPr>
          <p:spPr>
            <a:xfrm>
              <a:off x="656356" y="5825571"/>
              <a:ext cx="5401544" cy="577055"/>
            </a:xfrm>
            <a:prstGeom prst="arc">
              <a:avLst>
                <a:gd name="adj1" fmla="val 14669705"/>
                <a:gd name="adj2" fmla="val 21522662"/>
              </a:avLst>
            </a:prstGeom>
            <a:ln w="22225">
              <a:solidFill>
                <a:srgbClr val="F9BF39"/>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52229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8C2ED-6D42-FF72-1B8B-8C91C5993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B7B5D5-6F3E-80DE-78A0-D6C70C50AEBD}"/>
              </a:ext>
            </a:extLst>
          </p:cNvPr>
          <p:cNvSpPr>
            <a:spLocks noGrp="1"/>
          </p:cNvSpPr>
          <p:nvPr>
            <p:ph type="title"/>
          </p:nvPr>
        </p:nvSpPr>
        <p:spPr/>
        <p:txBody>
          <a:bodyPr/>
          <a:lstStyle/>
          <a:p>
            <a:r>
              <a:rPr lang="en-US"/>
              <a:t>Collaboration does no harm. </a:t>
            </a:r>
          </a:p>
        </p:txBody>
      </p:sp>
      <p:sp>
        <p:nvSpPr>
          <p:cNvPr id="4" name="Rounded Rectangle 3">
            <a:extLst>
              <a:ext uri="{FF2B5EF4-FFF2-40B4-BE49-F238E27FC236}">
                <a16:creationId xmlns:a16="http://schemas.microsoft.com/office/drawing/2014/main" id="{356C3BF0-97DB-4727-8959-B8B22D85C29C}"/>
              </a:ext>
            </a:extLst>
          </p:cNvPr>
          <p:cNvSpPr/>
          <p:nvPr/>
        </p:nvSpPr>
        <p:spPr>
          <a:xfrm>
            <a:off x="762000" y="1678942"/>
            <a:ext cx="10591800" cy="798787"/>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rPr>
              <a:t>If the agents are conversation calibrated, collaboration only improves their expected prediction error. </a:t>
            </a:r>
          </a:p>
        </p:txBody>
      </p:sp>
      <p:grpSp>
        <p:nvGrpSpPr>
          <p:cNvPr id="49" name="Group 48">
            <a:extLst>
              <a:ext uri="{FF2B5EF4-FFF2-40B4-BE49-F238E27FC236}">
                <a16:creationId xmlns:a16="http://schemas.microsoft.com/office/drawing/2014/main" id="{D1B94F36-E437-F7DA-5AC2-20F06B98CE29}"/>
              </a:ext>
            </a:extLst>
          </p:cNvPr>
          <p:cNvGrpSpPr/>
          <p:nvPr/>
        </p:nvGrpSpPr>
        <p:grpSpPr>
          <a:xfrm>
            <a:off x="3559826" y="4019435"/>
            <a:ext cx="5584777" cy="2579609"/>
            <a:chOff x="3559826" y="4019435"/>
            <a:chExt cx="5584777" cy="2579609"/>
          </a:xfrm>
        </p:grpSpPr>
        <p:grpSp>
          <p:nvGrpSpPr>
            <p:cNvPr id="5" name="Group 4">
              <a:extLst>
                <a:ext uri="{FF2B5EF4-FFF2-40B4-BE49-F238E27FC236}">
                  <a16:creationId xmlns:a16="http://schemas.microsoft.com/office/drawing/2014/main" id="{C02F8425-ADA8-FF41-BD33-DCFEFA0FD6D9}"/>
                </a:ext>
              </a:extLst>
            </p:cNvPr>
            <p:cNvGrpSpPr/>
            <p:nvPr/>
          </p:nvGrpSpPr>
          <p:grpSpPr>
            <a:xfrm>
              <a:off x="4476976" y="4019435"/>
              <a:ext cx="3906061" cy="944588"/>
              <a:chOff x="4407463" y="4379036"/>
              <a:chExt cx="3906061" cy="944588"/>
            </a:xfrm>
          </p:grpSpPr>
          <p:pic>
            <p:nvPicPr>
              <p:cNvPr id="6" name="Picture 5">
                <a:extLst>
                  <a:ext uri="{FF2B5EF4-FFF2-40B4-BE49-F238E27FC236}">
                    <a16:creationId xmlns:a16="http://schemas.microsoft.com/office/drawing/2014/main" id="{5EB45E85-3912-2039-DE8D-2F5C5EBED4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1990" y="4379036"/>
                <a:ext cx="466854" cy="700281"/>
              </a:xfrm>
              <a:prstGeom prst="rect">
                <a:avLst/>
              </a:prstGeom>
            </p:spPr>
          </p:pic>
          <p:cxnSp>
            <p:nvCxnSpPr>
              <p:cNvPr id="7" name="Straight Arrow Connector 6">
                <a:extLst>
                  <a:ext uri="{FF2B5EF4-FFF2-40B4-BE49-F238E27FC236}">
                    <a16:creationId xmlns:a16="http://schemas.microsoft.com/office/drawing/2014/main" id="{668EB0ED-3C55-B6B2-7159-0F9A619CCE84}"/>
                  </a:ext>
                </a:extLst>
              </p:cNvPr>
              <p:cNvCxnSpPr>
                <a:cxnSpLocks/>
              </p:cNvCxnSpPr>
              <p:nvPr/>
            </p:nvCxnSpPr>
            <p:spPr>
              <a:xfrm flipH="1">
                <a:off x="4407463" y="5018919"/>
                <a:ext cx="1465014" cy="26053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9F3139DC-3315-51D2-D511-05351E55A7C3}"/>
                  </a:ext>
                </a:extLst>
              </p:cNvPr>
              <p:cNvCxnSpPr>
                <a:cxnSpLocks/>
              </p:cNvCxnSpPr>
              <p:nvPr/>
            </p:nvCxnSpPr>
            <p:spPr>
              <a:xfrm>
                <a:off x="6478357" y="5018919"/>
                <a:ext cx="1835167" cy="304705"/>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pic>
          <p:nvPicPr>
            <p:cNvPr id="17" name="Picture 16">
              <a:extLst>
                <a:ext uri="{FF2B5EF4-FFF2-40B4-BE49-F238E27FC236}">
                  <a16:creationId xmlns:a16="http://schemas.microsoft.com/office/drawing/2014/main" id="{45F82FBC-E0D4-FFA0-5EAB-0ECF0FADEB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3037" y="4809877"/>
              <a:ext cx="761566" cy="769582"/>
            </a:xfrm>
            <a:prstGeom prst="rect">
              <a:avLst/>
            </a:prstGeom>
          </p:spPr>
        </p:pic>
        <p:pic>
          <p:nvPicPr>
            <p:cNvPr id="18" name="Picture 17">
              <a:extLst>
                <a:ext uri="{FF2B5EF4-FFF2-40B4-BE49-F238E27FC236}">
                  <a16:creationId xmlns:a16="http://schemas.microsoft.com/office/drawing/2014/main" id="{220438B0-1C39-4A13-4C14-B513E38C956F}"/>
                </a:ext>
              </a:extLst>
            </p:cNvPr>
            <p:cNvPicPr>
              <a:picLocks noChangeAspect="1"/>
            </p:cNvPicPr>
            <p:nvPr/>
          </p:nvPicPr>
          <p:blipFill>
            <a:blip r:embed="rId4"/>
            <a:stretch>
              <a:fillRect/>
            </a:stretch>
          </p:blipFill>
          <p:spPr>
            <a:xfrm>
              <a:off x="3559826" y="4841839"/>
              <a:ext cx="761566" cy="761566"/>
            </a:xfrm>
            <a:prstGeom prst="rect">
              <a:avLst/>
            </a:prstGeom>
          </p:spPr>
        </p:pic>
        <p:grpSp>
          <p:nvGrpSpPr>
            <p:cNvPr id="25" name="Group 24">
              <a:extLst>
                <a:ext uri="{FF2B5EF4-FFF2-40B4-BE49-F238E27FC236}">
                  <a16:creationId xmlns:a16="http://schemas.microsoft.com/office/drawing/2014/main" id="{DA7DFF72-213C-C639-074F-72C9414683A9}"/>
                </a:ext>
              </a:extLst>
            </p:cNvPr>
            <p:cNvGrpSpPr/>
            <p:nvPr/>
          </p:nvGrpSpPr>
          <p:grpSpPr>
            <a:xfrm>
              <a:off x="4890469" y="4426340"/>
              <a:ext cx="2752077" cy="1119895"/>
              <a:chOff x="4890469" y="4426340"/>
              <a:chExt cx="2752077" cy="1119895"/>
            </a:xfrm>
          </p:grpSpPr>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B8D8F5F-1AA5-B70E-17EA-C011AE03F679}"/>
                      </a:ext>
                    </a:extLst>
                  </p:cNvPr>
                  <p:cNvSpPr txBox="1"/>
                  <p:nvPr/>
                </p:nvSpPr>
                <p:spPr>
                  <a:xfrm>
                    <a:off x="4890469" y="4426340"/>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26" name="TextBox 25">
                    <a:extLst>
                      <a:ext uri="{FF2B5EF4-FFF2-40B4-BE49-F238E27FC236}">
                        <a16:creationId xmlns:a16="http://schemas.microsoft.com/office/drawing/2014/main" id="{CB8D8F5F-1AA5-B70E-17EA-C011AE03F679}"/>
                      </a:ext>
                    </a:extLst>
                  </p:cNvPr>
                  <p:cNvSpPr txBox="1">
                    <a:spLocks noRot="1" noChangeAspect="1" noMove="1" noResize="1" noEditPoints="1" noAdjustHandles="1" noChangeArrowheads="1" noChangeShapeType="1" noTextEdit="1"/>
                  </p:cNvSpPr>
                  <p:nvPr/>
                </p:nvSpPr>
                <p:spPr>
                  <a:xfrm>
                    <a:off x="4890469" y="4426340"/>
                    <a:ext cx="493212" cy="83099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E88E98B-98F3-3025-6A73-5D6E3F781A50}"/>
                      </a:ext>
                    </a:extLst>
                  </p:cNvPr>
                  <p:cNvSpPr txBox="1"/>
                  <p:nvPr/>
                </p:nvSpPr>
                <p:spPr>
                  <a:xfrm>
                    <a:off x="7191910" y="4438239"/>
                    <a:ext cx="450636"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b="0"/>
                  </a:p>
                  <a:p>
                    <a:endParaRPr lang="en-US"/>
                  </a:p>
                </p:txBody>
              </p:sp>
            </mc:Choice>
            <mc:Fallback xmlns="">
              <p:sp>
                <p:nvSpPr>
                  <p:cNvPr id="27" name="TextBox 26">
                    <a:extLst>
                      <a:ext uri="{FF2B5EF4-FFF2-40B4-BE49-F238E27FC236}">
                        <a16:creationId xmlns:a16="http://schemas.microsoft.com/office/drawing/2014/main" id="{9E88E98B-98F3-3025-6A73-5D6E3F781A50}"/>
                      </a:ext>
                    </a:extLst>
                  </p:cNvPr>
                  <p:cNvSpPr txBox="1">
                    <a:spLocks noRot="1" noChangeAspect="1" noMove="1" noResize="1" noEditPoints="1" noAdjustHandles="1" noChangeArrowheads="1" noChangeShapeType="1" noTextEdit="1"/>
                  </p:cNvSpPr>
                  <p:nvPr/>
                </p:nvSpPr>
                <p:spPr>
                  <a:xfrm>
                    <a:off x="7191910" y="4438239"/>
                    <a:ext cx="450636" cy="1107996"/>
                  </a:xfrm>
                  <a:prstGeom prst="rect">
                    <a:avLst/>
                  </a:prstGeom>
                  <a:blipFill>
                    <a:blip r:embed="rId6"/>
                    <a:stretch>
                      <a:fillRect/>
                    </a:stretch>
                  </a:blipFill>
                </p:spPr>
                <p:txBody>
                  <a:bodyPr/>
                  <a:lstStyle/>
                  <a:p>
                    <a:r>
                      <a:rPr lang="en-US">
                        <a:noFill/>
                      </a:rPr>
                      <a:t> </a:t>
                    </a:r>
                  </a:p>
                </p:txBody>
              </p:sp>
            </mc:Fallback>
          </mc:AlternateContent>
        </p:grpSp>
        <p:cxnSp>
          <p:nvCxnSpPr>
            <p:cNvPr id="33" name="Straight Arrow Connector 32">
              <a:extLst>
                <a:ext uri="{FF2B5EF4-FFF2-40B4-BE49-F238E27FC236}">
                  <a16:creationId xmlns:a16="http://schemas.microsoft.com/office/drawing/2014/main" id="{26DBBDAB-36DB-7E67-C29B-220859B7AFF0}"/>
                </a:ext>
              </a:extLst>
            </p:cNvPr>
            <p:cNvCxnSpPr>
              <a:cxnSpLocks/>
            </p:cNvCxnSpPr>
            <p:nvPr/>
          </p:nvCxnSpPr>
          <p:spPr>
            <a:xfrm>
              <a:off x="4476976" y="5100207"/>
              <a:ext cx="3801785" cy="2089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EA415C8-E867-5363-F815-D06EBB6677BA}"/>
                    </a:ext>
                  </a:extLst>
                </p:cNvPr>
                <p:cNvSpPr txBox="1"/>
                <p:nvPr/>
              </p:nvSpPr>
              <p:spPr>
                <a:xfrm>
                  <a:off x="5757469" y="4795875"/>
                  <a:ext cx="949171" cy="13849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1</m:t>
                            </m:r>
                          </m:sub>
                        </m:sSub>
                      </m:oMath>
                    </m:oMathPara>
                  </a14:m>
                  <a:endParaRPr lang="en-US" b="0"/>
                </a:p>
                <a:p>
                  <a:endParaRPr lang="en-US" b="0"/>
                </a:p>
                <a:p>
                  <a:endParaRPr lang="en-US" b="0"/>
                </a:p>
                <a:p>
                  <a:endParaRPr lang="en-US" b="0"/>
                </a:p>
                <a:p>
                  <a:endParaRPr lang="en-US"/>
                </a:p>
              </p:txBody>
            </p:sp>
          </mc:Choice>
          <mc:Fallback xmlns="">
            <p:sp>
              <p:nvSpPr>
                <p:cNvPr id="37" name="TextBox 36">
                  <a:extLst>
                    <a:ext uri="{FF2B5EF4-FFF2-40B4-BE49-F238E27FC236}">
                      <a16:creationId xmlns:a16="http://schemas.microsoft.com/office/drawing/2014/main" id="{EEA415C8-E867-5363-F815-D06EBB6677BA}"/>
                    </a:ext>
                  </a:extLst>
                </p:cNvPr>
                <p:cNvSpPr txBox="1">
                  <a:spLocks noRot="1" noChangeAspect="1" noMove="1" noResize="1" noEditPoints="1" noAdjustHandles="1" noChangeArrowheads="1" noChangeShapeType="1" noTextEdit="1"/>
                </p:cNvSpPr>
                <p:nvPr/>
              </p:nvSpPr>
              <p:spPr>
                <a:xfrm>
                  <a:off x="5757469" y="4795875"/>
                  <a:ext cx="949171" cy="1384995"/>
                </a:xfrm>
                <a:prstGeom prst="rect">
                  <a:avLst/>
                </a:prstGeom>
                <a:blipFill>
                  <a:blip r:embed="rId7"/>
                  <a:stretch>
                    <a:fillRect t="-2727"/>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482B6742-6B9F-05CB-1870-0BF55D394C3C}"/>
                </a:ext>
              </a:extLst>
            </p:cNvPr>
            <p:cNvCxnSpPr>
              <a:cxnSpLocks/>
            </p:cNvCxnSpPr>
            <p:nvPr/>
          </p:nvCxnSpPr>
          <p:spPr>
            <a:xfrm>
              <a:off x="4476976" y="5437689"/>
              <a:ext cx="3801785" cy="20892"/>
            </a:xfrm>
            <a:prstGeom prst="straightConnector1">
              <a:avLst/>
            </a:prstGeom>
            <a:ln>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07E6CC7-45A5-9D15-417F-9C4D64405071}"/>
                    </a:ext>
                  </a:extLst>
                </p:cNvPr>
                <p:cNvSpPr txBox="1"/>
                <p:nvPr/>
              </p:nvSpPr>
              <p:spPr>
                <a:xfrm>
                  <a:off x="5780584" y="5133074"/>
                  <a:ext cx="902939" cy="13849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2</m:t>
                            </m:r>
                          </m:sub>
                        </m:sSub>
                      </m:oMath>
                    </m:oMathPara>
                  </a14:m>
                  <a:endParaRPr lang="en-US" b="0"/>
                </a:p>
                <a:p>
                  <a:endParaRPr lang="en-US" b="0"/>
                </a:p>
                <a:p>
                  <a:endParaRPr lang="en-US" b="0"/>
                </a:p>
                <a:p>
                  <a:endParaRPr lang="en-US" b="0"/>
                </a:p>
                <a:p>
                  <a:endParaRPr lang="en-US"/>
                </a:p>
              </p:txBody>
            </p:sp>
          </mc:Choice>
          <mc:Fallback xmlns="">
            <p:sp>
              <p:nvSpPr>
                <p:cNvPr id="39" name="TextBox 38">
                  <a:extLst>
                    <a:ext uri="{FF2B5EF4-FFF2-40B4-BE49-F238E27FC236}">
                      <a16:creationId xmlns:a16="http://schemas.microsoft.com/office/drawing/2014/main" id="{D07E6CC7-45A5-9D15-417F-9C4D64405071}"/>
                    </a:ext>
                  </a:extLst>
                </p:cNvPr>
                <p:cNvSpPr txBox="1">
                  <a:spLocks noRot="1" noChangeAspect="1" noMove="1" noResize="1" noEditPoints="1" noAdjustHandles="1" noChangeArrowheads="1" noChangeShapeType="1" noTextEdit="1"/>
                </p:cNvSpPr>
                <p:nvPr/>
              </p:nvSpPr>
              <p:spPr>
                <a:xfrm>
                  <a:off x="5780584" y="5133074"/>
                  <a:ext cx="902939" cy="1384995"/>
                </a:xfrm>
                <a:prstGeom prst="rect">
                  <a:avLst/>
                </a:prstGeom>
                <a:blipFill>
                  <a:blip r:embed="rId8"/>
                  <a:stretch>
                    <a:fillRect t="-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16B07DA-3BB8-DF89-D340-AE9B6052BAD8}"/>
                    </a:ext>
                  </a:extLst>
                </p:cNvPr>
                <p:cNvSpPr txBox="1"/>
                <p:nvPr/>
              </p:nvSpPr>
              <p:spPr>
                <a:xfrm rot="5400000">
                  <a:off x="5903943" y="5391106"/>
                  <a:ext cx="4608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a:p>
                <a:p>
                  <a:endParaRPr lang="en-US"/>
                </a:p>
              </p:txBody>
            </p:sp>
          </mc:Choice>
          <mc:Fallback xmlns="">
            <p:sp>
              <p:nvSpPr>
                <p:cNvPr id="40" name="TextBox 39">
                  <a:extLst>
                    <a:ext uri="{FF2B5EF4-FFF2-40B4-BE49-F238E27FC236}">
                      <a16:creationId xmlns:a16="http://schemas.microsoft.com/office/drawing/2014/main" id="{016B07DA-3BB8-DF89-D340-AE9B6052BAD8}"/>
                    </a:ext>
                  </a:extLst>
                </p:cNvPr>
                <p:cNvSpPr txBox="1">
                  <a:spLocks noRot="1" noChangeAspect="1" noMove="1" noResize="1" noEditPoints="1" noAdjustHandles="1" noChangeArrowheads="1" noChangeShapeType="1" noTextEdit="1"/>
                </p:cNvSpPr>
                <p:nvPr/>
              </p:nvSpPr>
              <p:spPr>
                <a:xfrm rot="5400000">
                  <a:off x="5903943" y="5391106"/>
                  <a:ext cx="460832"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7AEC77A-F26C-1263-893D-E063B2B85D73}"/>
                    </a:ext>
                  </a:extLst>
                </p:cNvPr>
                <p:cNvSpPr txBox="1"/>
                <p:nvPr/>
              </p:nvSpPr>
              <p:spPr>
                <a:xfrm>
                  <a:off x="5882083" y="6045046"/>
                  <a:ext cx="6874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smtClean="0">
                                <a:latin typeface="Cambria Math" panose="02040503050406030204" pitchFamily="18" charset="0"/>
                              </a:rPr>
                              <m:t>𝑘</m:t>
                            </m:r>
                          </m:sub>
                        </m:sSub>
                      </m:oMath>
                    </m:oMathPara>
                  </a14:m>
                  <a:endParaRPr lang="en-US" b="0"/>
                </a:p>
                <a:p>
                  <a:endParaRPr lang="en-US"/>
                </a:p>
              </p:txBody>
            </p:sp>
          </mc:Choice>
          <mc:Fallback xmlns="">
            <p:sp>
              <p:nvSpPr>
                <p:cNvPr id="41" name="TextBox 40">
                  <a:extLst>
                    <a:ext uri="{FF2B5EF4-FFF2-40B4-BE49-F238E27FC236}">
                      <a16:creationId xmlns:a16="http://schemas.microsoft.com/office/drawing/2014/main" id="{17AEC77A-F26C-1263-893D-E063B2B85D73}"/>
                    </a:ext>
                  </a:extLst>
                </p:cNvPr>
                <p:cNvSpPr txBox="1">
                  <a:spLocks noRot="1" noChangeAspect="1" noMove="1" noResize="1" noEditPoints="1" noAdjustHandles="1" noChangeArrowheads="1" noChangeShapeType="1" noTextEdit="1"/>
                </p:cNvSpPr>
                <p:nvPr/>
              </p:nvSpPr>
              <p:spPr>
                <a:xfrm>
                  <a:off x="5882083" y="6045046"/>
                  <a:ext cx="687432" cy="553998"/>
                </a:xfrm>
                <a:prstGeom prst="rect">
                  <a:avLst/>
                </a:prstGeom>
                <a:blipFill>
                  <a:blip r:embed="rId10"/>
                  <a:stretch>
                    <a:fillRect t="-9091"/>
                  </a:stretch>
                </a:blipFill>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D143A633-8158-A307-BBDE-4D177EB2208F}"/>
                </a:ext>
              </a:extLst>
            </p:cNvPr>
            <p:cNvCxnSpPr>
              <a:cxnSpLocks/>
            </p:cNvCxnSpPr>
            <p:nvPr/>
          </p:nvCxnSpPr>
          <p:spPr>
            <a:xfrm>
              <a:off x="4476975" y="6370380"/>
              <a:ext cx="3801785" cy="2089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38199DDB-20B6-3864-6987-CF2558E7DA3E}"/>
              </a:ext>
            </a:extLst>
          </p:cNvPr>
          <p:cNvGrpSpPr/>
          <p:nvPr/>
        </p:nvGrpSpPr>
        <p:grpSpPr>
          <a:xfrm>
            <a:off x="956621" y="2766090"/>
            <a:ext cx="10576617" cy="1417975"/>
            <a:chOff x="956621" y="2766090"/>
            <a:chExt cx="10576617" cy="1417975"/>
          </a:xfrm>
        </p:grpSpPr>
        <p:grpSp>
          <p:nvGrpSpPr>
            <p:cNvPr id="10" name="Group 9">
              <a:extLst>
                <a:ext uri="{FF2B5EF4-FFF2-40B4-BE49-F238E27FC236}">
                  <a16:creationId xmlns:a16="http://schemas.microsoft.com/office/drawing/2014/main" id="{15CB1CB6-9858-BA87-163A-AC14F95F6274}"/>
                </a:ext>
              </a:extLst>
            </p:cNvPr>
            <p:cNvGrpSpPr/>
            <p:nvPr/>
          </p:nvGrpSpPr>
          <p:grpSpPr>
            <a:xfrm>
              <a:off x="9232489" y="2839831"/>
              <a:ext cx="2300749" cy="1325562"/>
              <a:chOff x="9232489" y="2839831"/>
              <a:chExt cx="2300749" cy="1325562"/>
            </a:xfrm>
          </p:grpSpPr>
          <p:sp>
            <p:nvSpPr>
              <p:cNvPr id="16" name="Cloud Callout 15">
                <a:extLst>
                  <a:ext uri="{FF2B5EF4-FFF2-40B4-BE49-F238E27FC236}">
                    <a16:creationId xmlns:a16="http://schemas.microsoft.com/office/drawing/2014/main" id="{BA024C87-3B4A-1E73-4601-6C7021480127}"/>
                  </a:ext>
                </a:extLst>
              </p:cNvPr>
              <p:cNvSpPr/>
              <p:nvPr/>
            </p:nvSpPr>
            <p:spPr>
              <a:xfrm flipH="1">
                <a:off x="9232489" y="2839831"/>
                <a:ext cx="2300749" cy="1325562"/>
              </a:xfrm>
              <a:prstGeom prst="cloudCallout">
                <a:avLst>
                  <a:gd name="adj1" fmla="val 59906"/>
                  <a:gd name="adj2" fmla="val 9835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02C0DDC-D36E-6D4A-877F-3C062AD9B613}"/>
                      </a:ext>
                    </a:extLst>
                  </p:cNvPr>
                  <p:cNvSpPr txBox="1"/>
                  <p:nvPr/>
                </p:nvSpPr>
                <p:spPr>
                  <a:xfrm>
                    <a:off x="10109872" y="3059668"/>
                    <a:ext cx="5789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𝓗</m:t>
                              </m:r>
                            </m:e>
                            <m:sub>
                              <m:r>
                                <a:rPr lang="en-US" b="1" i="1" smtClean="0">
                                  <a:latin typeface="Cambria Math" panose="02040503050406030204" pitchFamily="18" charset="0"/>
                                </a:rPr>
                                <m:t>𝒉</m:t>
                              </m:r>
                            </m:sub>
                          </m:sSub>
                        </m:oMath>
                      </m:oMathPara>
                    </a14:m>
                    <a:endParaRPr lang="en-US" b="1"/>
                  </a:p>
                </p:txBody>
              </p:sp>
            </mc:Choice>
            <mc:Fallback xmlns="">
              <p:sp>
                <p:nvSpPr>
                  <p:cNvPr id="19" name="TextBox 18">
                    <a:extLst>
                      <a:ext uri="{FF2B5EF4-FFF2-40B4-BE49-F238E27FC236}">
                        <a16:creationId xmlns:a16="http://schemas.microsoft.com/office/drawing/2014/main" id="{402C0DDC-D36E-6D4A-877F-3C062AD9B613}"/>
                      </a:ext>
                    </a:extLst>
                  </p:cNvPr>
                  <p:cNvSpPr txBox="1">
                    <a:spLocks noRot="1" noChangeAspect="1" noMove="1" noResize="1" noEditPoints="1" noAdjustHandles="1" noChangeArrowheads="1" noChangeShapeType="1" noTextEdit="1"/>
                  </p:cNvSpPr>
                  <p:nvPr/>
                </p:nvSpPr>
                <p:spPr>
                  <a:xfrm>
                    <a:off x="10109872" y="3059668"/>
                    <a:ext cx="578941"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F22CD2F-6B39-E114-331F-7009517720E1}"/>
                      </a:ext>
                    </a:extLst>
                  </p:cNvPr>
                  <p:cNvSpPr txBox="1"/>
                  <p:nvPr/>
                </p:nvSpPr>
                <p:spPr>
                  <a:xfrm>
                    <a:off x="9663371" y="3521284"/>
                    <a:ext cx="14719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h</m:t>
                              </m:r>
                            </m:e>
                            <m:sub>
                              <m:r>
                                <a:rPr lang="en-US" b="0" i="1" smtClean="0">
                                  <a:solidFill>
                                    <a:schemeClr val="tx2"/>
                                  </a:solidFill>
                                  <a:latin typeface="Cambria Math" panose="02040503050406030204" pitchFamily="18" charset="0"/>
                                </a:rPr>
                                <m:t>h</m:t>
                              </m:r>
                            </m:sub>
                          </m:sSub>
                          <m:r>
                            <a:rPr lang="en-US" b="0" i="1" smtClean="0">
                              <a:solidFill>
                                <a:schemeClr val="tx2"/>
                              </a:solidFill>
                              <a:latin typeface="Cambria Math" panose="02040503050406030204" pitchFamily="18" charset="0"/>
                            </a:rPr>
                            <m:t>:</m:t>
                          </m:r>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𝒳</m:t>
                              </m:r>
                            </m:e>
                            <m:sub>
                              <m:r>
                                <a:rPr lang="en-US" b="0" i="1" smtClean="0">
                                  <a:solidFill>
                                    <a:schemeClr val="tx2"/>
                                  </a:solidFill>
                                  <a:latin typeface="Cambria Math" panose="02040503050406030204" pitchFamily="18" charset="0"/>
                                </a:rPr>
                                <m:t>h</m:t>
                              </m:r>
                            </m:sub>
                          </m:sSub>
                          <m:r>
                            <a:rPr lang="en-US" b="0" i="1" smtClean="0">
                              <a:solidFill>
                                <a:schemeClr val="tx2"/>
                              </a:solidFill>
                              <a:latin typeface="Cambria Math" panose="02040503050406030204" pitchFamily="18" charset="0"/>
                            </a:rPr>
                            <m:t>→</m:t>
                          </m:r>
                          <m:d>
                            <m:dPr>
                              <m:begChr m:val="["/>
                              <m:endChr m:val="]"/>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0,1</m:t>
                              </m:r>
                            </m:e>
                          </m:d>
                        </m:oMath>
                      </m:oMathPara>
                    </a14:m>
                    <a:endParaRPr lang="en-US" b="0">
                      <a:solidFill>
                        <a:schemeClr val="tx2"/>
                      </a:solidFill>
                    </a:endParaRPr>
                  </a:p>
                </p:txBody>
              </p:sp>
            </mc:Choice>
            <mc:Fallback xmlns="">
              <p:sp>
                <p:nvSpPr>
                  <p:cNvPr id="20" name="TextBox 19">
                    <a:extLst>
                      <a:ext uri="{FF2B5EF4-FFF2-40B4-BE49-F238E27FC236}">
                        <a16:creationId xmlns:a16="http://schemas.microsoft.com/office/drawing/2014/main" id="{3F22CD2F-6B39-E114-331F-7009517720E1}"/>
                      </a:ext>
                    </a:extLst>
                  </p:cNvPr>
                  <p:cNvSpPr txBox="1">
                    <a:spLocks noRot="1" noChangeAspect="1" noMove="1" noResize="1" noEditPoints="1" noAdjustHandles="1" noChangeArrowheads="1" noChangeShapeType="1" noTextEdit="1"/>
                  </p:cNvSpPr>
                  <p:nvPr/>
                </p:nvSpPr>
                <p:spPr>
                  <a:xfrm>
                    <a:off x="9663371" y="3521284"/>
                    <a:ext cx="1471941" cy="276999"/>
                  </a:xfrm>
                  <a:prstGeom prst="rect">
                    <a:avLst/>
                  </a:prstGeom>
                  <a:blipFill>
                    <a:blip r:embed="rId12"/>
                    <a:stretch>
                      <a:fillRect l="-3419" b="-13043"/>
                    </a:stretch>
                  </a:blipFill>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5F4BDAA8-68AD-FD73-BE26-6355C1C215FC}"/>
                </a:ext>
              </a:extLst>
            </p:cNvPr>
            <p:cNvGrpSpPr/>
            <p:nvPr/>
          </p:nvGrpSpPr>
          <p:grpSpPr>
            <a:xfrm>
              <a:off x="956621" y="2858503"/>
              <a:ext cx="2300750" cy="1325562"/>
              <a:chOff x="956621" y="2858503"/>
              <a:chExt cx="2300750" cy="1325562"/>
            </a:xfrm>
          </p:grpSpPr>
          <p:sp>
            <p:nvSpPr>
              <p:cNvPr id="13" name="Cloud Callout 12">
                <a:extLst>
                  <a:ext uri="{FF2B5EF4-FFF2-40B4-BE49-F238E27FC236}">
                    <a16:creationId xmlns:a16="http://schemas.microsoft.com/office/drawing/2014/main" id="{8E942857-1D44-CAA6-8730-77F32ABE6409}"/>
                  </a:ext>
                </a:extLst>
              </p:cNvPr>
              <p:cNvSpPr/>
              <p:nvPr/>
            </p:nvSpPr>
            <p:spPr>
              <a:xfrm>
                <a:off x="956621" y="2858503"/>
                <a:ext cx="2300750" cy="1325562"/>
              </a:xfrm>
              <a:prstGeom prst="cloudCallout">
                <a:avLst>
                  <a:gd name="adj1" fmla="val 59906"/>
                  <a:gd name="adj2" fmla="val 9835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8C9D56D-1AD9-615B-89D5-D79D553AD85F}"/>
                      </a:ext>
                    </a:extLst>
                  </p:cNvPr>
                  <p:cNvSpPr txBox="1"/>
                  <p:nvPr/>
                </p:nvSpPr>
                <p:spPr>
                  <a:xfrm>
                    <a:off x="1721089" y="3105786"/>
                    <a:ext cx="77181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𝓗</m:t>
                              </m:r>
                            </m:e>
                            <m:sub>
                              <m:r>
                                <a:rPr lang="en-US" b="1" i="1" smtClean="0">
                                  <a:latin typeface="Cambria Math" panose="02040503050406030204" pitchFamily="18" charset="0"/>
                                </a:rPr>
                                <m:t>𝒎</m:t>
                              </m:r>
                            </m:sub>
                          </m:sSub>
                        </m:oMath>
                      </m:oMathPara>
                    </a14:m>
                    <a:endParaRPr lang="en-US" b="1"/>
                  </a:p>
                  <a:p>
                    <a:endParaRPr lang="en-US"/>
                  </a:p>
                </p:txBody>
              </p:sp>
            </mc:Choice>
            <mc:Fallback xmlns="">
              <p:sp>
                <p:nvSpPr>
                  <p:cNvPr id="14" name="TextBox 13">
                    <a:extLst>
                      <a:ext uri="{FF2B5EF4-FFF2-40B4-BE49-F238E27FC236}">
                        <a16:creationId xmlns:a16="http://schemas.microsoft.com/office/drawing/2014/main" id="{18C9D56D-1AD9-615B-89D5-D79D553AD85F}"/>
                      </a:ext>
                    </a:extLst>
                  </p:cNvPr>
                  <p:cNvSpPr txBox="1">
                    <a:spLocks noRot="1" noChangeAspect="1" noMove="1" noResize="1" noEditPoints="1" noAdjustHandles="1" noChangeArrowheads="1" noChangeShapeType="1" noTextEdit="1"/>
                  </p:cNvSpPr>
                  <p:nvPr/>
                </p:nvSpPr>
                <p:spPr>
                  <a:xfrm>
                    <a:off x="1721089" y="3105786"/>
                    <a:ext cx="771814" cy="55399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DF7D1DB-ADB3-8997-FADA-A8B20E967814}"/>
                      </a:ext>
                    </a:extLst>
                  </p:cNvPr>
                  <p:cNvSpPr txBox="1"/>
                  <p:nvPr/>
                </p:nvSpPr>
                <p:spPr>
                  <a:xfrm>
                    <a:off x="1145986" y="3465437"/>
                    <a:ext cx="172919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h</m:t>
                              </m:r>
                            </m:e>
                            <m:sub>
                              <m:r>
                                <a:rPr lang="en-US" b="0" i="1" smtClean="0">
                                  <a:solidFill>
                                    <a:schemeClr val="tx2"/>
                                  </a:solidFill>
                                  <a:latin typeface="Cambria Math" panose="02040503050406030204" pitchFamily="18" charset="0"/>
                                </a:rPr>
                                <m:t>𝑚</m:t>
                              </m:r>
                            </m:sub>
                          </m:sSub>
                          <m:r>
                            <a:rPr lang="en-US" b="0" i="1" smtClean="0">
                              <a:solidFill>
                                <a:schemeClr val="tx2"/>
                              </a:solidFill>
                              <a:latin typeface="Cambria Math" panose="02040503050406030204" pitchFamily="18" charset="0"/>
                            </a:rPr>
                            <m:t>:</m:t>
                          </m:r>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𝒳</m:t>
                              </m:r>
                            </m:e>
                            <m:sub>
                              <m:r>
                                <a:rPr lang="en-US" b="0" i="1" smtClean="0">
                                  <a:solidFill>
                                    <a:schemeClr val="tx2"/>
                                  </a:solidFill>
                                  <a:latin typeface="Cambria Math" panose="02040503050406030204" pitchFamily="18" charset="0"/>
                                </a:rPr>
                                <m:t>𝑚</m:t>
                              </m:r>
                            </m:sub>
                          </m:sSub>
                          <m:r>
                            <a:rPr lang="en-US" b="0" i="1" smtClean="0">
                              <a:solidFill>
                                <a:schemeClr val="tx2"/>
                              </a:solidFill>
                              <a:latin typeface="Cambria Math" panose="02040503050406030204" pitchFamily="18" charset="0"/>
                            </a:rPr>
                            <m:t>→</m:t>
                          </m:r>
                          <m:d>
                            <m:dPr>
                              <m:begChr m:val="["/>
                              <m:endChr m:val="]"/>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0,1</m:t>
                              </m:r>
                            </m:e>
                          </m:d>
                        </m:oMath>
                      </m:oMathPara>
                    </a14:m>
                    <a:endParaRPr lang="en-US" b="0">
                      <a:solidFill>
                        <a:schemeClr val="tx2"/>
                      </a:solidFill>
                    </a:endParaRPr>
                  </a:p>
                  <a:p>
                    <a:endParaRPr lang="en-US">
                      <a:solidFill>
                        <a:schemeClr val="tx2"/>
                      </a:solidFill>
                    </a:endParaRPr>
                  </a:p>
                </p:txBody>
              </p:sp>
            </mc:Choice>
            <mc:Fallback xmlns="">
              <p:sp>
                <p:nvSpPr>
                  <p:cNvPr id="15" name="TextBox 14">
                    <a:extLst>
                      <a:ext uri="{FF2B5EF4-FFF2-40B4-BE49-F238E27FC236}">
                        <a16:creationId xmlns:a16="http://schemas.microsoft.com/office/drawing/2014/main" id="{1DF7D1DB-ADB3-8997-FADA-A8B20E967814}"/>
                      </a:ext>
                    </a:extLst>
                  </p:cNvPr>
                  <p:cNvSpPr txBox="1">
                    <a:spLocks noRot="1" noChangeAspect="1" noMove="1" noResize="1" noEditPoints="1" noAdjustHandles="1" noChangeArrowheads="1" noChangeShapeType="1" noTextEdit="1"/>
                  </p:cNvSpPr>
                  <p:nvPr/>
                </p:nvSpPr>
                <p:spPr>
                  <a:xfrm>
                    <a:off x="1145986" y="3465437"/>
                    <a:ext cx="1729191" cy="553998"/>
                  </a:xfrm>
                  <a:prstGeom prst="rect">
                    <a:avLst/>
                  </a:prstGeom>
                  <a:blipFill>
                    <a:blip r:embed="rId14"/>
                    <a:stretch>
                      <a:fillRect/>
                    </a:stretch>
                  </a:blipFill>
                </p:spPr>
                <p:txBody>
                  <a:bodyPr/>
                  <a:lstStyle/>
                  <a:p>
                    <a:r>
                      <a:rPr lang="en-US">
                        <a:noFill/>
                      </a:rPr>
                      <a:t> </a:t>
                    </a:r>
                  </a:p>
                </p:txBody>
              </p:sp>
            </mc:Fallback>
          </mc:AlternateContent>
        </p:grpSp>
        <p:sp>
          <p:nvSpPr>
            <p:cNvPr id="12" name="TextBox 11">
              <a:extLst>
                <a:ext uri="{FF2B5EF4-FFF2-40B4-BE49-F238E27FC236}">
                  <a16:creationId xmlns:a16="http://schemas.microsoft.com/office/drawing/2014/main" id="{5FE4145C-92A7-907F-4A58-4275AF892760}"/>
                </a:ext>
              </a:extLst>
            </p:cNvPr>
            <p:cNvSpPr txBox="1"/>
            <p:nvPr/>
          </p:nvSpPr>
          <p:spPr>
            <a:xfrm>
              <a:off x="4618828" y="2766090"/>
              <a:ext cx="3252204" cy="923330"/>
            </a:xfrm>
            <a:prstGeom prst="rect">
              <a:avLst/>
            </a:prstGeom>
            <a:noFill/>
          </p:spPr>
          <p:txBody>
            <a:bodyPr wrap="square" rtlCol="0">
              <a:spAutoFit/>
            </a:bodyPr>
            <a:lstStyle/>
            <a:p>
              <a:r>
                <a:rPr lang="en-US" dirty="0"/>
                <a:t>So we’ll be competitive with the initial hypotheses the agents generated.</a:t>
              </a:r>
            </a:p>
          </p:txBody>
        </p:sp>
      </p:grpSp>
      <p:cxnSp>
        <p:nvCxnSpPr>
          <p:cNvPr id="24" name="Straight Arrow Connector 23">
            <a:extLst>
              <a:ext uri="{FF2B5EF4-FFF2-40B4-BE49-F238E27FC236}">
                <a16:creationId xmlns:a16="http://schemas.microsoft.com/office/drawing/2014/main" id="{B83DFC42-447A-FB9E-67C3-5753080E497B}"/>
              </a:ext>
            </a:extLst>
          </p:cNvPr>
          <p:cNvCxnSpPr/>
          <p:nvPr/>
        </p:nvCxnSpPr>
        <p:spPr>
          <a:xfrm flipH="1">
            <a:off x="3431458" y="3382785"/>
            <a:ext cx="747252" cy="0"/>
          </a:xfrm>
          <a:prstGeom prst="straightConnector1">
            <a:avLst/>
          </a:prstGeom>
          <a:ln w="28575">
            <a:solidFill>
              <a:srgbClr val="F9BF39"/>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EF1B7D50-3C7B-242C-53E9-C78E7082C4BB}"/>
              </a:ext>
            </a:extLst>
          </p:cNvPr>
          <p:cNvCxnSpPr>
            <a:cxnSpLocks/>
          </p:cNvCxnSpPr>
          <p:nvPr/>
        </p:nvCxnSpPr>
        <p:spPr>
          <a:xfrm>
            <a:off x="7937110" y="3387701"/>
            <a:ext cx="891854" cy="0"/>
          </a:xfrm>
          <a:prstGeom prst="straightConnector1">
            <a:avLst/>
          </a:prstGeom>
          <a:ln w="28575">
            <a:solidFill>
              <a:srgbClr val="F9BF39"/>
            </a:solidFill>
            <a:tailEnd type="triangle"/>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C82BDF54-A1C9-52D0-353D-03B288CCD1BA}"/>
              </a:ext>
            </a:extLst>
          </p:cNvPr>
          <p:cNvGrpSpPr/>
          <p:nvPr/>
        </p:nvGrpSpPr>
        <p:grpSpPr>
          <a:xfrm>
            <a:off x="656356" y="4904747"/>
            <a:ext cx="5401544" cy="1497879"/>
            <a:chOff x="656356" y="4904747"/>
            <a:chExt cx="5401544" cy="1497879"/>
          </a:xfrm>
        </p:grpSpPr>
        <p:sp>
          <p:nvSpPr>
            <p:cNvPr id="34" name="Arc 33">
              <a:extLst>
                <a:ext uri="{FF2B5EF4-FFF2-40B4-BE49-F238E27FC236}">
                  <a16:creationId xmlns:a16="http://schemas.microsoft.com/office/drawing/2014/main" id="{1773CB20-D5CB-6C07-8A5F-9408C5142CFB}"/>
                </a:ext>
              </a:extLst>
            </p:cNvPr>
            <p:cNvSpPr/>
            <p:nvPr/>
          </p:nvSpPr>
          <p:spPr>
            <a:xfrm>
              <a:off x="656356" y="5825571"/>
              <a:ext cx="5401544" cy="577055"/>
            </a:xfrm>
            <a:prstGeom prst="arc">
              <a:avLst>
                <a:gd name="adj1" fmla="val 14669705"/>
                <a:gd name="adj2" fmla="val 21522662"/>
              </a:avLst>
            </a:prstGeom>
            <a:ln w="22225">
              <a:solidFill>
                <a:srgbClr val="F9BF39"/>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EE8582F4-1947-56B8-7F5D-0410A74C7833}"/>
                </a:ext>
              </a:extLst>
            </p:cNvPr>
            <p:cNvSpPr txBox="1"/>
            <p:nvPr/>
          </p:nvSpPr>
          <p:spPr>
            <a:xfrm>
              <a:off x="746849" y="4904747"/>
              <a:ext cx="2359139" cy="1477328"/>
            </a:xfrm>
            <a:prstGeom prst="rect">
              <a:avLst/>
            </a:prstGeom>
            <a:noFill/>
          </p:spPr>
          <p:txBody>
            <a:bodyPr wrap="square" rtlCol="0">
              <a:spAutoFit/>
            </a:bodyPr>
            <a:lstStyle/>
            <a:p>
              <a:r>
                <a:rPr lang="en-US"/>
                <a:t>In expectation over days </a:t>
              </a:r>
              <a:r>
                <a:rPr lang="en-US" i="1"/>
                <a:t>T, </a:t>
              </a:r>
              <a:r>
                <a:rPr lang="en-US"/>
                <a:t>error of predictions at round </a:t>
              </a:r>
              <a:r>
                <a:rPr lang="en-US" i="1"/>
                <a:t>k </a:t>
              </a:r>
              <a:r>
                <a:rPr lang="en-US"/>
                <a:t>will be lower than previous rounds. </a:t>
              </a:r>
            </a:p>
          </p:txBody>
        </p:sp>
      </p:grpSp>
      <p:sp>
        <p:nvSpPr>
          <p:cNvPr id="35" name="Rectangle 34">
            <a:extLst>
              <a:ext uri="{FF2B5EF4-FFF2-40B4-BE49-F238E27FC236}">
                <a16:creationId xmlns:a16="http://schemas.microsoft.com/office/drawing/2014/main" id="{F47DB625-71AE-409E-A279-B05DF6BF5F9D}"/>
              </a:ext>
            </a:extLst>
          </p:cNvPr>
          <p:cNvSpPr/>
          <p:nvPr/>
        </p:nvSpPr>
        <p:spPr>
          <a:xfrm>
            <a:off x="-157551" y="4819990"/>
            <a:ext cx="3894035" cy="1710054"/>
          </a:xfrm>
          <a:prstGeom prst="rect">
            <a:avLst/>
          </a:prstGeom>
          <a:solidFill>
            <a:schemeClr val="bg1">
              <a:alpha val="751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CCC0C41B-D193-E90F-165E-0A4D54A3D82C}"/>
              </a:ext>
            </a:extLst>
          </p:cNvPr>
          <p:cNvSpPr/>
          <p:nvPr/>
        </p:nvSpPr>
        <p:spPr>
          <a:xfrm>
            <a:off x="3743060" y="3966419"/>
            <a:ext cx="5401544" cy="2774656"/>
          </a:xfrm>
          <a:prstGeom prst="rect">
            <a:avLst/>
          </a:prstGeom>
          <a:solidFill>
            <a:schemeClr val="bg1">
              <a:alpha val="751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128986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44B9E-608B-85D1-E5FB-B0A0465C93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A336D9-AA12-85E9-5520-8D4E5E3B9358}"/>
              </a:ext>
            </a:extLst>
          </p:cNvPr>
          <p:cNvSpPr>
            <a:spLocks noGrp="1"/>
          </p:cNvSpPr>
          <p:nvPr>
            <p:ph type="title"/>
          </p:nvPr>
        </p:nvSpPr>
        <p:spPr>
          <a:xfrm>
            <a:off x="838200" y="634468"/>
            <a:ext cx="10515600" cy="1325563"/>
          </a:xfrm>
        </p:spPr>
        <p:txBody>
          <a:bodyPr/>
          <a:lstStyle/>
          <a:p>
            <a:r>
              <a:rPr lang="en-US"/>
              <a:t>Goal 2: Information Aggregation</a:t>
            </a:r>
            <a:br>
              <a:rPr lang="en-US" b="0"/>
            </a:br>
            <a:endParaRPr lang="en-US"/>
          </a:p>
        </p:txBody>
      </p:sp>
      <p:sp>
        <p:nvSpPr>
          <p:cNvPr id="4" name="Rounded Rectangle 3">
            <a:extLst>
              <a:ext uri="{FF2B5EF4-FFF2-40B4-BE49-F238E27FC236}">
                <a16:creationId xmlns:a16="http://schemas.microsoft.com/office/drawing/2014/main" id="{27723FBD-F4F8-A44A-F382-84723ED8AAFC}"/>
              </a:ext>
            </a:extLst>
          </p:cNvPr>
          <p:cNvSpPr/>
          <p:nvPr/>
        </p:nvSpPr>
        <p:spPr>
          <a:xfrm>
            <a:off x="762000" y="1678942"/>
            <a:ext cx="10591800" cy="1325563"/>
          </a:xfrm>
          <a:prstGeom prst="roundRect">
            <a:avLst>
              <a:gd name="adj" fmla="val 5927"/>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But can we do better?</a:t>
            </a:r>
          </a:p>
        </p:txBody>
      </p:sp>
    </p:spTree>
    <p:extLst>
      <p:ext uri="{BB962C8B-B14F-4D97-AF65-F5344CB8AC3E}">
        <p14:creationId xmlns:p14="http://schemas.microsoft.com/office/powerpoint/2010/main" val="9855166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36E2A-DAA7-DAAB-A168-CBAB39CDA09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417ED11-3A0B-3692-0FEB-D4CFF85AD476}"/>
              </a:ext>
            </a:extLst>
          </p:cNvPr>
          <p:cNvSpPr txBox="1">
            <a:spLocks/>
          </p:cNvSpPr>
          <p:nvPr/>
        </p:nvSpPr>
        <p:spPr>
          <a:xfrm>
            <a:off x="838200" y="6344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Goal 2: Information Aggregation</a:t>
            </a:r>
            <a:br>
              <a:rPr lang="en-US"/>
            </a:br>
            <a:endParaRPr lang="en-US"/>
          </a:p>
        </p:txBody>
      </p:sp>
      <p:sp>
        <p:nvSpPr>
          <p:cNvPr id="3" name="Rounded Rectangle 2">
            <a:extLst>
              <a:ext uri="{FF2B5EF4-FFF2-40B4-BE49-F238E27FC236}">
                <a16:creationId xmlns:a16="http://schemas.microsoft.com/office/drawing/2014/main" id="{7FDC16A7-FA25-27C3-79A4-E6A0F67698D3}"/>
              </a:ext>
            </a:extLst>
          </p:cNvPr>
          <p:cNvSpPr/>
          <p:nvPr/>
        </p:nvSpPr>
        <p:spPr>
          <a:xfrm>
            <a:off x="838200" y="1579418"/>
            <a:ext cx="10726882" cy="984495"/>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accent5"/>
                </a:solidFill>
              </a:rPr>
              <a:t>Strongest benchmark:</a:t>
            </a:r>
            <a:r>
              <a:rPr lang="en-US" sz="2200">
                <a:solidFill>
                  <a:schemeClr val="tx1"/>
                </a:solidFill>
              </a:rPr>
              <a:t> If everyone communicates their features, they could compute the best hypothesis over this full joint space. </a:t>
            </a:r>
            <a:endParaRPr lang="en-US" sz="2200" b="0">
              <a:solidFill>
                <a:schemeClr val="tx1"/>
              </a:solidFill>
            </a:endParaRPr>
          </a:p>
        </p:txBody>
      </p:sp>
      <p:grpSp>
        <p:nvGrpSpPr>
          <p:cNvPr id="50" name="Group 49">
            <a:extLst>
              <a:ext uri="{FF2B5EF4-FFF2-40B4-BE49-F238E27FC236}">
                <a16:creationId xmlns:a16="http://schemas.microsoft.com/office/drawing/2014/main" id="{08A510C2-815C-EC6C-9227-8250933D2A66}"/>
              </a:ext>
            </a:extLst>
          </p:cNvPr>
          <p:cNvGrpSpPr/>
          <p:nvPr/>
        </p:nvGrpSpPr>
        <p:grpSpPr>
          <a:xfrm>
            <a:off x="4407463" y="4379036"/>
            <a:ext cx="3906061" cy="944588"/>
            <a:chOff x="4407463" y="4379036"/>
            <a:chExt cx="3906061" cy="944588"/>
          </a:xfrm>
        </p:grpSpPr>
        <p:pic>
          <p:nvPicPr>
            <p:cNvPr id="11" name="Picture 10">
              <a:extLst>
                <a:ext uri="{FF2B5EF4-FFF2-40B4-BE49-F238E27FC236}">
                  <a16:creationId xmlns:a16="http://schemas.microsoft.com/office/drawing/2014/main" id="{D52EF43F-53F1-7C3B-B850-9BD95176CD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1990" y="4379036"/>
              <a:ext cx="466854" cy="700281"/>
            </a:xfrm>
            <a:prstGeom prst="rect">
              <a:avLst/>
            </a:prstGeom>
          </p:spPr>
        </p:pic>
        <p:cxnSp>
          <p:nvCxnSpPr>
            <p:cNvPr id="18" name="Straight Arrow Connector 17">
              <a:extLst>
                <a:ext uri="{FF2B5EF4-FFF2-40B4-BE49-F238E27FC236}">
                  <a16:creationId xmlns:a16="http://schemas.microsoft.com/office/drawing/2014/main" id="{FB7F9E93-12E8-9FB7-EF24-17708C711BA1}"/>
                </a:ext>
              </a:extLst>
            </p:cNvPr>
            <p:cNvCxnSpPr>
              <a:cxnSpLocks/>
            </p:cNvCxnSpPr>
            <p:nvPr/>
          </p:nvCxnSpPr>
          <p:spPr>
            <a:xfrm flipH="1">
              <a:off x="4407463" y="5018919"/>
              <a:ext cx="1465014" cy="26053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AA57F2BA-72C1-5EA1-C002-DD5B86B81C67}"/>
                </a:ext>
              </a:extLst>
            </p:cNvPr>
            <p:cNvCxnSpPr>
              <a:cxnSpLocks/>
            </p:cNvCxnSpPr>
            <p:nvPr/>
          </p:nvCxnSpPr>
          <p:spPr>
            <a:xfrm>
              <a:off x="6478357" y="5018919"/>
              <a:ext cx="1835167" cy="304705"/>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6E6C0578-23F2-8EB3-8EF4-C3808014A3F6}"/>
              </a:ext>
            </a:extLst>
          </p:cNvPr>
          <p:cNvGrpSpPr/>
          <p:nvPr/>
        </p:nvGrpSpPr>
        <p:grpSpPr>
          <a:xfrm>
            <a:off x="4407463" y="5219572"/>
            <a:ext cx="3975430" cy="1422269"/>
            <a:chOff x="4407463" y="5219572"/>
            <a:chExt cx="3975430" cy="1422269"/>
          </a:xfrm>
        </p:grpSpPr>
        <p:cxnSp>
          <p:nvCxnSpPr>
            <p:cNvPr id="25" name="Straight Arrow Connector 24">
              <a:extLst>
                <a:ext uri="{FF2B5EF4-FFF2-40B4-BE49-F238E27FC236}">
                  <a16:creationId xmlns:a16="http://schemas.microsoft.com/office/drawing/2014/main" id="{3496295D-6DC3-7DD5-3CF1-373BFBF1902B}"/>
                </a:ext>
              </a:extLst>
            </p:cNvPr>
            <p:cNvCxnSpPr>
              <a:cxnSpLocks/>
            </p:cNvCxnSpPr>
            <p:nvPr/>
          </p:nvCxnSpPr>
          <p:spPr>
            <a:xfrm flipH="1">
              <a:off x="4407463" y="5851310"/>
              <a:ext cx="394248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D4A3D935-87A4-5BB6-B4BC-1BCD36E1E877}"/>
                </a:ext>
              </a:extLst>
            </p:cNvPr>
            <p:cNvCxnSpPr>
              <a:cxnSpLocks/>
            </p:cNvCxnSpPr>
            <p:nvPr/>
          </p:nvCxnSpPr>
          <p:spPr>
            <a:xfrm>
              <a:off x="4407463" y="5579459"/>
              <a:ext cx="397543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5648F66-5FB0-CC89-F8B8-9946DC259417}"/>
                    </a:ext>
                  </a:extLst>
                </p:cNvPr>
                <p:cNvSpPr txBox="1"/>
                <p:nvPr/>
              </p:nvSpPr>
              <p:spPr>
                <a:xfrm>
                  <a:off x="5985145" y="5219572"/>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9" name="TextBox 8">
                  <a:extLst>
                    <a:ext uri="{FF2B5EF4-FFF2-40B4-BE49-F238E27FC236}">
                      <a16:creationId xmlns:a16="http://schemas.microsoft.com/office/drawing/2014/main" id="{75648F66-5FB0-CC89-F8B8-9946DC259417}"/>
                    </a:ext>
                  </a:extLst>
                </p:cNvPr>
                <p:cNvSpPr txBox="1">
                  <a:spLocks noRot="1" noChangeAspect="1" noMove="1" noResize="1" noEditPoints="1" noAdjustHandles="1" noChangeArrowheads="1" noChangeShapeType="1" noTextEdit="1"/>
                </p:cNvSpPr>
                <p:nvPr/>
              </p:nvSpPr>
              <p:spPr>
                <a:xfrm>
                  <a:off x="5985145" y="5219572"/>
                  <a:ext cx="493212" cy="83099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747AB5C-4131-56F7-9B1A-E349F9696057}"/>
                    </a:ext>
                  </a:extLst>
                </p:cNvPr>
                <p:cNvSpPr txBox="1"/>
                <p:nvPr/>
              </p:nvSpPr>
              <p:spPr>
                <a:xfrm>
                  <a:off x="5997309" y="5533845"/>
                  <a:ext cx="450636"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b="0"/>
                </a:p>
                <a:p>
                  <a:endParaRPr lang="en-US"/>
                </a:p>
              </p:txBody>
            </p:sp>
          </mc:Choice>
          <mc:Fallback xmlns="">
            <p:sp>
              <p:nvSpPr>
                <p:cNvPr id="10" name="TextBox 9">
                  <a:extLst>
                    <a:ext uri="{FF2B5EF4-FFF2-40B4-BE49-F238E27FC236}">
                      <a16:creationId xmlns:a16="http://schemas.microsoft.com/office/drawing/2014/main" id="{B747AB5C-4131-56F7-9B1A-E349F9696057}"/>
                    </a:ext>
                  </a:extLst>
                </p:cNvPr>
                <p:cNvSpPr txBox="1">
                  <a:spLocks noRot="1" noChangeAspect="1" noMove="1" noResize="1" noEditPoints="1" noAdjustHandles="1" noChangeArrowheads="1" noChangeShapeType="1" noTextEdit="1"/>
                </p:cNvSpPr>
                <p:nvPr/>
              </p:nvSpPr>
              <p:spPr>
                <a:xfrm>
                  <a:off x="5997309" y="5533845"/>
                  <a:ext cx="450636" cy="1107996"/>
                </a:xfrm>
                <a:prstGeom prst="rect">
                  <a:avLst/>
                </a:prstGeom>
                <a:blipFill>
                  <a:blip r:embed="rId5"/>
                  <a:stretch>
                    <a:fillRect/>
                  </a:stretch>
                </a:blipFill>
              </p:spPr>
              <p:txBody>
                <a:bodyPr/>
                <a:lstStyle/>
                <a:p>
                  <a:r>
                    <a:rPr lang="en-US">
                      <a:noFill/>
                    </a:rPr>
                    <a:t> </a:t>
                  </a:r>
                </a:p>
              </p:txBody>
            </p:sp>
          </mc:Fallback>
        </mc:AlternateContent>
      </p:grpSp>
      <p:grpSp>
        <p:nvGrpSpPr>
          <p:cNvPr id="56" name="Group 55">
            <a:extLst>
              <a:ext uri="{FF2B5EF4-FFF2-40B4-BE49-F238E27FC236}">
                <a16:creationId xmlns:a16="http://schemas.microsoft.com/office/drawing/2014/main" id="{F06F5E1F-D85C-CA4E-BCC4-B5B5C3D955D0}"/>
              </a:ext>
            </a:extLst>
          </p:cNvPr>
          <p:cNvGrpSpPr/>
          <p:nvPr/>
        </p:nvGrpSpPr>
        <p:grpSpPr>
          <a:xfrm>
            <a:off x="3232816" y="5851310"/>
            <a:ext cx="6231031" cy="720793"/>
            <a:chOff x="3232816" y="5851310"/>
            <a:chExt cx="6231031" cy="720793"/>
          </a:xfrm>
        </p:grpSpPr>
        <p:cxnSp>
          <p:nvCxnSpPr>
            <p:cNvPr id="21" name="Straight Arrow Connector 20">
              <a:extLst>
                <a:ext uri="{FF2B5EF4-FFF2-40B4-BE49-F238E27FC236}">
                  <a16:creationId xmlns:a16="http://schemas.microsoft.com/office/drawing/2014/main" id="{75FAF1E3-0E4C-6C86-B5CE-53447087540B}"/>
                </a:ext>
              </a:extLst>
            </p:cNvPr>
            <p:cNvCxnSpPr>
              <a:cxnSpLocks/>
            </p:cNvCxnSpPr>
            <p:nvPr/>
          </p:nvCxnSpPr>
          <p:spPr>
            <a:xfrm>
              <a:off x="8756054" y="5851310"/>
              <a:ext cx="0" cy="243061"/>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8E0C86E-EA69-F9C1-25E4-8BE74FC71A23}"/>
                </a:ext>
              </a:extLst>
            </p:cNvPr>
            <p:cNvCxnSpPr>
              <a:cxnSpLocks/>
            </p:cNvCxnSpPr>
            <p:nvPr/>
          </p:nvCxnSpPr>
          <p:spPr>
            <a:xfrm>
              <a:off x="3958904" y="5851310"/>
              <a:ext cx="0" cy="252039"/>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229EC861-BEFE-1B0B-026F-0B5E7D332D40}"/>
                    </a:ext>
                  </a:extLst>
                </p:cNvPr>
                <p:cNvSpPr/>
                <p:nvPr/>
              </p:nvSpPr>
              <p:spPr>
                <a:xfrm>
                  <a:off x="3232816" y="6215756"/>
                  <a:ext cx="1415586" cy="35634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1600" b="0" i="1" smtClean="0">
                                <a:solidFill>
                                  <a:schemeClr val="tx2"/>
                                </a:solidFill>
                                <a:latin typeface="Cambria Math" panose="02040503050406030204" pitchFamily="18" charset="0"/>
                              </a:rPr>
                            </m:ctrlPr>
                          </m:sSupPr>
                          <m:e>
                            <m:r>
                              <a:rPr lang="en-US" sz="1600" b="0" i="1" smtClean="0">
                                <a:solidFill>
                                  <a:schemeClr val="tx2"/>
                                </a:solidFill>
                                <a:latin typeface="Cambria Math" panose="02040503050406030204" pitchFamily="18" charset="0"/>
                              </a:rPr>
                              <m:t>h</m:t>
                            </m:r>
                          </m:e>
                          <m:sup>
                            <m:r>
                              <a:rPr lang="en-US" sz="1600" b="0" i="1" smtClean="0">
                                <a:solidFill>
                                  <a:schemeClr val="tx2"/>
                                </a:solidFill>
                                <a:latin typeface="Cambria Math" panose="02040503050406030204" pitchFamily="18" charset="0"/>
                              </a:rPr>
                              <m:t>∗</m:t>
                            </m:r>
                          </m:sup>
                        </m:sSup>
                        <m:d>
                          <m:dPr>
                            <m:ctrlPr>
                              <a:rPr lang="en-US" sz="1600" b="0" i="1" smtClean="0">
                                <a:solidFill>
                                  <a:schemeClr val="tx2"/>
                                </a:solidFill>
                                <a:latin typeface="Cambria Math" panose="02040503050406030204" pitchFamily="18" charset="0"/>
                              </a:rPr>
                            </m:ctrlPr>
                          </m:dPr>
                          <m:e>
                            <m:sSub>
                              <m:sSubPr>
                                <m:ctrlPr>
                                  <a:rPr lang="en-US" sz="1600" b="0" i="1" smtClean="0">
                                    <a:solidFill>
                                      <a:schemeClr val="tx2"/>
                                    </a:solidFill>
                                    <a:latin typeface="Cambria Math" panose="02040503050406030204" pitchFamily="18" charset="0"/>
                                  </a:rPr>
                                </m:ctrlPr>
                              </m:sSubPr>
                              <m:e>
                                <m:r>
                                  <a:rPr lang="en-US" sz="1600" b="0" i="1" smtClean="0">
                                    <a:solidFill>
                                      <a:schemeClr val="tx2"/>
                                    </a:solidFill>
                                    <a:latin typeface="Cambria Math" panose="02040503050406030204" pitchFamily="18" charset="0"/>
                                  </a:rPr>
                                  <m:t>𝑥</m:t>
                                </m:r>
                              </m:e>
                              <m:sub>
                                <m:r>
                                  <a:rPr lang="en-US" sz="1600" b="0" i="1" smtClean="0">
                                    <a:solidFill>
                                      <a:schemeClr val="tx2"/>
                                    </a:solidFill>
                                    <a:latin typeface="Cambria Math" panose="02040503050406030204" pitchFamily="18" charset="0"/>
                                  </a:rPr>
                                  <m:t>𝑚</m:t>
                                </m:r>
                              </m:sub>
                            </m:sSub>
                            <m:r>
                              <a:rPr lang="en-US" sz="1600" b="0" i="1" smtClean="0">
                                <a:solidFill>
                                  <a:schemeClr val="tx2"/>
                                </a:solidFill>
                                <a:latin typeface="Cambria Math" panose="02040503050406030204" pitchFamily="18" charset="0"/>
                              </a:rPr>
                              <m:t>,</m:t>
                            </m:r>
                            <m:sSub>
                              <m:sSubPr>
                                <m:ctrlPr>
                                  <a:rPr lang="en-US" sz="1600" b="0" i="1" smtClean="0">
                                    <a:solidFill>
                                      <a:schemeClr val="tx2"/>
                                    </a:solidFill>
                                    <a:latin typeface="Cambria Math" panose="02040503050406030204" pitchFamily="18" charset="0"/>
                                  </a:rPr>
                                </m:ctrlPr>
                              </m:sSubPr>
                              <m:e>
                                <m:r>
                                  <a:rPr lang="en-US" sz="1600" b="0" i="1" smtClean="0">
                                    <a:solidFill>
                                      <a:schemeClr val="tx2"/>
                                    </a:solidFill>
                                    <a:latin typeface="Cambria Math" panose="02040503050406030204" pitchFamily="18" charset="0"/>
                                  </a:rPr>
                                  <m:t>𝑥</m:t>
                                </m:r>
                              </m:e>
                              <m:sub>
                                <m:r>
                                  <a:rPr lang="en-US" sz="1600" b="0" i="1" smtClean="0">
                                    <a:solidFill>
                                      <a:schemeClr val="tx2"/>
                                    </a:solidFill>
                                    <a:latin typeface="Cambria Math" panose="02040503050406030204" pitchFamily="18" charset="0"/>
                                  </a:rPr>
                                  <m:t>h</m:t>
                                </m:r>
                              </m:sub>
                            </m:sSub>
                          </m:e>
                        </m:d>
                      </m:oMath>
                    </m:oMathPara>
                  </a14:m>
                  <a:endParaRPr lang="en-US" sz="1600" b="0">
                    <a:solidFill>
                      <a:schemeClr val="tx2"/>
                    </a:solidFill>
                  </a:endParaRPr>
                </a:p>
              </p:txBody>
            </p:sp>
          </mc:Choice>
          <mc:Fallback xmlns="">
            <p:sp>
              <p:nvSpPr>
                <p:cNvPr id="37" name="Rounded Rectangle 36">
                  <a:extLst>
                    <a:ext uri="{FF2B5EF4-FFF2-40B4-BE49-F238E27FC236}">
                      <a16:creationId xmlns:a16="http://schemas.microsoft.com/office/drawing/2014/main" id="{229EC861-BEFE-1B0B-026F-0B5E7D332D40}"/>
                    </a:ext>
                  </a:extLst>
                </p:cNvPr>
                <p:cNvSpPr>
                  <a:spLocks noRot="1" noChangeAspect="1" noMove="1" noResize="1" noEditPoints="1" noAdjustHandles="1" noChangeArrowheads="1" noChangeShapeType="1" noTextEdit="1"/>
                </p:cNvSpPr>
                <p:nvPr/>
              </p:nvSpPr>
              <p:spPr>
                <a:xfrm>
                  <a:off x="3232816" y="6215756"/>
                  <a:ext cx="1415586" cy="35634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66371ED2-55A7-8560-4D8B-58768D24DA25}"/>
                    </a:ext>
                  </a:extLst>
                </p:cNvPr>
                <p:cNvSpPr/>
                <p:nvPr/>
              </p:nvSpPr>
              <p:spPr>
                <a:xfrm>
                  <a:off x="8048261" y="6215755"/>
                  <a:ext cx="1415586" cy="35634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1600" b="0" i="1" smtClean="0">
                                <a:solidFill>
                                  <a:schemeClr val="tx2"/>
                                </a:solidFill>
                                <a:latin typeface="Cambria Math" panose="02040503050406030204" pitchFamily="18" charset="0"/>
                              </a:rPr>
                            </m:ctrlPr>
                          </m:sSupPr>
                          <m:e>
                            <m:r>
                              <a:rPr lang="en-US" sz="1600" b="0" i="1" smtClean="0">
                                <a:solidFill>
                                  <a:schemeClr val="tx2"/>
                                </a:solidFill>
                                <a:latin typeface="Cambria Math" panose="02040503050406030204" pitchFamily="18" charset="0"/>
                              </a:rPr>
                              <m:t>h</m:t>
                            </m:r>
                          </m:e>
                          <m:sup>
                            <m:r>
                              <a:rPr lang="en-US" sz="1600" b="0" i="1" smtClean="0">
                                <a:solidFill>
                                  <a:schemeClr val="tx2"/>
                                </a:solidFill>
                                <a:latin typeface="Cambria Math" panose="02040503050406030204" pitchFamily="18" charset="0"/>
                              </a:rPr>
                              <m:t>∗</m:t>
                            </m:r>
                          </m:sup>
                        </m:sSup>
                        <m:d>
                          <m:dPr>
                            <m:ctrlPr>
                              <a:rPr lang="en-US" sz="1600" b="0" i="1" smtClean="0">
                                <a:solidFill>
                                  <a:schemeClr val="tx2"/>
                                </a:solidFill>
                                <a:latin typeface="Cambria Math" panose="02040503050406030204" pitchFamily="18" charset="0"/>
                              </a:rPr>
                            </m:ctrlPr>
                          </m:dPr>
                          <m:e>
                            <m:sSub>
                              <m:sSubPr>
                                <m:ctrlPr>
                                  <a:rPr lang="en-US" sz="1600" b="0" i="1" smtClean="0">
                                    <a:solidFill>
                                      <a:schemeClr val="tx2"/>
                                    </a:solidFill>
                                    <a:latin typeface="Cambria Math" panose="02040503050406030204" pitchFamily="18" charset="0"/>
                                  </a:rPr>
                                </m:ctrlPr>
                              </m:sSubPr>
                              <m:e>
                                <m:r>
                                  <a:rPr lang="en-US" sz="1600" b="0" i="1" smtClean="0">
                                    <a:solidFill>
                                      <a:schemeClr val="tx2"/>
                                    </a:solidFill>
                                    <a:latin typeface="Cambria Math" panose="02040503050406030204" pitchFamily="18" charset="0"/>
                                  </a:rPr>
                                  <m:t>𝑥</m:t>
                                </m:r>
                              </m:e>
                              <m:sub>
                                <m:r>
                                  <a:rPr lang="en-US" sz="1600" b="0" i="1" smtClean="0">
                                    <a:solidFill>
                                      <a:schemeClr val="tx2"/>
                                    </a:solidFill>
                                    <a:latin typeface="Cambria Math" panose="02040503050406030204" pitchFamily="18" charset="0"/>
                                  </a:rPr>
                                  <m:t>𝑚</m:t>
                                </m:r>
                              </m:sub>
                            </m:sSub>
                            <m:r>
                              <a:rPr lang="en-US" sz="1600" b="0" i="1" smtClean="0">
                                <a:solidFill>
                                  <a:schemeClr val="tx2"/>
                                </a:solidFill>
                                <a:latin typeface="Cambria Math" panose="02040503050406030204" pitchFamily="18" charset="0"/>
                              </a:rPr>
                              <m:t>,</m:t>
                            </m:r>
                            <m:sSub>
                              <m:sSubPr>
                                <m:ctrlPr>
                                  <a:rPr lang="en-US" sz="1600" b="0" i="1" smtClean="0">
                                    <a:solidFill>
                                      <a:schemeClr val="tx2"/>
                                    </a:solidFill>
                                    <a:latin typeface="Cambria Math" panose="02040503050406030204" pitchFamily="18" charset="0"/>
                                  </a:rPr>
                                </m:ctrlPr>
                              </m:sSubPr>
                              <m:e>
                                <m:r>
                                  <a:rPr lang="en-US" sz="1600" b="0" i="1" smtClean="0">
                                    <a:solidFill>
                                      <a:schemeClr val="tx2"/>
                                    </a:solidFill>
                                    <a:latin typeface="Cambria Math" panose="02040503050406030204" pitchFamily="18" charset="0"/>
                                  </a:rPr>
                                  <m:t>𝑥</m:t>
                                </m:r>
                              </m:e>
                              <m:sub>
                                <m:r>
                                  <a:rPr lang="en-US" sz="1600" b="0" i="1" smtClean="0">
                                    <a:solidFill>
                                      <a:schemeClr val="tx2"/>
                                    </a:solidFill>
                                    <a:latin typeface="Cambria Math" panose="02040503050406030204" pitchFamily="18" charset="0"/>
                                  </a:rPr>
                                  <m:t>h</m:t>
                                </m:r>
                              </m:sub>
                            </m:sSub>
                          </m:e>
                        </m:d>
                      </m:oMath>
                    </m:oMathPara>
                  </a14:m>
                  <a:endParaRPr lang="en-US" sz="1600" b="0">
                    <a:solidFill>
                      <a:schemeClr val="tx2"/>
                    </a:solidFill>
                  </a:endParaRPr>
                </a:p>
              </p:txBody>
            </p:sp>
          </mc:Choice>
          <mc:Fallback xmlns="">
            <p:sp>
              <p:nvSpPr>
                <p:cNvPr id="39" name="Rounded Rectangle 38">
                  <a:extLst>
                    <a:ext uri="{FF2B5EF4-FFF2-40B4-BE49-F238E27FC236}">
                      <a16:creationId xmlns:a16="http://schemas.microsoft.com/office/drawing/2014/main" id="{66371ED2-55A7-8560-4D8B-58768D24DA25}"/>
                    </a:ext>
                  </a:extLst>
                </p:cNvPr>
                <p:cNvSpPr>
                  <a:spLocks noRot="1" noChangeAspect="1" noMove="1" noResize="1" noEditPoints="1" noAdjustHandles="1" noChangeArrowheads="1" noChangeShapeType="1" noTextEdit="1"/>
                </p:cNvSpPr>
                <p:nvPr/>
              </p:nvSpPr>
              <p:spPr>
                <a:xfrm>
                  <a:off x="8048261" y="6215755"/>
                  <a:ext cx="1415586" cy="356347"/>
                </a:xfrm>
                <a:prstGeom prst="roundRect">
                  <a:avLst/>
                </a:prstGeom>
                <a:blipFill>
                  <a:blip r:embed="rId7"/>
                  <a:stretch>
                    <a:fillRect/>
                  </a:stretch>
                </a:blipFill>
                <a:ln>
                  <a:noFill/>
                </a:ln>
              </p:spPr>
              <p:txBody>
                <a:bodyPr/>
                <a:lstStyle/>
                <a:p>
                  <a:r>
                    <a:rPr lang="en-US">
                      <a:noFill/>
                    </a:rPr>
                    <a:t> </a:t>
                  </a:r>
                </a:p>
              </p:txBody>
            </p:sp>
          </mc:Fallback>
        </mc:AlternateContent>
      </p:grpSp>
      <p:grpSp>
        <p:nvGrpSpPr>
          <p:cNvPr id="57" name="Group 56">
            <a:extLst>
              <a:ext uri="{FF2B5EF4-FFF2-40B4-BE49-F238E27FC236}">
                <a16:creationId xmlns:a16="http://schemas.microsoft.com/office/drawing/2014/main" id="{231C82F7-D881-4B4D-A5FC-5EF8C0F52677}"/>
              </a:ext>
            </a:extLst>
          </p:cNvPr>
          <p:cNvGrpSpPr/>
          <p:nvPr/>
        </p:nvGrpSpPr>
        <p:grpSpPr>
          <a:xfrm>
            <a:off x="401848" y="4676329"/>
            <a:ext cx="2969725" cy="2194208"/>
            <a:chOff x="401848" y="4676329"/>
            <a:chExt cx="2969725" cy="2194208"/>
          </a:xfrm>
        </p:grpSpPr>
        <p:sp>
          <p:nvSpPr>
            <p:cNvPr id="40" name="TextBox 39">
              <a:extLst>
                <a:ext uri="{FF2B5EF4-FFF2-40B4-BE49-F238E27FC236}">
                  <a16:creationId xmlns:a16="http://schemas.microsoft.com/office/drawing/2014/main" id="{AD5B9FED-5D2D-3C94-43CB-A124D3F22FD0}"/>
                </a:ext>
              </a:extLst>
            </p:cNvPr>
            <p:cNvSpPr txBox="1"/>
            <p:nvPr/>
          </p:nvSpPr>
          <p:spPr>
            <a:xfrm>
              <a:off x="401848" y="4676329"/>
              <a:ext cx="2170448" cy="1477328"/>
            </a:xfrm>
            <a:prstGeom prst="rect">
              <a:avLst/>
            </a:prstGeom>
            <a:noFill/>
          </p:spPr>
          <p:txBody>
            <a:bodyPr wrap="square" rtlCol="0">
              <a:spAutoFit/>
            </a:bodyPr>
            <a:lstStyle/>
            <a:p>
              <a:r>
                <a:rPr lang="en-US"/>
                <a:t>Can we ever compete with this best model if we are restricted to only sharing features? </a:t>
              </a:r>
            </a:p>
          </p:txBody>
        </p:sp>
        <p:sp>
          <p:nvSpPr>
            <p:cNvPr id="41" name="Arc 40">
              <a:extLst>
                <a:ext uri="{FF2B5EF4-FFF2-40B4-BE49-F238E27FC236}">
                  <a16:creationId xmlns:a16="http://schemas.microsoft.com/office/drawing/2014/main" id="{33DD7E0A-D308-D4BE-E844-045487BBA078}"/>
                </a:ext>
              </a:extLst>
            </p:cNvPr>
            <p:cNvSpPr/>
            <p:nvPr/>
          </p:nvSpPr>
          <p:spPr>
            <a:xfrm>
              <a:off x="1773019" y="5336161"/>
              <a:ext cx="1598554" cy="1534376"/>
            </a:xfrm>
            <a:prstGeom prst="arc">
              <a:avLst>
                <a:gd name="adj1" fmla="val 16453486"/>
                <a:gd name="adj2" fmla="val 0"/>
              </a:avLst>
            </a:prstGeom>
            <a:ln w="31750">
              <a:solidFill>
                <a:srgbClr val="F9BF39"/>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410A966F-F4FF-2CB1-C3C5-D6502A618CB2}"/>
              </a:ext>
            </a:extLst>
          </p:cNvPr>
          <p:cNvGrpSpPr/>
          <p:nvPr/>
        </p:nvGrpSpPr>
        <p:grpSpPr>
          <a:xfrm>
            <a:off x="3559826" y="2720315"/>
            <a:ext cx="7252367" cy="2883090"/>
            <a:chOff x="3559826" y="2720315"/>
            <a:chExt cx="7252367" cy="2883090"/>
          </a:xfrm>
        </p:grpSpPr>
        <p:sp>
          <p:nvSpPr>
            <p:cNvPr id="20" name="Cloud Callout 19">
              <a:extLst>
                <a:ext uri="{FF2B5EF4-FFF2-40B4-BE49-F238E27FC236}">
                  <a16:creationId xmlns:a16="http://schemas.microsoft.com/office/drawing/2014/main" id="{2B6AD0C6-9DA8-05B9-8655-3119834E051C}"/>
                </a:ext>
              </a:extLst>
            </p:cNvPr>
            <p:cNvSpPr/>
            <p:nvPr/>
          </p:nvSpPr>
          <p:spPr>
            <a:xfrm>
              <a:off x="4177095" y="3258926"/>
              <a:ext cx="4136429" cy="1012370"/>
            </a:xfrm>
            <a:prstGeom prst="cloudCallout">
              <a:avLst>
                <a:gd name="adj1" fmla="val 50721"/>
                <a:gd name="adj2" fmla="val 9920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8" name="Group 47">
              <a:extLst>
                <a:ext uri="{FF2B5EF4-FFF2-40B4-BE49-F238E27FC236}">
                  <a16:creationId xmlns:a16="http://schemas.microsoft.com/office/drawing/2014/main" id="{17161212-7E69-F259-717D-275AFFEB5E23}"/>
                </a:ext>
              </a:extLst>
            </p:cNvPr>
            <p:cNvGrpSpPr/>
            <p:nvPr/>
          </p:nvGrpSpPr>
          <p:grpSpPr>
            <a:xfrm>
              <a:off x="3559826" y="2720315"/>
              <a:ext cx="7252367" cy="2883090"/>
              <a:chOff x="3559826" y="2720315"/>
              <a:chExt cx="7252367" cy="2883090"/>
            </a:xfrm>
          </p:grpSpPr>
          <p:pic>
            <p:nvPicPr>
              <p:cNvPr id="13" name="Picture 12">
                <a:extLst>
                  <a:ext uri="{FF2B5EF4-FFF2-40B4-BE49-F238E27FC236}">
                    <a16:creationId xmlns:a16="http://schemas.microsoft.com/office/drawing/2014/main" id="{25AB6498-26E1-655F-EE73-371868900D2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83037" y="4809877"/>
                <a:ext cx="761566" cy="769582"/>
              </a:xfrm>
              <a:prstGeom prst="rect">
                <a:avLst/>
              </a:prstGeom>
            </p:spPr>
          </p:pic>
          <p:pic>
            <p:nvPicPr>
              <p:cNvPr id="14" name="Picture 13">
                <a:extLst>
                  <a:ext uri="{FF2B5EF4-FFF2-40B4-BE49-F238E27FC236}">
                    <a16:creationId xmlns:a16="http://schemas.microsoft.com/office/drawing/2014/main" id="{CE93BB28-4877-C821-75EA-A13AB8AC12F2}"/>
                  </a:ext>
                </a:extLst>
              </p:cNvPr>
              <p:cNvPicPr>
                <a:picLocks noChangeAspect="1"/>
              </p:cNvPicPr>
              <p:nvPr/>
            </p:nvPicPr>
            <p:blipFill>
              <a:blip r:embed="rId9"/>
              <a:stretch>
                <a:fillRect/>
              </a:stretch>
            </p:blipFill>
            <p:spPr>
              <a:xfrm>
                <a:off x="3559826" y="4841839"/>
                <a:ext cx="761566" cy="761566"/>
              </a:xfrm>
              <a:prstGeom prst="rect">
                <a:avLst/>
              </a:prstGeom>
            </p:spPr>
          </p:pic>
          <p:grpSp>
            <p:nvGrpSpPr>
              <p:cNvPr id="47" name="Group 46">
                <a:extLst>
                  <a:ext uri="{FF2B5EF4-FFF2-40B4-BE49-F238E27FC236}">
                    <a16:creationId xmlns:a16="http://schemas.microsoft.com/office/drawing/2014/main" id="{DE5E1913-B553-DD74-8F47-F6C2F659EEA6}"/>
                  </a:ext>
                </a:extLst>
              </p:cNvPr>
              <p:cNvGrpSpPr/>
              <p:nvPr/>
            </p:nvGrpSpPr>
            <p:grpSpPr>
              <a:xfrm>
                <a:off x="4177095" y="2720315"/>
                <a:ext cx="6635098" cy="1756136"/>
                <a:chOff x="4177095" y="2720315"/>
                <a:chExt cx="6635098" cy="1756136"/>
              </a:xfrm>
            </p:grpSpPr>
            <p:sp>
              <p:nvSpPr>
                <p:cNvPr id="17" name="Cloud Callout 16">
                  <a:extLst>
                    <a:ext uri="{FF2B5EF4-FFF2-40B4-BE49-F238E27FC236}">
                      <a16:creationId xmlns:a16="http://schemas.microsoft.com/office/drawing/2014/main" id="{BA326D9D-3DCC-B919-E4E6-4B360695BCDC}"/>
                    </a:ext>
                  </a:extLst>
                </p:cNvPr>
                <p:cNvSpPr/>
                <p:nvPr/>
              </p:nvSpPr>
              <p:spPr>
                <a:xfrm>
                  <a:off x="4177095" y="3280793"/>
                  <a:ext cx="4136429" cy="1012370"/>
                </a:xfrm>
                <a:prstGeom prst="cloudCallout">
                  <a:avLst>
                    <a:gd name="adj1" fmla="val -42644"/>
                    <a:gd name="adj2" fmla="val 9989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20F4E11-063B-5595-8CC8-09E8A21D1DF3}"/>
                        </a:ext>
                      </a:extLst>
                    </p:cNvPr>
                    <p:cNvSpPr txBox="1"/>
                    <p:nvPr/>
                  </p:nvSpPr>
                  <p:spPr>
                    <a:xfrm>
                      <a:off x="5483351" y="3437128"/>
                      <a:ext cx="1436579" cy="103932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1" i="1" smtClean="0">
                                    <a:latin typeface="Cambria Math" panose="02040503050406030204" pitchFamily="18" charset="0"/>
                                  </a:rPr>
                                </m:ctrlPr>
                              </m:sSubPr>
                              <m:e>
                                <m:r>
                                  <a:rPr lang="en-US" sz="2200" b="1" i="1" smtClean="0">
                                    <a:latin typeface="Cambria Math" panose="02040503050406030204" pitchFamily="18" charset="0"/>
                                  </a:rPr>
                                  <m:t>𝓗</m:t>
                                </m:r>
                              </m:e>
                              <m:sub>
                                <m:r>
                                  <a:rPr lang="en-US" sz="2200" b="1" i="1" smtClean="0">
                                    <a:latin typeface="Cambria Math" panose="02040503050406030204" pitchFamily="18" charset="0"/>
                                  </a:rPr>
                                  <m:t>𝑱</m:t>
                                </m:r>
                              </m:sub>
                            </m:sSub>
                          </m:oMath>
                        </m:oMathPara>
                      </a14:m>
                      <a:endParaRPr lang="en-US" sz="2200" b="1"/>
                    </a:p>
                    <a:p>
                      <a:endParaRPr lang="en-US" sz="2200" b="1"/>
                    </a:p>
                    <a:p>
                      <a:endParaRPr lang="en-US" sz="2200" b="1"/>
                    </a:p>
                  </p:txBody>
                </p:sp>
              </mc:Choice>
              <mc:Fallback xmlns="">
                <p:sp>
                  <p:nvSpPr>
                    <p:cNvPr id="2" name="TextBox 1">
                      <a:extLst>
                        <a:ext uri="{FF2B5EF4-FFF2-40B4-BE49-F238E27FC236}">
                          <a16:creationId xmlns:a16="http://schemas.microsoft.com/office/drawing/2014/main" id="{D20F4E11-063B-5595-8CC8-09E8A21D1DF3}"/>
                        </a:ext>
                      </a:extLst>
                    </p:cNvPr>
                    <p:cNvSpPr txBox="1">
                      <a:spLocks noRot="1" noChangeAspect="1" noMove="1" noResize="1" noEditPoints="1" noAdjustHandles="1" noChangeArrowheads="1" noChangeShapeType="1" noTextEdit="1"/>
                    </p:cNvSpPr>
                    <p:nvPr/>
                  </p:nvSpPr>
                  <p:spPr>
                    <a:xfrm>
                      <a:off x="5483351" y="3437128"/>
                      <a:ext cx="1436579" cy="103932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01309E3-A19A-D0C7-789C-5A9C6922F70A}"/>
                        </a:ext>
                      </a:extLst>
                    </p:cNvPr>
                    <p:cNvSpPr txBox="1"/>
                    <p:nvPr/>
                  </p:nvSpPr>
                  <p:spPr>
                    <a:xfrm>
                      <a:off x="5232965" y="3845216"/>
                      <a:ext cx="197932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𝒳</m:t>
                                </m:r>
                              </m:e>
                              <m:sub>
                                <m:r>
                                  <a:rPr lang="en-US" b="0" i="1" smtClean="0">
                                    <a:solidFill>
                                      <a:schemeClr val="tx2"/>
                                    </a:solidFill>
                                    <a:latin typeface="Cambria Math" panose="02040503050406030204" pitchFamily="18" charset="0"/>
                                  </a:rPr>
                                  <m:t>𝓂</m:t>
                                </m:r>
                              </m:sub>
                            </m:sSub>
                            <m:r>
                              <a:rPr lang="en-US" b="0" i="1" smtClean="0">
                                <a:solidFill>
                                  <a:schemeClr val="tx2"/>
                                </a:solidFill>
                                <a:latin typeface="Cambria Math" panose="02040503050406030204" pitchFamily="18" charset="0"/>
                              </a:rPr>
                              <m:t>∪</m:t>
                            </m:r>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𝒳</m:t>
                                </m:r>
                              </m:e>
                              <m:sub>
                                <m:r>
                                  <a:rPr lang="en-US" b="0" i="1" smtClean="0">
                                    <a:solidFill>
                                      <a:schemeClr val="tx2"/>
                                    </a:solidFill>
                                    <a:latin typeface="Cambria Math" panose="02040503050406030204" pitchFamily="18" charset="0"/>
                                  </a:rPr>
                                  <m:t>𝒽</m:t>
                                </m:r>
                              </m:sub>
                            </m:sSub>
                            <m:r>
                              <a:rPr lang="en-US" b="0" i="1" smtClean="0">
                                <a:solidFill>
                                  <a:schemeClr val="tx2"/>
                                </a:solidFill>
                                <a:latin typeface="Cambria Math" panose="02040503050406030204" pitchFamily="18" charset="0"/>
                              </a:rPr>
                              <m:t>→</m:t>
                            </m:r>
                            <m:d>
                              <m:dPr>
                                <m:begChr m:val="["/>
                                <m:endChr m:val="]"/>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0,1</m:t>
                                </m:r>
                              </m:e>
                            </m:d>
                          </m:oMath>
                        </m:oMathPara>
                      </a14:m>
                      <a:endParaRPr lang="en-US" b="0">
                        <a:solidFill>
                          <a:schemeClr val="tx2"/>
                        </a:solidFill>
                      </a:endParaRPr>
                    </a:p>
                    <a:p>
                      <a:endParaRPr lang="en-US">
                        <a:solidFill>
                          <a:schemeClr val="tx2"/>
                        </a:solidFill>
                      </a:endParaRPr>
                    </a:p>
                  </p:txBody>
                </p:sp>
              </mc:Choice>
              <mc:Fallback xmlns="">
                <p:sp>
                  <p:nvSpPr>
                    <p:cNvPr id="4" name="TextBox 3">
                      <a:extLst>
                        <a:ext uri="{FF2B5EF4-FFF2-40B4-BE49-F238E27FC236}">
                          <a16:creationId xmlns:a16="http://schemas.microsoft.com/office/drawing/2014/main" id="{B01309E3-A19A-D0C7-789C-5A9C6922F70A}"/>
                        </a:ext>
                      </a:extLst>
                    </p:cNvPr>
                    <p:cNvSpPr txBox="1">
                      <a:spLocks noRot="1" noChangeAspect="1" noMove="1" noResize="1" noEditPoints="1" noAdjustHandles="1" noChangeArrowheads="1" noChangeShapeType="1" noTextEdit="1"/>
                    </p:cNvSpPr>
                    <p:nvPr/>
                  </p:nvSpPr>
                  <p:spPr>
                    <a:xfrm>
                      <a:off x="5232965" y="3845216"/>
                      <a:ext cx="1979324" cy="553998"/>
                    </a:xfrm>
                    <a:prstGeom prst="rect">
                      <a:avLst/>
                    </a:prstGeom>
                    <a:blipFill>
                      <a:blip r:embed="rId11"/>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AB3F9DFD-C9CF-1F77-8347-46A3D7E08F90}"/>
                    </a:ext>
                  </a:extLst>
                </p:cNvPr>
                <p:cNvSpPr txBox="1"/>
                <p:nvPr/>
              </p:nvSpPr>
              <p:spPr>
                <a:xfrm>
                  <a:off x="8427367" y="3325313"/>
                  <a:ext cx="2384826" cy="923330"/>
                </a:xfrm>
                <a:prstGeom prst="rect">
                  <a:avLst/>
                </a:prstGeom>
                <a:noFill/>
              </p:spPr>
              <p:txBody>
                <a:bodyPr wrap="square" rtlCol="0">
                  <a:spAutoFit/>
                </a:bodyPr>
                <a:lstStyle/>
                <a:p>
                  <a:r>
                    <a:rPr lang="en-US">
                      <a:solidFill>
                        <a:schemeClr val="tx2">
                          <a:lumMod val="60000"/>
                          <a:lumOff val="40000"/>
                        </a:schemeClr>
                      </a:solidFill>
                    </a:rPr>
                    <a:t>Joint hypothesis class</a:t>
                  </a:r>
                </a:p>
                <a:p>
                  <a:r>
                    <a:rPr lang="en-US">
                      <a:solidFill>
                        <a:schemeClr val="tx2">
                          <a:lumMod val="60000"/>
                          <a:lumOff val="40000"/>
                        </a:schemeClr>
                      </a:solidFill>
                    </a:rPr>
                    <a:t>over everyone’s features.</a:t>
                  </a:r>
                </a:p>
              </p:txBody>
            </p:sp>
            <p:sp>
              <p:nvSpPr>
                <p:cNvPr id="46" name="TextBox 45">
                  <a:extLst>
                    <a:ext uri="{FF2B5EF4-FFF2-40B4-BE49-F238E27FC236}">
                      <a16:creationId xmlns:a16="http://schemas.microsoft.com/office/drawing/2014/main" id="{4FCC6C1E-3060-BD11-CF8E-F9FFFC330D6C}"/>
                    </a:ext>
                  </a:extLst>
                </p:cNvPr>
                <p:cNvSpPr txBox="1"/>
                <p:nvPr/>
              </p:nvSpPr>
              <p:spPr>
                <a:xfrm>
                  <a:off x="5579292" y="2720315"/>
                  <a:ext cx="1352614" cy="369332"/>
                </a:xfrm>
                <a:prstGeom prst="rect">
                  <a:avLst/>
                </a:prstGeom>
                <a:noFill/>
              </p:spPr>
              <p:txBody>
                <a:bodyPr wrap="none" rtlCol="0">
                  <a:spAutoFit/>
                </a:bodyPr>
                <a:lstStyle/>
                <a:p>
                  <a:r>
                    <a:rPr lang="en-US" b="1"/>
                    <a:t>Ideal world</a:t>
                  </a:r>
                </a:p>
              </p:txBody>
            </p:sp>
          </p:grpSp>
        </p:grpSp>
      </p:grpSp>
      <p:sp>
        <p:nvSpPr>
          <p:cNvPr id="49" name="Rectangle 48">
            <a:extLst>
              <a:ext uri="{FF2B5EF4-FFF2-40B4-BE49-F238E27FC236}">
                <a16:creationId xmlns:a16="http://schemas.microsoft.com/office/drawing/2014/main" id="{6C272EB6-FE76-3DD9-DB2A-F357DEC87D95}"/>
              </a:ext>
            </a:extLst>
          </p:cNvPr>
          <p:cNvSpPr/>
          <p:nvPr/>
        </p:nvSpPr>
        <p:spPr>
          <a:xfrm>
            <a:off x="8427367" y="3258926"/>
            <a:ext cx="2384826" cy="989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3" name="Group 52">
            <a:extLst>
              <a:ext uri="{FF2B5EF4-FFF2-40B4-BE49-F238E27FC236}">
                <a16:creationId xmlns:a16="http://schemas.microsoft.com/office/drawing/2014/main" id="{8C23B455-4B4A-2794-7D2B-4A8D186302C6}"/>
              </a:ext>
            </a:extLst>
          </p:cNvPr>
          <p:cNvGrpSpPr/>
          <p:nvPr/>
        </p:nvGrpSpPr>
        <p:grpSpPr>
          <a:xfrm>
            <a:off x="4893364" y="4826439"/>
            <a:ext cx="2537261" cy="1107996"/>
            <a:chOff x="4893364" y="4826439"/>
            <a:chExt cx="2537261" cy="1107996"/>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4F40D21-EC97-7275-B6E0-EFA7BF183644}"/>
                    </a:ext>
                  </a:extLst>
                </p:cNvPr>
                <p:cNvSpPr txBox="1"/>
                <p:nvPr/>
              </p:nvSpPr>
              <p:spPr>
                <a:xfrm>
                  <a:off x="4893364" y="4826439"/>
                  <a:ext cx="493212"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oMath>
                    </m:oMathPara>
                  </a14:m>
                  <a:endParaRPr lang="en-US" b="0"/>
                </a:p>
                <a:p>
                  <a:endParaRPr lang="en-US" b="0"/>
                </a:p>
                <a:p>
                  <a:endParaRPr lang="en-US"/>
                </a:p>
              </p:txBody>
            </p:sp>
          </mc:Choice>
          <mc:Fallback xmlns="">
            <p:sp>
              <p:nvSpPr>
                <p:cNvPr id="51" name="TextBox 50">
                  <a:extLst>
                    <a:ext uri="{FF2B5EF4-FFF2-40B4-BE49-F238E27FC236}">
                      <a16:creationId xmlns:a16="http://schemas.microsoft.com/office/drawing/2014/main" id="{C4F40D21-EC97-7275-B6E0-EFA7BF183644}"/>
                    </a:ext>
                  </a:extLst>
                </p:cNvPr>
                <p:cNvSpPr txBox="1">
                  <a:spLocks noRot="1" noChangeAspect="1" noMove="1" noResize="1" noEditPoints="1" noAdjustHandles="1" noChangeArrowheads="1" noChangeShapeType="1" noTextEdit="1"/>
                </p:cNvSpPr>
                <p:nvPr/>
              </p:nvSpPr>
              <p:spPr>
                <a:xfrm>
                  <a:off x="4893364" y="4826439"/>
                  <a:ext cx="493212" cy="83099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62054FE8-982B-1FE0-3435-12BEFEAE9E30}"/>
                    </a:ext>
                  </a:extLst>
                </p:cNvPr>
                <p:cNvSpPr txBox="1"/>
                <p:nvPr/>
              </p:nvSpPr>
              <p:spPr>
                <a:xfrm>
                  <a:off x="6979989" y="4826439"/>
                  <a:ext cx="450636"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oMath>
                    </m:oMathPara>
                  </a14:m>
                  <a:endParaRPr lang="en-US" b="0"/>
                </a:p>
                <a:p>
                  <a:endParaRPr lang="en-US" b="0"/>
                </a:p>
                <a:p>
                  <a:endParaRPr lang="en-US" b="0"/>
                </a:p>
                <a:p>
                  <a:endParaRPr lang="en-US"/>
                </a:p>
              </p:txBody>
            </p:sp>
          </mc:Choice>
          <mc:Fallback xmlns="">
            <p:sp>
              <p:nvSpPr>
                <p:cNvPr id="52" name="TextBox 51">
                  <a:extLst>
                    <a:ext uri="{FF2B5EF4-FFF2-40B4-BE49-F238E27FC236}">
                      <a16:creationId xmlns:a16="http://schemas.microsoft.com/office/drawing/2014/main" id="{62054FE8-982B-1FE0-3435-12BEFEAE9E30}"/>
                    </a:ext>
                  </a:extLst>
                </p:cNvPr>
                <p:cNvSpPr txBox="1">
                  <a:spLocks noRot="1" noChangeAspect="1" noMove="1" noResize="1" noEditPoints="1" noAdjustHandles="1" noChangeArrowheads="1" noChangeShapeType="1" noTextEdit="1"/>
                </p:cNvSpPr>
                <p:nvPr/>
              </p:nvSpPr>
              <p:spPr>
                <a:xfrm>
                  <a:off x="6979989" y="4826439"/>
                  <a:ext cx="450636" cy="1107996"/>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06390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19C40-EB62-BE6F-5CD3-642E9006987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BE91CCB-46CD-0251-7D86-583D13AB573A}"/>
              </a:ext>
            </a:extLst>
          </p:cNvPr>
          <p:cNvSpPr txBox="1">
            <a:spLocks/>
          </p:cNvSpPr>
          <p:nvPr/>
        </p:nvSpPr>
        <p:spPr>
          <a:xfrm>
            <a:off x="838200" y="6344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Goal 2: Information Aggregation</a:t>
            </a:r>
            <a:br>
              <a:rPr lang="en-US"/>
            </a:br>
            <a:endParaRPr lang="en-US"/>
          </a:p>
        </p:txBody>
      </p:sp>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857E8951-15FB-B37C-12EA-E24AE58BEB2D}"/>
                  </a:ext>
                </a:extLst>
              </p:cNvPr>
              <p:cNvSpPr/>
              <p:nvPr/>
            </p:nvSpPr>
            <p:spPr>
              <a:xfrm>
                <a:off x="848710" y="1579418"/>
                <a:ext cx="10726882" cy="8104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a:solidFill>
                      <a:schemeClr val="tx1"/>
                    </a:solidFill>
                  </a:rPr>
                  <a:t>Our goal: </a:t>
                </a:r>
                <a:r>
                  <a:rPr lang="en-US" sz="2200" b="1">
                    <a:solidFill>
                      <a:schemeClr val="accent5"/>
                    </a:solidFill>
                  </a:rPr>
                  <a:t>compete with </a:t>
                </a:r>
                <a14:m>
                  <m:oMath xmlns:m="http://schemas.openxmlformats.org/officeDocument/2006/math">
                    <m:sSub>
                      <m:sSubPr>
                        <m:ctrlPr>
                          <a:rPr lang="en-US" sz="2200" b="1" i="1" smtClean="0">
                            <a:solidFill>
                              <a:schemeClr val="accent5"/>
                            </a:solidFill>
                            <a:latin typeface="Cambria Math" panose="02040503050406030204" pitchFamily="18" charset="0"/>
                          </a:rPr>
                        </m:ctrlPr>
                      </m:sSubPr>
                      <m:e>
                        <m:r>
                          <a:rPr lang="en-US" sz="2200" b="1" i="1" smtClean="0">
                            <a:solidFill>
                              <a:schemeClr val="accent5"/>
                            </a:solidFill>
                            <a:latin typeface="Cambria Math" panose="02040503050406030204" pitchFamily="18" charset="0"/>
                          </a:rPr>
                          <m:t>𝓗</m:t>
                        </m:r>
                      </m:e>
                      <m:sub>
                        <m:r>
                          <a:rPr lang="en-US" sz="2200" b="1" i="1" smtClean="0">
                            <a:solidFill>
                              <a:schemeClr val="accent5"/>
                            </a:solidFill>
                            <a:latin typeface="Cambria Math" panose="02040503050406030204" pitchFamily="18" charset="0"/>
                          </a:rPr>
                          <m:t>𝑱</m:t>
                        </m:r>
                      </m:sub>
                    </m:sSub>
                  </m:oMath>
                </a14:m>
                <a:r>
                  <a:rPr lang="en-US" sz="2200" b="0">
                    <a:solidFill>
                      <a:schemeClr val="tx1"/>
                    </a:solidFill>
                  </a:rPr>
                  <a:t>, even though we don’t have access to it!</a:t>
                </a:r>
              </a:p>
            </p:txBody>
          </p:sp>
        </mc:Choice>
        <mc:Fallback xmlns="">
          <p:sp>
            <p:nvSpPr>
              <p:cNvPr id="3" name="Rounded Rectangle 2">
                <a:extLst>
                  <a:ext uri="{FF2B5EF4-FFF2-40B4-BE49-F238E27FC236}">
                    <a16:creationId xmlns:a16="http://schemas.microsoft.com/office/drawing/2014/main" id="{857E8951-15FB-B37C-12EA-E24AE58BEB2D}"/>
                  </a:ext>
                </a:extLst>
              </p:cNvPr>
              <p:cNvSpPr>
                <a:spLocks noRot="1" noChangeAspect="1" noMove="1" noResize="1" noEditPoints="1" noAdjustHandles="1" noChangeArrowheads="1" noChangeShapeType="1" noTextEdit="1"/>
              </p:cNvSpPr>
              <p:nvPr/>
            </p:nvSpPr>
            <p:spPr>
              <a:xfrm>
                <a:off x="848710" y="1579418"/>
                <a:ext cx="10726882" cy="810491"/>
              </a:xfrm>
              <a:prstGeom prst="roundRect">
                <a:avLst/>
              </a:prstGeom>
              <a:blipFill>
                <a:blip r:embed="rId3"/>
                <a:stretch>
                  <a:fillRect l="-354"/>
                </a:stretch>
              </a:blipFill>
              <a:ln>
                <a:solidFill>
                  <a:schemeClr val="accent5"/>
                </a:solidFill>
              </a:ln>
            </p:spPr>
            <p:txBody>
              <a:bodyPr/>
              <a:lstStyle/>
              <a:p>
                <a:r>
                  <a:rPr lang="en-US">
                    <a:noFill/>
                  </a:rPr>
                  <a:t> </a:t>
                </a:r>
              </a:p>
            </p:txBody>
          </p:sp>
        </mc:Fallback>
      </mc:AlternateContent>
      <p:grpSp>
        <p:nvGrpSpPr>
          <p:cNvPr id="2" name="Group 1">
            <a:extLst>
              <a:ext uri="{FF2B5EF4-FFF2-40B4-BE49-F238E27FC236}">
                <a16:creationId xmlns:a16="http://schemas.microsoft.com/office/drawing/2014/main" id="{450DFF53-7E7F-F1BF-FA06-88131D102EC1}"/>
              </a:ext>
            </a:extLst>
          </p:cNvPr>
          <p:cNvGrpSpPr/>
          <p:nvPr/>
        </p:nvGrpSpPr>
        <p:grpSpPr>
          <a:xfrm>
            <a:off x="7385041" y="2790901"/>
            <a:ext cx="3697514" cy="3101532"/>
            <a:chOff x="7385041" y="2790901"/>
            <a:chExt cx="3697514" cy="3101532"/>
          </a:xfrm>
        </p:grpSpPr>
        <p:pic>
          <p:nvPicPr>
            <p:cNvPr id="43" name="Picture 42">
              <a:extLst>
                <a:ext uri="{FF2B5EF4-FFF2-40B4-BE49-F238E27FC236}">
                  <a16:creationId xmlns:a16="http://schemas.microsoft.com/office/drawing/2014/main" id="{3701FBDC-5056-899A-29C6-BC3D8B5A5C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74512" y="4236000"/>
              <a:ext cx="235706" cy="353559"/>
            </a:xfrm>
            <a:prstGeom prst="rect">
              <a:avLst/>
            </a:prstGeom>
          </p:spPr>
        </p:pic>
        <p:grpSp>
          <p:nvGrpSpPr>
            <p:cNvPr id="80" name="Group 79">
              <a:extLst>
                <a:ext uri="{FF2B5EF4-FFF2-40B4-BE49-F238E27FC236}">
                  <a16:creationId xmlns:a16="http://schemas.microsoft.com/office/drawing/2014/main" id="{332234A0-6D1E-7B1C-3911-992CAA3C56B5}"/>
                </a:ext>
              </a:extLst>
            </p:cNvPr>
            <p:cNvGrpSpPr/>
            <p:nvPr/>
          </p:nvGrpSpPr>
          <p:grpSpPr>
            <a:xfrm>
              <a:off x="7385041" y="4465833"/>
              <a:ext cx="3697514" cy="1426600"/>
              <a:chOff x="7385041" y="4520675"/>
              <a:chExt cx="3697514" cy="1426600"/>
            </a:xfrm>
          </p:grpSpPr>
          <p:pic>
            <p:nvPicPr>
              <p:cNvPr id="44" name="Picture 43">
                <a:extLst>
                  <a:ext uri="{FF2B5EF4-FFF2-40B4-BE49-F238E27FC236}">
                    <a16:creationId xmlns:a16="http://schemas.microsoft.com/office/drawing/2014/main" id="{FFA976D8-C986-652A-5EBB-6C95A1BD29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82287" y="4551857"/>
                <a:ext cx="575962" cy="582024"/>
              </a:xfrm>
              <a:prstGeom prst="rect">
                <a:avLst/>
              </a:prstGeom>
            </p:spPr>
          </p:pic>
          <p:pic>
            <p:nvPicPr>
              <p:cNvPr id="45" name="Picture 44">
                <a:extLst>
                  <a:ext uri="{FF2B5EF4-FFF2-40B4-BE49-F238E27FC236}">
                    <a16:creationId xmlns:a16="http://schemas.microsoft.com/office/drawing/2014/main" id="{B73166CA-EFC4-28FB-FA1E-A9F5FE5A42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10892" y="4606699"/>
                <a:ext cx="600106" cy="600106"/>
              </a:xfrm>
              <a:prstGeom prst="rect">
                <a:avLst/>
              </a:prstGeom>
            </p:spPr>
          </p:pic>
          <p:cxnSp>
            <p:nvCxnSpPr>
              <p:cNvPr id="46" name="Straight Arrow Connector 45">
                <a:extLst>
                  <a:ext uri="{FF2B5EF4-FFF2-40B4-BE49-F238E27FC236}">
                    <a16:creationId xmlns:a16="http://schemas.microsoft.com/office/drawing/2014/main" id="{D38112E4-9D0F-ACE8-C9AB-20A276F535B9}"/>
                  </a:ext>
                </a:extLst>
              </p:cNvPr>
              <p:cNvCxnSpPr>
                <a:cxnSpLocks/>
              </p:cNvCxnSpPr>
              <p:nvPr/>
            </p:nvCxnSpPr>
            <p:spPr>
              <a:xfrm flipH="1">
                <a:off x="8396359" y="4524286"/>
                <a:ext cx="572275" cy="223255"/>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AC4F2175-18DC-D7BD-C84E-CBF82CAAD2A2}"/>
                  </a:ext>
                </a:extLst>
              </p:cNvPr>
              <p:cNvCxnSpPr>
                <a:cxnSpLocks/>
              </p:cNvCxnSpPr>
              <p:nvPr/>
            </p:nvCxnSpPr>
            <p:spPr>
              <a:xfrm>
                <a:off x="9416096" y="4520675"/>
                <a:ext cx="627719" cy="246771"/>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CCCB7778-B048-3DB2-10A7-0B3FB62A4E58}"/>
                  </a:ext>
                </a:extLst>
              </p:cNvPr>
              <p:cNvCxnSpPr>
                <a:cxnSpLocks/>
              </p:cNvCxnSpPr>
              <p:nvPr/>
            </p:nvCxnSpPr>
            <p:spPr>
              <a:xfrm flipH="1">
                <a:off x="8385447" y="5233623"/>
                <a:ext cx="1658367"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43B5CC86-E6B5-7E0D-5501-FDD28A6CAC03}"/>
                  </a:ext>
                </a:extLst>
              </p:cNvPr>
              <p:cNvCxnSpPr>
                <a:cxnSpLocks/>
              </p:cNvCxnSpPr>
              <p:nvPr/>
            </p:nvCxnSpPr>
            <p:spPr>
              <a:xfrm>
                <a:off x="8385448" y="4977552"/>
                <a:ext cx="1691885"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1F635CF5-DC92-6ABC-DD02-CEAD8723EA39}"/>
                      </a:ext>
                    </a:extLst>
                  </p:cNvPr>
                  <p:cNvSpPr txBox="1"/>
                  <p:nvPr/>
                </p:nvSpPr>
                <p:spPr>
                  <a:xfrm>
                    <a:off x="9067727" y="4777117"/>
                    <a:ext cx="278538"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𝑥</m:t>
                              </m:r>
                            </m:e>
                            <m:sub>
                              <m:r>
                                <a:rPr lang="en-US" sz="1000" b="0" i="1" smtClean="0">
                                  <a:latin typeface="Cambria Math" panose="02040503050406030204" pitchFamily="18" charset="0"/>
                                </a:rPr>
                                <m:t>𝑚</m:t>
                              </m:r>
                            </m:sub>
                          </m:sSub>
                        </m:oMath>
                      </m:oMathPara>
                    </a14:m>
                    <a:endParaRPr lang="en-US" sz="1000" b="0"/>
                  </a:p>
                  <a:p>
                    <a:endParaRPr lang="en-US" sz="1000" b="0"/>
                  </a:p>
                  <a:p>
                    <a:endParaRPr lang="en-US" sz="1000"/>
                  </a:p>
                </p:txBody>
              </p:sp>
            </mc:Choice>
            <mc:Fallback xmlns="">
              <p:sp>
                <p:nvSpPr>
                  <p:cNvPr id="55" name="TextBox 54">
                    <a:extLst>
                      <a:ext uri="{FF2B5EF4-FFF2-40B4-BE49-F238E27FC236}">
                        <a16:creationId xmlns:a16="http://schemas.microsoft.com/office/drawing/2014/main" id="{1F635CF5-DC92-6ABC-DD02-CEAD8723EA39}"/>
                      </a:ext>
                    </a:extLst>
                  </p:cNvPr>
                  <p:cNvSpPr txBox="1">
                    <a:spLocks noRot="1" noChangeAspect="1" noMove="1" noResize="1" noEditPoints="1" noAdjustHandles="1" noChangeArrowheads="1" noChangeShapeType="1" noTextEdit="1"/>
                  </p:cNvSpPr>
                  <p:nvPr/>
                </p:nvSpPr>
                <p:spPr>
                  <a:xfrm>
                    <a:off x="9067727" y="4777117"/>
                    <a:ext cx="278538"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17E30DC-4DA0-099E-FC8F-F8E912B1D9B3}"/>
                      </a:ext>
                    </a:extLst>
                  </p:cNvPr>
                  <p:cNvSpPr txBox="1"/>
                  <p:nvPr/>
                </p:nvSpPr>
                <p:spPr>
                  <a:xfrm>
                    <a:off x="9111970" y="5060836"/>
                    <a:ext cx="243656"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𝑥</m:t>
                              </m:r>
                            </m:e>
                            <m:sub>
                              <m:r>
                                <a:rPr lang="en-US" sz="1000" b="0" i="1" smtClean="0">
                                  <a:latin typeface="Cambria Math" panose="02040503050406030204" pitchFamily="18" charset="0"/>
                                </a:rPr>
                                <m:t>h</m:t>
                              </m:r>
                            </m:sub>
                          </m:sSub>
                        </m:oMath>
                      </m:oMathPara>
                    </a14:m>
                    <a:endParaRPr lang="en-US" sz="1000" b="0"/>
                  </a:p>
                  <a:p>
                    <a:endParaRPr lang="en-US" sz="1000" b="0"/>
                  </a:p>
                  <a:p>
                    <a:endParaRPr lang="en-US" sz="1000"/>
                  </a:p>
                </p:txBody>
              </p:sp>
            </mc:Choice>
            <mc:Fallback xmlns="">
              <p:sp>
                <p:nvSpPr>
                  <p:cNvPr id="56" name="TextBox 55">
                    <a:extLst>
                      <a:ext uri="{FF2B5EF4-FFF2-40B4-BE49-F238E27FC236}">
                        <a16:creationId xmlns:a16="http://schemas.microsoft.com/office/drawing/2014/main" id="{517E30DC-4DA0-099E-FC8F-F8E912B1D9B3}"/>
                      </a:ext>
                    </a:extLst>
                  </p:cNvPr>
                  <p:cNvSpPr txBox="1">
                    <a:spLocks noRot="1" noChangeAspect="1" noMove="1" noResize="1" noEditPoints="1" noAdjustHandles="1" noChangeArrowheads="1" noChangeShapeType="1" noTextEdit="1"/>
                  </p:cNvSpPr>
                  <p:nvPr/>
                </p:nvSpPr>
                <p:spPr>
                  <a:xfrm>
                    <a:off x="9111970" y="5060836"/>
                    <a:ext cx="243656" cy="461665"/>
                  </a:xfrm>
                  <a:prstGeom prst="rect">
                    <a:avLst/>
                  </a:prstGeom>
                  <a:blipFill>
                    <a:blip r:embed="rId8"/>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E556D97A-7776-20EB-181C-3F9A4F68E17C}"/>
                  </a:ext>
                </a:extLst>
              </p:cNvPr>
              <p:cNvCxnSpPr>
                <a:cxnSpLocks/>
              </p:cNvCxnSpPr>
              <p:nvPr/>
            </p:nvCxnSpPr>
            <p:spPr>
              <a:xfrm>
                <a:off x="10441935" y="5233623"/>
                <a:ext cx="0" cy="18423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Rounded Rectangle 15">
                    <a:extLst>
                      <a:ext uri="{FF2B5EF4-FFF2-40B4-BE49-F238E27FC236}">
                        <a16:creationId xmlns:a16="http://schemas.microsoft.com/office/drawing/2014/main" id="{8BFCC6E4-0BEC-5EAE-2E6F-A7A3D83F7459}"/>
                      </a:ext>
                    </a:extLst>
                  </p:cNvPr>
                  <p:cNvSpPr/>
                  <p:nvPr/>
                </p:nvSpPr>
                <p:spPr>
                  <a:xfrm>
                    <a:off x="10037138" y="5489694"/>
                    <a:ext cx="1045417" cy="42477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1200" b="0" i="1" smtClean="0">
                                  <a:solidFill>
                                    <a:schemeClr val="tx2"/>
                                  </a:solidFill>
                                  <a:latin typeface="Cambria Math" panose="02040503050406030204" pitchFamily="18" charset="0"/>
                                </a:rPr>
                              </m:ctrlPr>
                            </m:sSupPr>
                            <m:e>
                              <m:r>
                                <a:rPr lang="en-US" sz="1200" b="0" i="1" smtClean="0">
                                  <a:solidFill>
                                    <a:schemeClr val="tx2"/>
                                  </a:solidFill>
                                  <a:latin typeface="Cambria Math" panose="02040503050406030204" pitchFamily="18" charset="0"/>
                                </a:rPr>
                                <m:t>h</m:t>
                              </m:r>
                            </m:e>
                            <m:sup>
                              <m:r>
                                <a:rPr lang="en-US" sz="1200" b="0" i="1" smtClean="0">
                                  <a:solidFill>
                                    <a:schemeClr val="tx2"/>
                                  </a:solidFill>
                                  <a:latin typeface="Cambria Math" panose="02040503050406030204" pitchFamily="18" charset="0"/>
                                </a:rPr>
                                <m:t>∗</m:t>
                              </m:r>
                            </m:sup>
                          </m:sSup>
                          <m:d>
                            <m:dPr>
                              <m:ctrlPr>
                                <a:rPr lang="en-US" sz="1200" b="0" i="1" smtClean="0">
                                  <a:solidFill>
                                    <a:schemeClr val="tx2"/>
                                  </a:solidFill>
                                  <a:latin typeface="Cambria Math" panose="02040503050406030204" pitchFamily="18" charset="0"/>
                                </a:rPr>
                              </m:ctrlPr>
                            </m:dPr>
                            <m:e>
                              <m:sSub>
                                <m:sSubPr>
                                  <m:ctrlPr>
                                    <a:rPr lang="en-US" sz="1200" b="0" i="1" smtClean="0">
                                      <a:solidFill>
                                        <a:schemeClr val="tx2"/>
                                      </a:solidFill>
                                      <a:latin typeface="Cambria Math" panose="02040503050406030204" pitchFamily="18" charset="0"/>
                                    </a:rPr>
                                  </m:ctrlPr>
                                </m:sSubPr>
                                <m:e>
                                  <m:r>
                                    <a:rPr lang="en-US" sz="1200" b="0" i="1" smtClean="0">
                                      <a:solidFill>
                                        <a:schemeClr val="tx2"/>
                                      </a:solidFill>
                                      <a:latin typeface="Cambria Math" panose="02040503050406030204" pitchFamily="18" charset="0"/>
                                    </a:rPr>
                                    <m:t>𝑥</m:t>
                                  </m:r>
                                </m:e>
                                <m:sub>
                                  <m:r>
                                    <a:rPr lang="en-US" sz="1200" b="0" i="1" smtClean="0">
                                      <a:solidFill>
                                        <a:schemeClr val="tx2"/>
                                      </a:solidFill>
                                      <a:latin typeface="Cambria Math" panose="02040503050406030204" pitchFamily="18" charset="0"/>
                                    </a:rPr>
                                    <m:t>𝑚</m:t>
                                  </m:r>
                                </m:sub>
                              </m:sSub>
                              <m:r>
                                <a:rPr lang="en-US" sz="1200" b="0" i="1" smtClean="0">
                                  <a:solidFill>
                                    <a:schemeClr val="tx2"/>
                                  </a:solidFill>
                                  <a:latin typeface="Cambria Math" panose="02040503050406030204" pitchFamily="18" charset="0"/>
                                </a:rPr>
                                <m:t>,</m:t>
                              </m:r>
                              <m:sSub>
                                <m:sSubPr>
                                  <m:ctrlPr>
                                    <a:rPr lang="en-US" sz="1200" b="0" i="1" smtClean="0">
                                      <a:solidFill>
                                        <a:schemeClr val="tx2"/>
                                      </a:solidFill>
                                      <a:latin typeface="Cambria Math" panose="02040503050406030204" pitchFamily="18" charset="0"/>
                                    </a:rPr>
                                  </m:ctrlPr>
                                </m:sSubPr>
                                <m:e>
                                  <m:r>
                                    <a:rPr lang="en-US" sz="1200" b="0" i="1" smtClean="0">
                                      <a:solidFill>
                                        <a:schemeClr val="tx2"/>
                                      </a:solidFill>
                                      <a:latin typeface="Cambria Math" panose="02040503050406030204" pitchFamily="18" charset="0"/>
                                    </a:rPr>
                                    <m:t>𝑥</m:t>
                                  </m:r>
                                </m:e>
                                <m:sub>
                                  <m:r>
                                    <a:rPr lang="en-US" sz="1200" b="0" i="1" smtClean="0">
                                      <a:solidFill>
                                        <a:schemeClr val="tx2"/>
                                      </a:solidFill>
                                      <a:latin typeface="Cambria Math" panose="02040503050406030204" pitchFamily="18" charset="0"/>
                                    </a:rPr>
                                    <m:t>h</m:t>
                                  </m:r>
                                </m:sub>
                              </m:sSub>
                            </m:e>
                          </m:d>
                        </m:oMath>
                      </m:oMathPara>
                    </a14:m>
                    <a:endParaRPr lang="en-US" sz="1200" b="0">
                      <a:solidFill>
                        <a:schemeClr val="tx2"/>
                      </a:solidFill>
                    </a:endParaRPr>
                  </a:p>
                </p:txBody>
              </p:sp>
            </mc:Choice>
            <mc:Fallback xmlns="">
              <p:sp>
                <p:nvSpPr>
                  <p:cNvPr id="16" name="Rounded Rectangle 15">
                    <a:extLst>
                      <a:ext uri="{FF2B5EF4-FFF2-40B4-BE49-F238E27FC236}">
                        <a16:creationId xmlns:a16="http://schemas.microsoft.com/office/drawing/2014/main" id="{8BFCC6E4-0BEC-5EAE-2E6F-A7A3D83F7459}"/>
                      </a:ext>
                    </a:extLst>
                  </p:cNvPr>
                  <p:cNvSpPr>
                    <a:spLocks noRot="1" noChangeAspect="1" noMove="1" noResize="1" noEditPoints="1" noAdjustHandles="1" noChangeArrowheads="1" noChangeShapeType="1" noTextEdit="1"/>
                  </p:cNvSpPr>
                  <p:nvPr/>
                </p:nvSpPr>
                <p:spPr>
                  <a:xfrm>
                    <a:off x="10037138" y="5489694"/>
                    <a:ext cx="1045417" cy="424774"/>
                  </a:xfrm>
                  <a:prstGeom prst="roundRect">
                    <a:avLst/>
                  </a:prstGeom>
                  <a:blipFill>
                    <a:blip r:embed="rId9"/>
                    <a:stretch>
                      <a:fillRect/>
                    </a:stretch>
                  </a:blipFill>
                  <a:ln>
                    <a:noFill/>
                  </a:ln>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DF0A5523-14A9-4061-933F-320F8D348E05}"/>
                  </a:ext>
                </a:extLst>
              </p:cNvPr>
              <p:cNvCxnSpPr>
                <a:cxnSpLocks/>
              </p:cNvCxnSpPr>
              <p:nvPr/>
            </p:nvCxnSpPr>
            <p:spPr>
              <a:xfrm>
                <a:off x="7907748" y="5233623"/>
                <a:ext cx="0" cy="18423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C848A686-4645-6A9B-7E84-F774286987F1}"/>
                      </a:ext>
                    </a:extLst>
                  </p:cNvPr>
                  <p:cNvSpPr/>
                  <p:nvPr/>
                </p:nvSpPr>
                <p:spPr>
                  <a:xfrm>
                    <a:off x="7385041" y="5522501"/>
                    <a:ext cx="1045417" cy="42477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1200" b="0" i="1" smtClean="0">
                                  <a:solidFill>
                                    <a:schemeClr val="tx2"/>
                                  </a:solidFill>
                                  <a:latin typeface="Cambria Math" panose="02040503050406030204" pitchFamily="18" charset="0"/>
                                </a:rPr>
                              </m:ctrlPr>
                            </m:sSupPr>
                            <m:e>
                              <m:r>
                                <a:rPr lang="en-US" sz="1200" b="0" i="1" smtClean="0">
                                  <a:solidFill>
                                    <a:schemeClr val="tx2"/>
                                  </a:solidFill>
                                  <a:latin typeface="Cambria Math" panose="02040503050406030204" pitchFamily="18" charset="0"/>
                                </a:rPr>
                                <m:t>h</m:t>
                              </m:r>
                            </m:e>
                            <m:sup>
                              <m:r>
                                <a:rPr lang="en-US" sz="1200" b="0" i="1" smtClean="0">
                                  <a:solidFill>
                                    <a:schemeClr val="tx2"/>
                                  </a:solidFill>
                                  <a:latin typeface="Cambria Math" panose="02040503050406030204" pitchFamily="18" charset="0"/>
                                </a:rPr>
                                <m:t>∗</m:t>
                              </m:r>
                            </m:sup>
                          </m:sSup>
                          <m:d>
                            <m:dPr>
                              <m:ctrlPr>
                                <a:rPr lang="en-US" sz="1200" b="0" i="1" smtClean="0">
                                  <a:solidFill>
                                    <a:schemeClr val="tx2"/>
                                  </a:solidFill>
                                  <a:latin typeface="Cambria Math" panose="02040503050406030204" pitchFamily="18" charset="0"/>
                                </a:rPr>
                              </m:ctrlPr>
                            </m:dPr>
                            <m:e>
                              <m:sSub>
                                <m:sSubPr>
                                  <m:ctrlPr>
                                    <a:rPr lang="en-US" sz="1200" b="0" i="1" smtClean="0">
                                      <a:solidFill>
                                        <a:schemeClr val="tx2"/>
                                      </a:solidFill>
                                      <a:latin typeface="Cambria Math" panose="02040503050406030204" pitchFamily="18" charset="0"/>
                                    </a:rPr>
                                  </m:ctrlPr>
                                </m:sSubPr>
                                <m:e>
                                  <m:r>
                                    <a:rPr lang="en-US" sz="1200" b="0" i="1" smtClean="0">
                                      <a:solidFill>
                                        <a:schemeClr val="tx2"/>
                                      </a:solidFill>
                                      <a:latin typeface="Cambria Math" panose="02040503050406030204" pitchFamily="18" charset="0"/>
                                    </a:rPr>
                                    <m:t>𝑥</m:t>
                                  </m:r>
                                </m:e>
                                <m:sub>
                                  <m:r>
                                    <a:rPr lang="en-US" sz="1200" b="0" i="1" smtClean="0">
                                      <a:solidFill>
                                        <a:schemeClr val="tx2"/>
                                      </a:solidFill>
                                      <a:latin typeface="Cambria Math" panose="02040503050406030204" pitchFamily="18" charset="0"/>
                                    </a:rPr>
                                    <m:t>𝑚</m:t>
                                  </m:r>
                                </m:sub>
                              </m:sSub>
                              <m:r>
                                <a:rPr lang="en-US" sz="1200" b="0" i="1" smtClean="0">
                                  <a:solidFill>
                                    <a:schemeClr val="tx2"/>
                                  </a:solidFill>
                                  <a:latin typeface="Cambria Math" panose="02040503050406030204" pitchFamily="18" charset="0"/>
                                </a:rPr>
                                <m:t>,</m:t>
                              </m:r>
                              <m:sSub>
                                <m:sSubPr>
                                  <m:ctrlPr>
                                    <a:rPr lang="en-US" sz="1200" b="0" i="1" smtClean="0">
                                      <a:solidFill>
                                        <a:schemeClr val="tx2"/>
                                      </a:solidFill>
                                      <a:latin typeface="Cambria Math" panose="02040503050406030204" pitchFamily="18" charset="0"/>
                                    </a:rPr>
                                  </m:ctrlPr>
                                </m:sSubPr>
                                <m:e>
                                  <m:r>
                                    <a:rPr lang="en-US" sz="1200" b="0" i="1" smtClean="0">
                                      <a:solidFill>
                                        <a:schemeClr val="tx2"/>
                                      </a:solidFill>
                                      <a:latin typeface="Cambria Math" panose="02040503050406030204" pitchFamily="18" charset="0"/>
                                    </a:rPr>
                                    <m:t>𝑥</m:t>
                                  </m:r>
                                </m:e>
                                <m:sub>
                                  <m:r>
                                    <a:rPr lang="en-US" sz="1200" b="0" i="1" smtClean="0">
                                      <a:solidFill>
                                        <a:schemeClr val="tx2"/>
                                      </a:solidFill>
                                      <a:latin typeface="Cambria Math" panose="02040503050406030204" pitchFamily="18" charset="0"/>
                                    </a:rPr>
                                    <m:t>h</m:t>
                                  </m:r>
                                </m:sub>
                              </m:sSub>
                            </m:e>
                          </m:d>
                        </m:oMath>
                      </m:oMathPara>
                    </a14:m>
                    <a:endParaRPr lang="en-US" sz="1200" b="0">
                      <a:solidFill>
                        <a:schemeClr val="tx2"/>
                      </a:solidFill>
                    </a:endParaRPr>
                  </a:p>
                </p:txBody>
              </p:sp>
            </mc:Choice>
            <mc:Fallback xmlns="">
              <p:sp>
                <p:nvSpPr>
                  <p:cNvPr id="27" name="Rounded Rectangle 26">
                    <a:extLst>
                      <a:ext uri="{FF2B5EF4-FFF2-40B4-BE49-F238E27FC236}">
                        <a16:creationId xmlns:a16="http://schemas.microsoft.com/office/drawing/2014/main" id="{C848A686-4645-6A9B-7E84-F774286987F1}"/>
                      </a:ext>
                    </a:extLst>
                  </p:cNvPr>
                  <p:cNvSpPr>
                    <a:spLocks noRot="1" noChangeAspect="1" noMove="1" noResize="1" noEditPoints="1" noAdjustHandles="1" noChangeArrowheads="1" noChangeShapeType="1" noTextEdit="1"/>
                  </p:cNvSpPr>
                  <p:nvPr/>
                </p:nvSpPr>
                <p:spPr>
                  <a:xfrm>
                    <a:off x="7385041" y="5522501"/>
                    <a:ext cx="1045417" cy="424774"/>
                  </a:xfrm>
                  <a:prstGeom prst="roundRect">
                    <a:avLst/>
                  </a:prstGeom>
                  <a:blipFill>
                    <a:blip r:embed="rId10"/>
                    <a:stretch>
                      <a:fillRect/>
                    </a:stretch>
                  </a:blipFill>
                  <a:ln>
                    <a:noFill/>
                  </a:ln>
                </p:spPr>
                <p:txBody>
                  <a:bodyPr/>
                  <a:lstStyle/>
                  <a:p>
                    <a:r>
                      <a:rPr lang="en-US">
                        <a:noFill/>
                      </a:rPr>
                      <a:t> </a:t>
                    </a:r>
                  </a:p>
                </p:txBody>
              </p:sp>
            </mc:Fallback>
          </mc:AlternateContent>
        </p:grpSp>
        <p:sp>
          <p:nvSpPr>
            <p:cNvPr id="29" name="Cloud Callout 28">
              <a:extLst>
                <a:ext uri="{FF2B5EF4-FFF2-40B4-BE49-F238E27FC236}">
                  <a16:creationId xmlns:a16="http://schemas.microsoft.com/office/drawing/2014/main" id="{1625C0F5-C8E7-E9DE-30D4-B681CA69A731}"/>
                </a:ext>
              </a:extLst>
            </p:cNvPr>
            <p:cNvSpPr/>
            <p:nvPr/>
          </p:nvSpPr>
          <p:spPr>
            <a:xfrm>
              <a:off x="7982092" y="3270283"/>
              <a:ext cx="2200195" cy="603925"/>
            </a:xfrm>
            <a:prstGeom prst="cloudCallout">
              <a:avLst>
                <a:gd name="adj1" fmla="val 66070"/>
                <a:gd name="adj2" fmla="val 17662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loud Callout 35">
              <a:extLst>
                <a:ext uri="{FF2B5EF4-FFF2-40B4-BE49-F238E27FC236}">
                  <a16:creationId xmlns:a16="http://schemas.microsoft.com/office/drawing/2014/main" id="{75CB28FD-17DE-258A-0632-A3B3E1A8D4B7}"/>
                </a:ext>
              </a:extLst>
            </p:cNvPr>
            <p:cNvSpPr/>
            <p:nvPr/>
          </p:nvSpPr>
          <p:spPr>
            <a:xfrm>
              <a:off x="7982092" y="3283328"/>
              <a:ext cx="2200195" cy="603925"/>
            </a:xfrm>
            <a:prstGeom prst="cloudCallout">
              <a:avLst>
                <a:gd name="adj1" fmla="val -46658"/>
                <a:gd name="adj2" fmla="val 13774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E8A9A56-5377-C62B-AB12-799AB913E99E}"/>
                    </a:ext>
                  </a:extLst>
                </p:cNvPr>
                <p:cNvSpPr txBox="1"/>
                <p:nvPr/>
              </p:nvSpPr>
              <p:spPr>
                <a:xfrm>
                  <a:off x="8682496" y="3395285"/>
                  <a:ext cx="764126" cy="62000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1" i="1" smtClean="0">
                                <a:latin typeface="Cambria Math" panose="02040503050406030204" pitchFamily="18" charset="0"/>
                              </a:rPr>
                            </m:ctrlPr>
                          </m:sSubPr>
                          <m:e>
                            <m:r>
                              <a:rPr lang="en-US" sz="2200" b="1" i="1" smtClean="0">
                                <a:latin typeface="Cambria Math" panose="02040503050406030204" pitchFamily="18" charset="0"/>
                              </a:rPr>
                              <m:t>𝓗</m:t>
                            </m:r>
                          </m:e>
                          <m:sub>
                            <m:r>
                              <a:rPr lang="en-US" sz="2200" b="1" i="1" smtClean="0">
                                <a:latin typeface="Cambria Math" panose="02040503050406030204" pitchFamily="18" charset="0"/>
                              </a:rPr>
                              <m:t>𝑱</m:t>
                            </m:r>
                          </m:sub>
                        </m:sSub>
                      </m:oMath>
                    </m:oMathPara>
                  </a14:m>
                  <a:endParaRPr lang="en-US" sz="2200" b="1"/>
                </a:p>
                <a:p>
                  <a:endParaRPr lang="en-US" sz="2200" b="1"/>
                </a:p>
                <a:p>
                  <a:endParaRPr lang="en-US" sz="2200" b="1"/>
                </a:p>
              </p:txBody>
            </p:sp>
          </mc:Choice>
          <mc:Fallback xmlns="">
            <p:sp>
              <p:nvSpPr>
                <p:cNvPr id="37" name="TextBox 36">
                  <a:extLst>
                    <a:ext uri="{FF2B5EF4-FFF2-40B4-BE49-F238E27FC236}">
                      <a16:creationId xmlns:a16="http://schemas.microsoft.com/office/drawing/2014/main" id="{DE8A9A56-5377-C62B-AB12-799AB913E99E}"/>
                    </a:ext>
                  </a:extLst>
                </p:cNvPr>
                <p:cNvSpPr txBox="1">
                  <a:spLocks noRot="1" noChangeAspect="1" noMove="1" noResize="1" noEditPoints="1" noAdjustHandles="1" noChangeArrowheads="1" noChangeShapeType="1" noTextEdit="1"/>
                </p:cNvSpPr>
                <p:nvPr/>
              </p:nvSpPr>
              <p:spPr>
                <a:xfrm>
                  <a:off x="8682496" y="3395285"/>
                  <a:ext cx="764126" cy="620003"/>
                </a:xfrm>
                <a:prstGeom prst="rect">
                  <a:avLst/>
                </a:prstGeom>
                <a:blipFill>
                  <a:blip r:embed="rId11"/>
                  <a:stretch>
                    <a:fillRect/>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C1BA3A81-DBBF-141B-E2A9-DEA938560FE1}"/>
                </a:ext>
              </a:extLst>
            </p:cNvPr>
            <p:cNvSpPr txBox="1"/>
            <p:nvPr/>
          </p:nvSpPr>
          <p:spPr>
            <a:xfrm>
              <a:off x="8495166" y="2790901"/>
              <a:ext cx="719465" cy="220323"/>
            </a:xfrm>
            <a:prstGeom prst="rect">
              <a:avLst/>
            </a:prstGeom>
            <a:noFill/>
          </p:spPr>
          <p:txBody>
            <a:bodyPr wrap="none" rtlCol="0">
              <a:spAutoFit/>
            </a:bodyPr>
            <a:lstStyle/>
            <a:p>
              <a:r>
                <a:rPr lang="en-US" b="1"/>
                <a:t>Ideal world</a:t>
              </a:r>
            </a:p>
          </p:txBody>
        </p:sp>
      </p:grpSp>
      <p:cxnSp>
        <p:nvCxnSpPr>
          <p:cNvPr id="65" name="Straight Connector 64">
            <a:extLst>
              <a:ext uri="{FF2B5EF4-FFF2-40B4-BE49-F238E27FC236}">
                <a16:creationId xmlns:a16="http://schemas.microsoft.com/office/drawing/2014/main" id="{6BD278A7-B4F3-4569-D070-AF626ED423DD}"/>
              </a:ext>
            </a:extLst>
          </p:cNvPr>
          <p:cNvCxnSpPr>
            <a:cxnSpLocks/>
          </p:cNvCxnSpPr>
          <p:nvPr/>
        </p:nvCxnSpPr>
        <p:spPr>
          <a:xfrm flipV="1">
            <a:off x="6612194" y="2790901"/>
            <a:ext cx="0" cy="3525100"/>
          </a:xfrm>
          <a:prstGeom prst="line">
            <a:avLst/>
          </a:prstGeom>
          <a:ln w="28575">
            <a:solidFill>
              <a:schemeClr val="tx2">
                <a:lumMod val="20000"/>
                <a:lumOff val="80000"/>
              </a:schemeClr>
            </a:solidFill>
            <a:prstDash val="sysDot"/>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C1F0D99A-E996-9B69-DA99-DA5DFF302417}"/>
                  </a:ext>
                </a:extLst>
              </p:cNvPr>
              <p:cNvSpPr txBox="1"/>
              <p:nvPr/>
            </p:nvSpPr>
            <p:spPr>
              <a:xfrm>
                <a:off x="7557312" y="6214679"/>
                <a:ext cx="4018280" cy="646331"/>
              </a:xfrm>
              <a:prstGeom prst="rect">
                <a:avLst/>
              </a:prstGeom>
              <a:noFill/>
            </p:spPr>
            <p:txBody>
              <a:bodyPr wrap="none" rtlCol="0">
                <a:spAutoFit/>
              </a:bodyPr>
              <a:lstStyle/>
              <a:p>
                <a:r>
                  <a:rPr lang="en-US" dirty="0"/>
                  <a:t>In ideal world, can learn best </a:t>
                </a:r>
                <a14:m>
                  <m:oMath xmlns:m="http://schemas.openxmlformats.org/officeDocument/2006/math">
                    <m:r>
                      <a:rPr lang="en-US" b="0" i="1" smtClean="0">
                        <a:latin typeface="Cambria Math" panose="02040503050406030204" pitchFamily="18" charset="0"/>
                      </a:rPr>
                      <m:t>h</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h</m:t>
                            </m:r>
                          </m:sub>
                        </m:sSub>
                      </m:e>
                    </m:d>
                  </m:oMath>
                </a14:m>
                <a:endParaRPr lang="en-US" b="0" dirty="0"/>
              </a:p>
              <a:p>
                <a:endParaRPr lang="en-US" dirty="0"/>
              </a:p>
            </p:txBody>
          </p:sp>
        </mc:Choice>
        <mc:Fallback xmlns="">
          <p:sp>
            <p:nvSpPr>
              <p:cNvPr id="67" name="TextBox 66">
                <a:extLst>
                  <a:ext uri="{FF2B5EF4-FFF2-40B4-BE49-F238E27FC236}">
                    <a16:creationId xmlns:a16="http://schemas.microsoft.com/office/drawing/2014/main" id="{C1F0D99A-E996-9B69-DA99-DA5DFF302417}"/>
                  </a:ext>
                </a:extLst>
              </p:cNvPr>
              <p:cNvSpPr txBox="1">
                <a:spLocks noRot="1" noChangeAspect="1" noMove="1" noResize="1" noEditPoints="1" noAdjustHandles="1" noChangeArrowheads="1" noChangeShapeType="1" noTextEdit="1"/>
              </p:cNvSpPr>
              <p:nvPr/>
            </p:nvSpPr>
            <p:spPr>
              <a:xfrm>
                <a:off x="7557312" y="6214679"/>
                <a:ext cx="4018280" cy="646331"/>
              </a:xfrm>
              <a:prstGeom prst="rect">
                <a:avLst/>
              </a:prstGeom>
              <a:blipFill>
                <a:blip r:embed="rId12"/>
                <a:stretch>
                  <a:fillRect l="-1577" t="-3922"/>
                </a:stretch>
              </a:blipFill>
            </p:spPr>
            <p:txBody>
              <a:bodyPr/>
              <a:lstStyle/>
              <a:p>
                <a:r>
                  <a:rPr lang="en-US">
                    <a:noFill/>
                  </a:rPr>
                  <a:t> </a:t>
                </a:r>
              </a:p>
            </p:txBody>
          </p:sp>
        </mc:Fallback>
      </mc:AlternateContent>
      <p:grpSp>
        <p:nvGrpSpPr>
          <p:cNvPr id="93" name="Group 92">
            <a:extLst>
              <a:ext uri="{FF2B5EF4-FFF2-40B4-BE49-F238E27FC236}">
                <a16:creationId xmlns:a16="http://schemas.microsoft.com/office/drawing/2014/main" id="{9FC11F1A-D436-A42A-8DCB-1CEE19E8864A}"/>
              </a:ext>
            </a:extLst>
          </p:cNvPr>
          <p:cNvGrpSpPr/>
          <p:nvPr/>
        </p:nvGrpSpPr>
        <p:grpSpPr>
          <a:xfrm>
            <a:off x="120462" y="2790901"/>
            <a:ext cx="5975538" cy="3932186"/>
            <a:chOff x="120462" y="2790901"/>
            <a:chExt cx="5975538" cy="3932186"/>
          </a:xfrm>
        </p:grpSpPr>
        <p:sp>
          <p:nvSpPr>
            <p:cNvPr id="83" name="Cloud Callout 82">
              <a:extLst>
                <a:ext uri="{FF2B5EF4-FFF2-40B4-BE49-F238E27FC236}">
                  <a16:creationId xmlns:a16="http://schemas.microsoft.com/office/drawing/2014/main" id="{BDC0EB87-1997-85B2-6250-E237B60A1063}"/>
                </a:ext>
              </a:extLst>
            </p:cNvPr>
            <p:cNvSpPr/>
            <p:nvPr/>
          </p:nvSpPr>
          <p:spPr>
            <a:xfrm>
              <a:off x="120462" y="3428999"/>
              <a:ext cx="2297971" cy="752065"/>
            </a:xfrm>
            <a:prstGeom prst="cloudCallout">
              <a:avLst>
                <a:gd name="adj1" fmla="val 11847"/>
                <a:gd name="adj2" fmla="val 9988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2" name="Group 91">
              <a:extLst>
                <a:ext uri="{FF2B5EF4-FFF2-40B4-BE49-F238E27FC236}">
                  <a16:creationId xmlns:a16="http://schemas.microsoft.com/office/drawing/2014/main" id="{C5BF6E49-4509-E8D4-7E3A-9625B798799B}"/>
                </a:ext>
              </a:extLst>
            </p:cNvPr>
            <p:cNvGrpSpPr/>
            <p:nvPr/>
          </p:nvGrpSpPr>
          <p:grpSpPr>
            <a:xfrm>
              <a:off x="417948" y="2790901"/>
              <a:ext cx="5678052" cy="3932186"/>
              <a:chOff x="417948" y="2790901"/>
              <a:chExt cx="5678052" cy="3932186"/>
            </a:xfrm>
          </p:grpSpPr>
          <p:sp>
            <p:nvSpPr>
              <p:cNvPr id="63" name="TextBox 62">
                <a:extLst>
                  <a:ext uri="{FF2B5EF4-FFF2-40B4-BE49-F238E27FC236}">
                    <a16:creationId xmlns:a16="http://schemas.microsoft.com/office/drawing/2014/main" id="{FA337DA6-B038-D97B-A751-35AB6C72EB8F}"/>
                  </a:ext>
                </a:extLst>
              </p:cNvPr>
              <p:cNvSpPr txBox="1"/>
              <p:nvPr/>
            </p:nvSpPr>
            <p:spPr>
              <a:xfrm>
                <a:off x="1677471" y="2790901"/>
                <a:ext cx="2467663" cy="369332"/>
              </a:xfrm>
              <a:prstGeom prst="rect">
                <a:avLst/>
              </a:prstGeom>
              <a:noFill/>
            </p:spPr>
            <p:txBody>
              <a:bodyPr wrap="none" rtlCol="0">
                <a:spAutoFit/>
              </a:bodyPr>
              <a:lstStyle/>
              <a:p>
                <a:r>
                  <a:rPr lang="en-US" b="1" dirty="0"/>
                  <a:t>A more realistic world</a:t>
                </a:r>
              </a:p>
            </p:txBody>
          </p:sp>
          <p:grpSp>
            <p:nvGrpSpPr>
              <p:cNvPr id="79" name="Group 78">
                <a:extLst>
                  <a:ext uri="{FF2B5EF4-FFF2-40B4-BE49-F238E27FC236}">
                    <a16:creationId xmlns:a16="http://schemas.microsoft.com/office/drawing/2014/main" id="{C26D37E6-A3E4-01C7-B7E2-F7F65BF9C9E4}"/>
                  </a:ext>
                </a:extLst>
              </p:cNvPr>
              <p:cNvGrpSpPr/>
              <p:nvPr/>
            </p:nvGrpSpPr>
            <p:grpSpPr>
              <a:xfrm>
                <a:off x="1427443" y="4465833"/>
                <a:ext cx="3147357" cy="1318055"/>
                <a:chOff x="1427443" y="4465833"/>
                <a:chExt cx="3147357" cy="1318055"/>
              </a:xfrm>
            </p:grpSpPr>
            <p:pic>
              <p:nvPicPr>
                <p:cNvPr id="69" name="Picture 68">
                  <a:extLst>
                    <a:ext uri="{FF2B5EF4-FFF2-40B4-BE49-F238E27FC236}">
                      <a16:creationId xmlns:a16="http://schemas.microsoft.com/office/drawing/2014/main" id="{F734EAAB-0A2B-CD44-7CDB-5939A9E78D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98838" y="4497015"/>
                  <a:ext cx="575962" cy="582024"/>
                </a:xfrm>
                <a:prstGeom prst="rect">
                  <a:avLst/>
                </a:prstGeom>
              </p:spPr>
            </p:pic>
            <p:pic>
              <p:nvPicPr>
                <p:cNvPr id="70" name="Picture 69">
                  <a:extLst>
                    <a:ext uri="{FF2B5EF4-FFF2-40B4-BE49-F238E27FC236}">
                      <a16:creationId xmlns:a16="http://schemas.microsoft.com/office/drawing/2014/main" id="{FCE5B424-9216-5723-B930-1437FD14BE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7443" y="4551857"/>
                  <a:ext cx="600106" cy="600106"/>
                </a:xfrm>
                <a:prstGeom prst="rect">
                  <a:avLst/>
                </a:prstGeom>
              </p:spPr>
            </p:pic>
            <p:cxnSp>
              <p:nvCxnSpPr>
                <p:cNvPr id="71" name="Straight Arrow Connector 70">
                  <a:extLst>
                    <a:ext uri="{FF2B5EF4-FFF2-40B4-BE49-F238E27FC236}">
                      <a16:creationId xmlns:a16="http://schemas.microsoft.com/office/drawing/2014/main" id="{6CC58B7F-B140-75BB-55D9-0F50EE0E425A}"/>
                    </a:ext>
                  </a:extLst>
                </p:cNvPr>
                <p:cNvCxnSpPr>
                  <a:cxnSpLocks/>
                </p:cNvCxnSpPr>
                <p:nvPr/>
              </p:nvCxnSpPr>
              <p:spPr>
                <a:xfrm flipH="1">
                  <a:off x="2212910" y="4469444"/>
                  <a:ext cx="572275" cy="223255"/>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3CE66C21-DA9E-7DAB-F293-C32979A96008}"/>
                    </a:ext>
                  </a:extLst>
                </p:cNvPr>
                <p:cNvCxnSpPr>
                  <a:cxnSpLocks/>
                </p:cNvCxnSpPr>
                <p:nvPr/>
              </p:nvCxnSpPr>
              <p:spPr>
                <a:xfrm>
                  <a:off x="3232647" y="4465833"/>
                  <a:ext cx="627719" cy="246771"/>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1C5280E1-A4C2-51BF-D433-73CDD0AE74D8}"/>
                    </a:ext>
                  </a:extLst>
                </p:cNvPr>
                <p:cNvCxnSpPr>
                  <a:cxnSpLocks/>
                </p:cNvCxnSpPr>
                <p:nvPr/>
              </p:nvCxnSpPr>
              <p:spPr>
                <a:xfrm flipH="1">
                  <a:off x="2201998" y="5178781"/>
                  <a:ext cx="1658367"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EA0E8FA9-259C-E0CF-8B64-3DBCB12FEC7D}"/>
                    </a:ext>
                  </a:extLst>
                </p:cNvPr>
                <p:cNvCxnSpPr>
                  <a:cxnSpLocks/>
                </p:cNvCxnSpPr>
                <p:nvPr/>
              </p:nvCxnSpPr>
              <p:spPr>
                <a:xfrm>
                  <a:off x="2201999" y="4922710"/>
                  <a:ext cx="1691885"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73D050F2-F5D9-2B9C-29C0-8780F2CCD037}"/>
                        </a:ext>
                      </a:extLst>
                    </p:cNvPr>
                    <p:cNvSpPr txBox="1"/>
                    <p:nvPr/>
                  </p:nvSpPr>
                  <p:spPr>
                    <a:xfrm>
                      <a:off x="2846276" y="4702444"/>
                      <a:ext cx="378309"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latin typeface="Cambria Math" panose="02040503050406030204" pitchFamily="18" charset="0"/>
                                  </a:rPr>
                                </m:ctrlPr>
                              </m:sSubPr>
                              <m:e>
                                <m:acc>
                                  <m:accPr>
                                    <m:chr m:val="̂"/>
                                    <m:ctrlPr>
                                      <a:rPr lang="en-US" sz="1000" b="0" i="1" smtClean="0">
                                        <a:latin typeface="Cambria Math" panose="02040503050406030204" pitchFamily="18" charset="0"/>
                                      </a:rPr>
                                    </m:ctrlPr>
                                  </m:accPr>
                                  <m:e>
                                    <m:r>
                                      <a:rPr lang="en-US" sz="1000" b="0" i="1" smtClean="0">
                                        <a:latin typeface="Cambria Math" panose="02040503050406030204" pitchFamily="18" charset="0"/>
                                      </a:rPr>
                                      <m:t>𝑦</m:t>
                                    </m:r>
                                  </m:e>
                                </m:acc>
                              </m:e>
                              <m:sub>
                                <m:r>
                                  <a:rPr lang="en-US" sz="1000" b="0" i="1" smtClean="0">
                                    <a:latin typeface="Cambria Math" panose="02040503050406030204" pitchFamily="18" charset="0"/>
                                  </a:rPr>
                                  <m:t>1</m:t>
                                </m:r>
                              </m:sub>
                            </m:sSub>
                          </m:oMath>
                        </m:oMathPara>
                      </a14:m>
                      <a:endParaRPr lang="en-US" sz="1000" b="0"/>
                    </a:p>
                    <a:p>
                      <a:endParaRPr lang="en-US" sz="1000" b="0"/>
                    </a:p>
                    <a:p>
                      <a:endParaRPr lang="en-US" sz="1000" b="0"/>
                    </a:p>
                    <a:p>
                      <a:endParaRPr lang="en-US" sz="1000"/>
                    </a:p>
                  </p:txBody>
                </p:sp>
              </mc:Choice>
              <mc:Fallback xmlns="">
                <p:sp>
                  <p:nvSpPr>
                    <p:cNvPr id="75" name="TextBox 74">
                      <a:extLst>
                        <a:ext uri="{FF2B5EF4-FFF2-40B4-BE49-F238E27FC236}">
                          <a16:creationId xmlns:a16="http://schemas.microsoft.com/office/drawing/2014/main" id="{73D050F2-F5D9-2B9C-29C0-8780F2CCD037}"/>
                        </a:ext>
                      </a:extLst>
                    </p:cNvPr>
                    <p:cNvSpPr txBox="1">
                      <a:spLocks noRot="1" noChangeAspect="1" noMove="1" noResize="1" noEditPoints="1" noAdjustHandles="1" noChangeArrowheads="1" noChangeShapeType="1" noTextEdit="1"/>
                    </p:cNvSpPr>
                    <p:nvPr/>
                  </p:nvSpPr>
                  <p:spPr>
                    <a:xfrm>
                      <a:off x="2846276" y="4702444"/>
                      <a:ext cx="378309" cy="615553"/>
                    </a:xfrm>
                    <a:prstGeom prst="rect">
                      <a:avLst/>
                    </a:prstGeom>
                    <a:blipFill>
                      <a:blip r:embed="rId13"/>
                      <a:stretch>
                        <a:fillRect t="-6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6E423F5D-9944-A13A-549A-B12F6A928755}"/>
                        </a:ext>
                      </a:extLst>
                    </p:cNvPr>
                    <p:cNvSpPr txBox="1"/>
                    <p:nvPr/>
                  </p:nvSpPr>
                  <p:spPr>
                    <a:xfrm>
                      <a:off x="2840272" y="5007131"/>
                      <a:ext cx="379784"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latin typeface="Cambria Math" panose="02040503050406030204" pitchFamily="18" charset="0"/>
                                  </a:rPr>
                                </m:ctrlPr>
                              </m:sSubPr>
                              <m:e>
                                <m:acc>
                                  <m:accPr>
                                    <m:chr m:val="̂"/>
                                    <m:ctrlPr>
                                      <a:rPr lang="en-US" sz="1000" b="0" i="1" smtClean="0">
                                        <a:latin typeface="Cambria Math" panose="02040503050406030204" pitchFamily="18" charset="0"/>
                                      </a:rPr>
                                    </m:ctrlPr>
                                  </m:accPr>
                                  <m:e>
                                    <m:r>
                                      <a:rPr lang="en-US" sz="1000" b="0" i="1" smtClean="0">
                                        <a:latin typeface="Cambria Math" panose="02040503050406030204" pitchFamily="18" charset="0"/>
                                      </a:rPr>
                                      <m:t>𝑦</m:t>
                                    </m:r>
                                  </m:e>
                                </m:acc>
                              </m:e>
                              <m:sub>
                                <m:r>
                                  <a:rPr lang="en-US" sz="1000" b="0" i="1" smtClean="0">
                                    <a:latin typeface="Cambria Math" panose="02040503050406030204" pitchFamily="18" charset="0"/>
                                  </a:rPr>
                                  <m:t>2</m:t>
                                </m:r>
                              </m:sub>
                            </m:sSub>
                          </m:oMath>
                        </m:oMathPara>
                      </a14:m>
                      <a:endParaRPr lang="en-US" sz="1000" b="0"/>
                    </a:p>
                    <a:p>
                      <a:endParaRPr lang="en-US" sz="1000" b="0"/>
                    </a:p>
                    <a:p>
                      <a:endParaRPr lang="en-US" sz="1000" b="0"/>
                    </a:p>
                    <a:p>
                      <a:endParaRPr lang="en-US" sz="1000"/>
                    </a:p>
                  </p:txBody>
                </p:sp>
              </mc:Choice>
              <mc:Fallback xmlns="">
                <p:sp>
                  <p:nvSpPr>
                    <p:cNvPr id="76" name="TextBox 75">
                      <a:extLst>
                        <a:ext uri="{FF2B5EF4-FFF2-40B4-BE49-F238E27FC236}">
                          <a16:creationId xmlns:a16="http://schemas.microsoft.com/office/drawing/2014/main" id="{6E423F5D-9944-A13A-549A-B12F6A928755}"/>
                        </a:ext>
                      </a:extLst>
                    </p:cNvPr>
                    <p:cNvSpPr txBox="1">
                      <a:spLocks noRot="1" noChangeAspect="1" noMove="1" noResize="1" noEditPoints="1" noAdjustHandles="1" noChangeArrowheads="1" noChangeShapeType="1" noTextEdit="1"/>
                    </p:cNvSpPr>
                    <p:nvPr/>
                  </p:nvSpPr>
                  <p:spPr>
                    <a:xfrm>
                      <a:off x="2840272" y="5007131"/>
                      <a:ext cx="379784" cy="615553"/>
                    </a:xfrm>
                    <a:prstGeom prst="rect">
                      <a:avLst/>
                    </a:prstGeom>
                    <a:blipFill>
                      <a:blip r:embed="rId14"/>
                      <a:stretch>
                        <a:fillRect t="-6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0B566231-A341-0CAC-E660-37471894BEE5}"/>
                        </a:ext>
                      </a:extLst>
                    </p:cNvPr>
                    <p:cNvSpPr txBox="1"/>
                    <p:nvPr/>
                  </p:nvSpPr>
                  <p:spPr>
                    <a:xfrm rot="5400000">
                      <a:off x="2805583" y="5199409"/>
                      <a:ext cx="3222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oMath>
                        </m:oMathPara>
                      </a14:m>
                      <a:endParaRPr lang="en-US" sz="1200" b="0"/>
                    </a:p>
                    <a:p>
                      <a:endParaRPr lang="en-US" sz="1200"/>
                    </a:p>
                  </p:txBody>
                </p:sp>
              </mc:Choice>
              <mc:Fallback xmlns="">
                <p:sp>
                  <p:nvSpPr>
                    <p:cNvPr id="77" name="TextBox 76">
                      <a:extLst>
                        <a:ext uri="{FF2B5EF4-FFF2-40B4-BE49-F238E27FC236}">
                          <a16:creationId xmlns:a16="http://schemas.microsoft.com/office/drawing/2014/main" id="{0B566231-A341-0CAC-E660-37471894BEE5}"/>
                        </a:ext>
                      </a:extLst>
                    </p:cNvPr>
                    <p:cNvSpPr txBox="1">
                      <a:spLocks noRot="1" noChangeAspect="1" noMove="1" noResize="1" noEditPoints="1" noAdjustHandles="1" noChangeArrowheads="1" noChangeShapeType="1" noTextEdit="1"/>
                    </p:cNvSpPr>
                    <p:nvPr/>
                  </p:nvSpPr>
                  <p:spPr>
                    <a:xfrm rot="5400000">
                      <a:off x="2805583" y="5199409"/>
                      <a:ext cx="322204" cy="369332"/>
                    </a:xfrm>
                    <a:prstGeom prst="rect">
                      <a:avLst/>
                    </a:prstGeom>
                    <a:blipFill>
                      <a:blip r:embed="rId15"/>
                      <a:stretch>
                        <a:fillRect/>
                      </a:stretch>
                    </a:blipFill>
                  </p:spPr>
                  <p:txBody>
                    <a:bodyPr/>
                    <a:lstStyle/>
                    <a:p>
                      <a:r>
                        <a:rPr lang="en-US">
                          <a:noFill/>
                        </a:rPr>
                        <a:t> </a:t>
                      </a:r>
                    </a:p>
                  </p:txBody>
                </p:sp>
              </mc:Fallback>
            </mc:AlternateContent>
            <p:pic>
              <p:nvPicPr>
                <p:cNvPr id="78" name="Picture 77">
                  <a:extLst>
                    <a:ext uri="{FF2B5EF4-FFF2-40B4-BE49-F238E27FC236}">
                      <a16:creationId xmlns:a16="http://schemas.microsoft.com/office/drawing/2014/main" id="{CA38E01A-764E-BA9C-6F97-25176B77950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flipH="1">
                  <a:off x="2908047" y="5461481"/>
                  <a:ext cx="254769" cy="322407"/>
                </a:xfrm>
                <a:prstGeom prst="rect">
                  <a:avLst/>
                </a:prstGeom>
              </p:spPr>
            </p:pic>
          </p:grpSp>
          <p:pic>
            <p:nvPicPr>
              <p:cNvPr id="81" name="Picture 80">
                <a:extLst>
                  <a:ext uri="{FF2B5EF4-FFF2-40B4-BE49-F238E27FC236}">
                    <a16:creationId xmlns:a16="http://schemas.microsoft.com/office/drawing/2014/main" id="{A8B292CA-A180-FDB6-26A1-0B3701E29E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4002" y="4181065"/>
                <a:ext cx="235706" cy="353559"/>
              </a:xfrm>
              <a:prstGeom prst="rect">
                <a:avLst/>
              </a:prstGeom>
            </p:spPr>
          </p:pic>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A7869ED9-933B-EE9B-E77D-3B342C7E7D5E}"/>
                      </a:ext>
                    </a:extLst>
                  </p:cNvPr>
                  <p:cNvSpPr txBox="1"/>
                  <p:nvPr/>
                </p:nvSpPr>
                <p:spPr>
                  <a:xfrm>
                    <a:off x="931546" y="3512345"/>
                    <a:ext cx="757545" cy="461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𝓗</m:t>
                              </m:r>
                            </m:e>
                            <m:sub>
                              <m:r>
                                <a:rPr lang="en-US" b="1" i="1" smtClean="0">
                                  <a:latin typeface="Cambria Math" panose="02040503050406030204" pitchFamily="18" charset="0"/>
                                </a:rPr>
                                <m:t>𝒎</m:t>
                              </m:r>
                            </m:sub>
                          </m:sSub>
                        </m:oMath>
                      </m:oMathPara>
                    </a14:m>
                    <a:endParaRPr lang="en-US" b="1"/>
                  </a:p>
                  <a:p>
                    <a:endParaRPr lang="en-US"/>
                  </a:p>
                </p:txBody>
              </p:sp>
            </mc:Choice>
            <mc:Fallback xmlns="">
              <p:sp>
                <p:nvSpPr>
                  <p:cNvPr id="84" name="TextBox 83">
                    <a:extLst>
                      <a:ext uri="{FF2B5EF4-FFF2-40B4-BE49-F238E27FC236}">
                        <a16:creationId xmlns:a16="http://schemas.microsoft.com/office/drawing/2014/main" id="{A7869ED9-933B-EE9B-E77D-3B342C7E7D5E}"/>
                      </a:ext>
                    </a:extLst>
                  </p:cNvPr>
                  <p:cNvSpPr txBox="1">
                    <a:spLocks noRot="1" noChangeAspect="1" noMove="1" noResize="1" noEditPoints="1" noAdjustHandles="1" noChangeArrowheads="1" noChangeShapeType="1" noTextEdit="1"/>
                  </p:cNvSpPr>
                  <p:nvPr/>
                </p:nvSpPr>
                <p:spPr>
                  <a:xfrm>
                    <a:off x="931546" y="3512345"/>
                    <a:ext cx="757545" cy="461361"/>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69AE092C-14A9-226A-A351-C0F2D74C978E}"/>
                      </a:ext>
                    </a:extLst>
                  </p:cNvPr>
                  <p:cNvSpPr txBox="1"/>
                  <p:nvPr/>
                </p:nvSpPr>
                <p:spPr>
                  <a:xfrm>
                    <a:off x="619681" y="3835148"/>
                    <a:ext cx="1381276"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solidFill>
                                    <a:schemeClr val="tx2"/>
                                  </a:solidFill>
                                  <a:latin typeface="Cambria Math" panose="02040503050406030204" pitchFamily="18" charset="0"/>
                                </a:rPr>
                              </m:ctrlPr>
                            </m:sSubPr>
                            <m:e>
                              <m:r>
                                <a:rPr lang="en-US" sz="1200" b="0" i="1" smtClean="0">
                                  <a:solidFill>
                                    <a:schemeClr val="tx2"/>
                                  </a:solidFill>
                                  <a:latin typeface="Cambria Math" panose="02040503050406030204" pitchFamily="18" charset="0"/>
                                </a:rPr>
                                <m:t>h</m:t>
                              </m:r>
                            </m:e>
                            <m:sub>
                              <m:r>
                                <a:rPr lang="en-US" sz="1200" b="0" i="1" smtClean="0">
                                  <a:solidFill>
                                    <a:schemeClr val="tx2"/>
                                  </a:solidFill>
                                  <a:latin typeface="Cambria Math" panose="02040503050406030204" pitchFamily="18" charset="0"/>
                                </a:rPr>
                                <m:t>𝑚</m:t>
                              </m:r>
                            </m:sub>
                          </m:sSub>
                          <m:r>
                            <a:rPr lang="en-US" sz="1200" b="0" i="1" smtClean="0">
                              <a:solidFill>
                                <a:schemeClr val="tx2"/>
                              </a:solidFill>
                              <a:latin typeface="Cambria Math" panose="02040503050406030204" pitchFamily="18" charset="0"/>
                            </a:rPr>
                            <m:t>:</m:t>
                          </m:r>
                          <m:sSub>
                            <m:sSubPr>
                              <m:ctrlPr>
                                <a:rPr lang="en-US" sz="1200" b="0" i="1" smtClean="0">
                                  <a:solidFill>
                                    <a:schemeClr val="tx2"/>
                                  </a:solidFill>
                                  <a:latin typeface="Cambria Math" panose="02040503050406030204" pitchFamily="18" charset="0"/>
                                </a:rPr>
                              </m:ctrlPr>
                            </m:sSubPr>
                            <m:e>
                              <m:r>
                                <a:rPr lang="en-US" sz="1200" b="0" i="1" smtClean="0">
                                  <a:solidFill>
                                    <a:schemeClr val="tx2"/>
                                  </a:solidFill>
                                  <a:latin typeface="Cambria Math" panose="02040503050406030204" pitchFamily="18" charset="0"/>
                                </a:rPr>
                                <m:t>𝒳</m:t>
                              </m:r>
                            </m:e>
                            <m:sub>
                              <m:r>
                                <a:rPr lang="en-US" sz="1200" b="0" i="1" smtClean="0">
                                  <a:solidFill>
                                    <a:schemeClr val="tx2"/>
                                  </a:solidFill>
                                  <a:latin typeface="Cambria Math" panose="02040503050406030204" pitchFamily="18" charset="0"/>
                                </a:rPr>
                                <m:t>𝑚</m:t>
                              </m:r>
                            </m:sub>
                          </m:sSub>
                          <m:r>
                            <a:rPr lang="en-US" sz="1200" b="0" i="1" smtClean="0">
                              <a:solidFill>
                                <a:schemeClr val="tx2"/>
                              </a:solidFill>
                              <a:latin typeface="Cambria Math" panose="02040503050406030204" pitchFamily="18" charset="0"/>
                            </a:rPr>
                            <m:t>→</m:t>
                          </m:r>
                          <m:d>
                            <m:dPr>
                              <m:begChr m:val="["/>
                              <m:endChr m:val="]"/>
                              <m:ctrlPr>
                                <a:rPr lang="en-US" sz="1200" b="0" i="1" smtClean="0">
                                  <a:solidFill>
                                    <a:schemeClr val="tx2"/>
                                  </a:solidFill>
                                  <a:latin typeface="Cambria Math" panose="02040503050406030204" pitchFamily="18" charset="0"/>
                                </a:rPr>
                              </m:ctrlPr>
                            </m:dPr>
                            <m:e>
                              <m:r>
                                <a:rPr lang="en-US" sz="1200" b="0" i="1" smtClean="0">
                                  <a:solidFill>
                                    <a:schemeClr val="tx2"/>
                                  </a:solidFill>
                                  <a:latin typeface="Cambria Math" panose="02040503050406030204" pitchFamily="18" charset="0"/>
                                </a:rPr>
                                <m:t>0,1</m:t>
                              </m:r>
                            </m:e>
                          </m:d>
                        </m:oMath>
                      </m:oMathPara>
                    </a14:m>
                    <a:endParaRPr lang="en-US" sz="1200" b="0">
                      <a:solidFill>
                        <a:schemeClr val="tx2"/>
                      </a:solidFill>
                    </a:endParaRPr>
                  </a:p>
                  <a:p>
                    <a:endParaRPr lang="en-US" sz="1200" b="0">
                      <a:solidFill>
                        <a:schemeClr val="tx2"/>
                      </a:solidFill>
                    </a:endParaRPr>
                  </a:p>
                  <a:p>
                    <a:endParaRPr lang="en-US" sz="1200" b="0">
                      <a:solidFill>
                        <a:schemeClr val="tx2"/>
                      </a:solidFill>
                    </a:endParaRPr>
                  </a:p>
                  <a:p>
                    <a:endParaRPr lang="en-US" sz="1200">
                      <a:solidFill>
                        <a:schemeClr val="tx2"/>
                      </a:solidFill>
                    </a:endParaRPr>
                  </a:p>
                </p:txBody>
              </p:sp>
            </mc:Choice>
            <mc:Fallback xmlns="">
              <p:sp>
                <p:nvSpPr>
                  <p:cNvPr id="85" name="TextBox 84">
                    <a:extLst>
                      <a:ext uri="{FF2B5EF4-FFF2-40B4-BE49-F238E27FC236}">
                        <a16:creationId xmlns:a16="http://schemas.microsoft.com/office/drawing/2014/main" id="{69AE092C-14A9-226A-A351-C0F2D74C978E}"/>
                      </a:ext>
                    </a:extLst>
                  </p:cNvPr>
                  <p:cNvSpPr txBox="1">
                    <a:spLocks noRot="1" noChangeAspect="1" noMove="1" noResize="1" noEditPoints="1" noAdjustHandles="1" noChangeArrowheads="1" noChangeShapeType="1" noTextEdit="1"/>
                  </p:cNvSpPr>
                  <p:nvPr/>
                </p:nvSpPr>
                <p:spPr>
                  <a:xfrm>
                    <a:off x="619681" y="3835148"/>
                    <a:ext cx="1381276" cy="738664"/>
                  </a:xfrm>
                  <a:prstGeom prst="rect">
                    <a:avLst/>
                  </a:prstGeom>
                  <a:blipFill>
                    <a:blip r:embed="rId18"/>
                    <a:stretch>
                      <a:fillRect/>
                    </a:stretch>
                  </a:blipFill>
                </p:spPr>
                <p:txBody>
                  <a:bodyPr/>
                  <a:lstStyle/>
                  <a:p>
                    <a:r>
                      <a:rPr lang="en-US">
                        <a:noFill/>
                      </a:rPr>
                      <a:t> </a:t>
                    </a:r>
                  </a:p>
                </p:txBody>
              </p:sp>
            </mc:Fallback>
          </mc:AlternateContent>
          <p:sp>
            <p:nvSpPr>
              <p:cNvPr id="86" name="Cloud Callout 85">
                <a:extLst>
                  <a:ext uri="{FF2B5EF4-FFF2-40B4-BE49-F238E27FC236}">
                    <a16:creationId xmlns:a16="http://schemas.microsoft.com/office/drawing/2014/main" id="{3978B3F1-9F73-D72F-3D9B-A40632D40BB3}"/>
                  </a:ext>
                </a:extLst>
              </p:cNvPr>
              <p:cNvSpPr/>
              <p:nvPr/>
            </p:nvSpPr>
            <p:spPr>
              <a:xfrm>
                <a:off x="3657974" y="3370339"/>
                <a:ext cx="2297971" cy="752065"/>
              </a:xfrm>
              <a:prstGeom prst="cloudCallout">
                <a:avLst>
                  <a:gd name="adj1" fmla="val -14997"/>
                  <a:gd name="adj2" fmla="val 9795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8E0EE283-6BCE-AEDB-AC60-8131DA44D59C}"/>
                      </a:ext>
                    </a:extLst>
                  </p:cNvPr>
                  <p:cNvSpPr txBox="1"/>
                  <p:nvPr/>
                </p:nvSpPr>
                <p:spPr>
                  <a:xfrm>
                    <a:off x="4612023" y="3453312"/>
                    <a:ext cx="47923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𝓗</m:t>
                              </m:r>
                            </m:e>
                            <m:sub>
                              <m:r>
                                <a:rPr lang="en-US" b="1" i="1" smtClean="0">
                                  <a:latin typeface="Cambria Math" panose="02040503050406030204" pitchFamily="18" charset="0"/>
                                </a:rPr>
                                <m:t>𝒉</m:t>
                              </m:r>
                            </m:sub>
                          </m:sSub>
                        </m:oMath>
                      </m:oMathPara>
                    </a14:m>
                    <a:endParaRPr lang="en-US" b="1"/>
                  </a:p>
                  <a:p>
                    <a:endParaRPr lang="en-US"/>
                  </a:p>
                </p:txBody>
              </p:sp>
            </mc:Choice>
            <mc:Fallback xmlns="">
              <p:sp>
                <p:nvSpPr>
                  <p:cNvPr id="87" name="TextBox 86">
                    <a:extLst>
                      <a:ext uri="{FF2B5EF4-FFF2-40B4-BE49-F238E27FC236}">
                        <a16:creationId xmlns:a16="http://schemas.microsoft.com/office/drawing/2014/main" id="{8E0EE283-6BCE-AEDB-AC60-8131DA44D59C}"/>
                      </a:ext>
                    </a:extLst>
                  </p:cNvPr>
                  <p:cNvSpPr txBox="1">
                    <a:spLocks noRot="1" noChangeAspect="1" noMove="1" noResize="1" noEditPoints="1" noAdjustHandles="1" noChangeArrowheads="1" noChangeShapeType="1" noTextEdit="1"/>
                  </p:cNvSpPr>
                  <p:nvPr/>
                </p:nvSpPr>
                <p:spPr>
                  <a:xfrm>
                    <a:off x="4612023" y="3453312"/>
                    <a:ext cx="479234" cy="553998"/>
                  </a:xfrm>
                  <a:prstGeom prst="rect">
                    <a:avLst/>
                  </a:prstGeom>
                  <a:blipFill>
                    <a:blip r:embed="rId19"/>
                    <a:stretch>
                      <a:fillRect l="-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6382B2A4-49DB-F7C9-E60C-743F8B9A8CB5}"/>
                      </a:ext>
                    </a:extLst>
                  </p:cNvPr>
                  <p:cNvSpPr txBox="1"/>
                  <p:nvPr/>
                </p:nvSpPr>
                <p:spPr>
                  <a:xfrm>
                    <a:off x="4405915" y="3805031"/>
                    <a:ext cx="1084208"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solidFill>
                                    <a:schemeClr val="tx2"/>
                                  </a:solidFill>
                                  <a:latin typeface="Cambria Math" panose="02040503050406030204" pitchFamily="18" charset="0"/>
                                </a:rPr>
                              </m:ctrlPr>
                            </m:sSubPr>
                            <m:e>
                              <m:r>
                                <a:rPr lang="en-US" sz="1200" b="0" i="1" smtClean="0">
                                  <a:solidFill>
                                    <a:schemeClr val="tx2"/>
                                  </a:solidFill>
                                  <a:latin typeface="Cambria Math" panose="02040503050406030204" pitchFamily="18" charset="0"/>
                                </a:rPr>
                                <m:t>h</m:t>
                              </m:r>
                            </m:e>
                            <m:sub>
                              <m:r>
                                <a:rPr lang="en-US" sz="1200" b="0" i="1" smtClean="0">
                                  <a:solidFill>
                                    <a:schemeClr val="tx2"/>
                                  </a:solidFill>
                                  <a:latin typeface="Cambria Math" panose="02040503050406030204" pitchFamily="18" charset="0"/>
                                </a:rPr>
                                <m:t>h</m:t>
                              </m:r>
                            </m:sub>
                          </m:sSub>
                          <m:r>
                            <a:rPr lang="en-US" sz="1200" b="0" i="1" smtClean="0">
                              <a:solidFill>
                                <a:schemeClr val="tx2"/>
                              </a:solidFill>
                              <a:latin typeface="Cambria Math" panose="02040503050406030204" pitchFamily="18" charset="0"/>
                            </a:rPr>
                            <m:t>:</m:t>
                          </m:r>
                          <m:sSub>
                            <m:sSubPr>
                              <m:ctrlPr>
                                <a:rPr lang="en-US" sz="1200" b="0" i="1" smtClean="0">
                                  <a:solidFill>
                                    <a:schemeClr val="tx2"/>
                                  </a:solidFill>
                                  <a:latin typeface="Cambria Math" panose="02040503050406030204" pitchFamily="18" charset="0"/>
                                </a:rPr>
                              </m:ctrlPr>
                            </m:sSubPr>
                            <m:e>
                              <m:r>
                                <a:rPr lang="en-US" sz="1200" b="0" i="1" smtClean="0">
                                  <a:solidFill>
                                    <a:schemeClr val="tx2"/>
                                  </a:solidFill>
                                  <a:latin typeface="Cambria Math" panose="02040503050406030204" pitchFamily="18" charset="0"/>
                                </a:rPr>
                                <m:t>𝒳</m:t>
                              </m:r>
                            </m:e>
                            <m:sub>
                              <m:r>
                                <a:rPr lang="en-US" sz="1200" b="0" i="1" smtClean="0">
                                  <a:solidFill>
                                    <a:schemeClr val="tx2"/>
                                  </a:solidFill>
                                  <a:latin typeface="Cambria Math" panose="02040503050406030204" pitchFamily="18" charset="0"/>
                                </a:rPr>
                                <m:t>h</m:t>
                              </m:r>
                            </m:sub>
                          </m:sSub>
                          <m:r>
                            <a:rPr lang="en-US" sz="1200" b="0" i="1" smtClean="0">
                              <a:solidFill>
                                <a:schemeClr val="tx2"/>
                              </a:solidFill>
                              <a:latin typeface="Cambria Math" panose="02040503050406030204" pitchFamily="18" charset="0"/>
                            </a:rPr>
                            <m:t>→</m:t>
                          </m:r>
                          <m:d>
                            <m:dPr>
                              <m:begChr m:val="["/>
                              <m:endChr m:val="]"/>
                              <m:ctrlPr>
                                <a:rPr lang="en-US" sz="1200" b="0" i="1" smtClean="0">
                                  <a:solidFill>
                                    <a:schemeClr val="tx2"/>
                                  </a:solidFill>
                                  <a:latin typeface="Cambria Math" panose="02040503050406030204" pitchFamily="18" charset="0"/>
                                </a:rPr>
                              </m:ctrlPr>
                            </m:dPr>
                            <m:e>
                              <m:r>
                                <a:rPr lang="en-US" sz="1200" b="0" i="1" smtClean="0">
                                  <a:solidFill>
                                    <a:schemeClr val="tx2"/>
                                  </a:solidFill>
                                  <a:latin typeface="Cambria Math" panose="02040503050406030204" pitchFamily="18" charset="0"/>
                                </a:rPr>
                                <m:t>0,1</m:t>
                              </m:r>
                            </m:e>
                          </m:d>
                        </m:oMath>
                      </m:oMathPara>
                    </a14:m>
                    <a:endParaRPr lang="en-US" sz="1200" b="0">
                      <a:solidFill>
                        <a:schemeClr val="tx2"/>
                      </a:solidFill>
                    </a:endParaRPr>
                  </a:p>
                  <a:p>
                    <a:endParaRPr lang="en-US" sz="1200" b="0">
                      <a:solidFill>
                        <a:schemeClr val="tx2"/>
                      </a:solidFill>
                    </a:endParaRPr>
                  </a:p>
                  <a:p>
                    <a:endParaRPr lang="en-US" sz="1200" b="0">
                      <a:solidFill>
                        <a:schemeClr val="tx2"/>
                      </a:solidFill>
                    </a:endParaRPr>
                  </a:p>
                  <a:p>
                    <a:endParaRPr lang="en-US" sz="1200">
                      <a:solidFill>
                        <a:schemeClr val="tx2"/>
                      </a:solidFill>
                    </a:endParaRPr>
                  </a:p>
                </p:txBody>
              </p:sp>
            </mc:Choice>
            <mc:Fallback xmlns="">
              <p:sp>
                <p:nvSpPr>
                  <p:cNvPr id="88" name="TextBox 87">
                    <a:extLst>
                      <a:ext uri="{FF2B5EF4-FFF2-40B4-BE49-F238E27FC236}">
                        <a16:creationId xmlns:a16="http://schemas.microsoft.com/office/drawing/2014/main" id="{6382B2A4-49DB-F7C9-E60C-743F8B9A8CB5}"/>
                      </a:ext>
                    </a:extLst>
                  </p:cNvPr>
                  <p:cNvSpPr txBox="1">
                    <a:spLocks noRot="1" noChangeAspect="1" noMove="1" noResize="1" noEditPoints="1" noAdjustHandles="1" noChangeArrowheads="1" noChangeShapeType="1" noTextEdit="1"/>
                  </p:cNvSpPr>
                  <p:nvPr/>
                </p:nvSpPr>
                <p:spPr>
                  <a:xfrm>
                    <a:off x="4405915" y="3805031"/>
                    <a:ext cx="1084208" cy="738664"/>
                  </a:xfrm>
                  <a:prstGeom prst="rect">
                    <a:avLst/>
                  </a:prstGeom>
                  <a:blipFill>
                    <a:blip r:embed="rId20"/>
                    <a:stretch>
                      <a:fillRect/>
                    </a:stretch>
                  </a:blipFill>
                </p:spPr>
                <p:txBody>
                  <a:bodyPr/>
                  <a:lstStyle/>
                  <a:p>
                    <a:r>
                      <a:rPr lang="en-US">
                        <a:noFill/>
                      </a:rPr>
                      <a:t> </a:t>
                    </a:r>
                  </a:p>
                </p:txBody>
              </p:sp>
            </mc:Fallback>
          </mc:AlternateContent>
          <p:sp>
            <p:nvSpPr>
              <p:cNvPr id="90" name="TextBox 89">
                <a:extLst>
                  <a:ext uri="{FF2B5EF4-FFF2-40B4-BE49-F238E27FC236}">
                    <a16:creationId xmlns:a16="http://schemas.microsoft.com/office/drawing/2014/main" id="{5A6D473B-CA2D-D49A-2397-23E5B0DC83FE}"/>
                  </a:ext>
                </a:extLst>
              </p:cNvPr>
              <p:cNvSpPr txBox="1"/>
              <p:nvPr/>
            </p:nvSpPr>
            <p:spPr>
              <a:xfrm>
                <a:off x="417948" y="6076756"/>
                <a:ext cx="5678052" cy="646331"/>
              </a:xfrm>
              <a:prstGeom prst="rect">
                <a:avLst/>
              </a:prstGeom>
              <a:noFill/>
            </p:spPr>
            <p:txBody>
              <a:bodyPr wrap="square" rtlCol="0">
                <a:spAutoFit/>
              </a:bodyPr>
              <a:lstStyle/>
              <a:p>
                <a:r>
                  <a:rPr lang="en-US" dirty="0"/>
                  <a:t>In real world, can only communicate predictions learned from own hypothesis class + shared predictions</a:t>
                </a:r>
              </a:p>
            </p:txBody>
          </p:sp>
        </p:grpSp>
      </p:grpSp>
      <p:sp>
        <p:nvSpPr>
          <p:cNvPr id="91" name="Rectangle 90">
            <a:extLst>
              <a:ext uri="{FF2B5EF4-FFF2-40B4-BE49-F238E27FC236}">
                <a16:creationId xmlns:a16="http://schemas.microsoft.com/office/drawing/2014/main" id="{18B4150D-B8BC-34BE-B5D5-E3942B184769}"/>
              </a:ext>
            </a:extLst>
          </p:cNvPr>
          <p:cNvSpPr/>
          <p:nvPr/>
        </p:nvSpPr>
        <p:spPr>
          <a:xfrm>
            <a:off x="7224658" y="2744962"/>
            <a:ext cx="4443927" cy="4016035"/>
          </a:xfrm>
          <a:prstGeom prst="rect">
            <a:avLst/>
          </a:prstGeom>
          <a:solidFill>
            <a:schemeClr val="bg1">
              <a:alpha val="751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2638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9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6F4A5-E333-AD25-CBD0-518109143EA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itle 1">
                <a:extLst>
                  <a:ext uri="{FF2B5EF4-FFF2-40B4-BE49-F238E27FC236}">
                    <a16:creationId xmlns:a16="http://schemas.microsoft.com/office/drawing/2014/main" id="{C6DAF484-5918-65D8-8DB2-B1FCF0E6F725}"/>
                  </a:ext>
                </a:extLst>
              </p:cNvPr>
              <p:cNvSpPr txBox="1">
                <a:spLocks/>
              </p:cNvSpPr>
              <p:nvPr/>
            </p:nvSpPr>
            <p:spPr>
              <a:xfrm>
                <a:off x="838200" y="634468"/>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Should it even be possible to compete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𝐽</m:t>
                        </m:r>
                      </m:sub>
                    </m:sSub>
                    <m:r>
                      <a:rPr lang="en-US" b="0" i="1" smtClean="0">
                        <a:latin typeface="Cambria Math" panose="02040503050406030204" pitchFamily="18" charset="0"/>
                      </a:rPr>
                      <m:t>?</m:t>
                    </m:r>
                  </m:oMath>
                </a14:m>
                <a:br>
                  <a:rPr lang="en-US" dirty="0"/>
                </a:br>
                <a:endParaRPr lang="en-US" dirty="0"/>
              </a:p>
            </p:txBody>
          </p:sp>
        </mc:Choice>
        <mc:Fallback xmlns="">
          <p:sp>
            <p:nvSpPr>
              <p:cNvPr id="6" name="Title 1">
                <a:extLst>
                  <a:ext uri="{FF2B5EF4-FFF2-40B4-BE49-F238E27FC236}">
                    <a16:creationId xmlns:a16="http://schemas.microsoft.com/office/drawing/2014/main" id="{C6DAF484-5918-65D8-8DB2-B1FCF0E6F725}"/>
                  </a:ext>
                </a:extLst>
              </p:cNvPr>
              <p:cNvSpPr txBox="1">
                <a:spLocks noRot="1" noChangeAspect="1" noMove="1" noResize="1" noEditPoints="1" noAdjustHandles="1" noChangeArrowheads="1" noChangeShapeType="1" noTextEdit="1"/>
              </p:cNvSpPr>
              <p:nvPr/>
            </p:nvSpPr>
            <p:spPr>
              <a:xfrm>
                <a:off x="838200" y="634468"/>
                <a:ext cx="10515600" cy="1325563"/>
              </a:xfrm>
              <a:prstGeom prst="rect">
                <a:avLst/>
              </a:prstGeom>
              <a:blipFill>
                <a:blip r:embed="rId3"/>
                <a:stretch>
                  <a:fillRect l="-2171" t="-84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807725D7-5396-9A85-83C5-E566C588FE38}"/>
                  </a:ext>
                </a:extLst>
              </p:cNvPr>
              <p:cNvSpPr/>
              <p:nvPr/>
            </p:nvSpPr>
            <p:spPr>
              <a:xfrm>
                <a:off x="848710" y="1579418"/>
                <a:ext cx="10726882" cy="8104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solidFill>
                      <a:schemeClr val="accent5"/>
                    </a:solidFill>
                  </a:rPr>
                  <a:t>Counter-example: </a:t>
                </a:r>
                <a:r>
                  <a:rPr lang="en-US" sz="2200" dirty="0">
                    <a:solidFill>
                      <a:schemeClr val="tx1"/>
                    </a:solidFill>
                  </a:rPr>
                  <a:t>Say </a:t>
                </a:r>
                <a14:m>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𝑋</m:t>
                        </m:r>
                      </m:e>
                      <m:sub>
                        <m:r>
                          <a:rPr lang="en-US" sz="2200" b="0" i="1" smtClean="0">
                            <a:solidFill>
                              <a:schemeClr val="tx1"/>
                            </a:solidFill>
                            <a:latin typeface="Cambria Math" panose="02040503050406030204" pitchFamily="18" charset="0"/>
                          </a:rPr>
                          <m:t>𝑚</m:t>
                        </m:r>
                      </m:sub>
                    </m:sSub>
                    <m:r>
                      <a:rPr lang="en-US" sz="2200" b="0" i="1" smtClean="0">
                        <a:solidFill>
                          <a:schemeClr val="tx1"/>
                        </a:solidFill>
                        <a:latin typeface="Cambria Math" panose="02040503050406030204" pitchFamily="18" charset="0"/>
                      </a:rPr>
                      <m:t>, </m:t>
                    </m:r>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𝑋</m:t>
                        </m:r>
                      </m:e>
                      <m:sub>
                        <m:r>
                          <a:rPr lang="en-US" sz="2200" b="0" i="1" smtClean="0">
                            <a:solidFill>
                              <a:schemeClr val="tx1"/>
                            </a:solidFill>
                            <a:latin typeface="Cambria Math" panose="02040503050406030204" pitchFamily="18" charset="0"/>
                          </a:rPr>
                          <m:t>h</m:t>
                        </m:r>
                      </m:sub>
                    </m:sSub>
                    <m:r>
                      <a:rPr lang="en-US" sz="2200" b="0" i="1" smtClean="0">
                        <a:solidFill>
                          <a:schemeClr val="tx1"/>
                        </a:solidFill>
                        <a:latin typeface="Cambria Math" panose="02040503050406030204" pitchFamily="18" charset="0"/>
                      </a:rPr>
                      <m:t>∼</m:t>
                    </m:r>
                    <m:r>
                      <m:rPr>
                        <m:sty m:val="p"/>
                      </m:rPr>
                      <a:rPr lang="en-US" sz="2200" b="0" i="1" smtClean="0">
                        <a:solidFill>
                          <a:schemeClr val="tx1"/>
                        </a:solidFill>
                        <a:latin typeface="Cambria Math" panose="02040503050406030204" pitchFamily="18" charset="0"/>
                      </a:rPr>
                      <m:t>Bern</m:t>
                    </m:r>
                    <m:r>
                      <a:rPr lang="en-US" sz="2200" b="0" i="1" smtClean="0">
                        <a:solidFill>
                          <a:schemeClr val="tx1"/>
                        </a:solidFill>
                        <a:latin typeface="Cambria Math" panose="02040503050406030204" pitchFamily="18" charset="0"/>
                      </a:rPr>
                      <m:t>(1/2),</m:t>
                    </m:r>
                  </m:oMath>
                </a14:m>
                <a:r>
                  <a:rPr lang="en-US" sz="2200" b="0" i="1" dirty="0">
                    <a:solidFill>
                      <a:schemeClr val="tx1"/>
                    </a:solidFill>
                    <a:latin typeface="Cambria Math" panose="02040503050406030204" pitchFamily="18" charset="0"/>
                  </a:rPr>
                  <a:t> </a:t>
                </a:r>
                <a:r>
                  <a:rPr lang="en-US" sz="2200" b="0" dirty="0">
                    <a:solidFill>
                      <a:schemeClr val="tx1"/>
                    </a:solidFill>
                    <a:latin typeface="Cambria Math" panose="02040503050406030204" pitchFamily="18" charset="0"/>
                  </a:rPr>
                  <a:t>and </a:t>
                </a:r>
                <a14:m>
                  <m:oMath xmlns:m="http://schemas.openxmlformats.org/officeDocument/2006/math">
                    <m:r>
                      <a:rPr lang="en-US" sz="2200" b="0" i="1" smtClean="0">
                        <a:solidFill>
                          <a:schemeClr val="tx1"/>
                        </a:solidFill>
                        <a:latin typeface="Cambria Math" panose="02040503050406030204" pitchFamily="18" charset="0"/>
                      </a:rPr>
                      <m:t>𝑌</m:t>
                    </m:r>
                    <m:r>
                      <a:rPr lang="en-US" sz="2200" b="0" i="1" smtClean="0">
                        <a:solidFill>
                          <a:schemeClr val="tx1"/>
                        </a:solidFill>
                        <a:latin typeface="Cambria Math" panose="02040503050406030204" pitchFamily="18" charset="0"/>
                      </a:rPr>
                      <m:t>=</m:t>
                    </m:r>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𝑋</m:t>
                        </m:r>
                      </m:e>
                      <m:sub>
                        <m:r>
                          <a:rPr lang="en-US" sz="2200" b="0" i="1" smtClean="0">
                            <a:solidFill>
                              <a:schemeClr val="tx1"/>
                            </a:solidFill>
                            <a:latin typeface="Cambria Math" panose="02040503050406030204" pitchFamily="18" charset="0"/>
                          </a:rPr>
                          <m:t>𝑚</m:t>
                        </m:r>
                      </m:sub>
                    </m:sSub>
                    <m:r>
                      <a:rPr lang="en-US" sz="2200" b="0" i="1" smtClean="0">
                        <a:solidFill>
                          <a:schemeClr val="tx1"/>
                        </a:solidFill>
                        <a:latin typeface="Cambria Math" panose="02040503050406030204" pitchFamily="18" charset="0"/>
                      </a:rPr>
                      <m:t> </m:t>
                    </m:r>
                    <m:r>
                      <m:rPr>
                        <m:sty m:val="p"/>
                      </m:rPr>
                      <a:rPr lang="en-US" sz="2200" b="0" i="1" smtClean="0">
                        <a:solidFill>
                          <a:schemeClr val="tx1"/>
                        </a:solidFill>
                        <a:latin typeface="Cambria Math" panose="02040503050406030204" pitchFamily="18" charset="0"/>
                      </a:rPr>
                      <m:t>XOR</m:t>
                    </m:r>
                    <m:r>
                      <a:rPr lang="en-US" sz="2200" b="0" i="1" smtClean="0">
                        <a:solidFill>
                          <a:schemeClr val="tx1"/>
                        </a:solidFill>
                        <a:latin typeface="Cambria Math" panose="02040503050406030204" pitchFamily="18" charset="0"/>
                      </a:rPr>
                      <m:t> </m:t>
                    </m:r>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𝑋</m:t>
                        </m:r>
                      </m:e>
                      <m:sub>
                        <m:r>
                          <a:rPr lang="en-US" sz="2200" b="0" i="1" smtClean="0">
                            <a:solidFill>
                              <a:schemeClr val="tx1"/>
                            </a:solidFill>
                            <a:latin typeface="Cambria Math" panose="02040503050406030204" pitchFamily="18" charset="0"/>
                          </a:rPr>
                          <m:t>h</m:t>
                        </m:r>
                      </m:sub>
                    </m:sSub>
                    <m:r>
                      <a:rPr lang="en-US" sz="2200" b="0" i="1" smtClean="0">
                        <a:solidFill>
                          <a:schemeClr val="tx1"/>
                        </a:solidFill>
                        <a:latin typeface="Cambria Math" panose="02040503050406030204" pitchFamily="18" charset="0"/>
                      </a:rPr>
                      <m:t>.</m:t>
                    </m:r>
                  </m:oMath>
                </a14:m>
                <a:endParaRPr lang="en-US" sz="2200" b="0" i="1" dirty="0">
                  <a:solidFill>
                    <a:schemeClr val="tx1"/>
                  </a:solidFill>
                  <a:latin typeface="Cambria Math" panose="02040503050406030204" pitchFamily="18" charset="0"/>
                </a:endParaRPr>
              </a:p>
            </p:txBody>
          </p:sp>
        </mc:Choice>
        <mc:Fallback xmlns="">
          <p:sp>
            <p:nvSpPr>
              <p:cNvPr id="3" name="Rounded Rectangle 2">
                <a:extLst>
                  <a:ext uri="{FF2B5EF4-FFF2-40B4-BE49-F238E27FC236}">
                    <a16:creationId xmlns:a16="http://schemas.microsoft.com/office/drawing/2014/main" id="{807725D7-5396-9A85-83C5-E566C588FE38}"/>
                  </a:ext>
                </a:extLst>
              </p:cNvPr>
              <p:cNvSpPr>
                <a:spLocks noRot="1" noChangeAspect="1" noMove="1" noResize="1" noEditPoints="1" noAdjustHandles="1" noChangeArrowheads="1" noChangeShapeType="1" noTextEdit="1"/>
              </p:cNvSpPr>
              <p:nvPr/>
            </p:nvSpPr>
            <p:spPr>
              <a:xfrm>
                <a:off x="848710" y="1579418"/>
                <a:ext cx="10726882" cy="810491"/>
              </a:xfrm>
              <a:prstGeom prst="roundRect">
                <a:avLst/>
              </a:prstGeom>
              <a:blipFill>
                <a:blip r:embed="rId4"/>
                <a:stretch>
                  <a:fillRect l="-354"/>
                </a:stretch>
              </a:blipFill>
              <a:ln>
                <a:solidFill>
                  <a:schemeClr val="accent5"/>
                </a:solidFill>
              </a:ln>
            </p:spPr>
            <p:txBody>
              <a:bodyPr/>
              <a:lstStyle/>
              <a:p>
                <a:r>
                  <a:rPr lang="en-US">
                    <a:noFill/>
                  </a:rPr>
                  <a:t> </a:t>
                </a:r>
              </a:p>
            </p:txBody>
          </p:sp>
        </mc:Fallback>
      </mc:AlternateContent>
      <p:grpSp>
        <p:nvGrpSpPr>
          <p:cNvPr id="61" name="Group 60">
            <a:extLst>
              <a:ext uri="{FF2B5EF4-FFF2-40B4-BE49-F238E27FC236}">
                <a16:creationId xmlns:a16="http://schemas.microsoft.com/office/drawing/2014/main" id="{0B7F876E-65EE-2CFB-0507-FD2F7A78F24C}"/>
              </a:ext>
            </a:extLst>
          </p:cNvPr>
          <p:cNvGrpSpPr/>
          <p:nvPr/>
        </p:nvGrpSpPr>
        <p:grpSpPr>
          <a:xfrm>
            <a:off x="2324369" y="4566523"/>
            <a:ext cx="1691885" cy="369332"/>
            <a:chOff x="2324369" y="4566523"/>
            <a:chExt cx="1691885" cy="369332"/>
          </a:xfrm>
        </p:grpSpPr>
        <p:cxnSp>
          <p:nvCxnSpPr>
            <p:cNvPr id="18" name="Straight Arrow Connector 17">
              <a:extLst>
                <a:ext uri="{FF2B5EF4-FFF2-40B4-BE49-F238E27FC236}">
                  <a16:creationId xmlns:a16="http://schemas.microsoft.com/office/drawing/2014/main" id="{D5CDB930-ACD9-4B0C-94A6-827337C1417E}"/>
                </a:ext>
              </a:extLst>
            </p:cNvPr>
            <p:cNvCxnSpPr>
              <a:cxnSpLocks/>
            </p:cNvCxnSpPr>
            <p:nvPr/>
          </p:nvCxnSpPr>
          <p:spPr>
            <a:xfrm>
              <a:off x="2324369" y="4894666"/>
              <a:ext cx="1691885"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17B509E-6427-F160-DD92-9CB6AB969411}"/>
                    </a:ext>
                  </a:extLst>
                </p:cNvPr>
                <p:cNvSpPr txBox="1"/>
                <p:nvPr/>
              </p:nvSpPr>
              <p:spPr>
                <a:xfrm>
                  <a:off x="2967844" y="4566523"/>
                  <a:ext cx="4363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½</m:t>
                        </m:r>
                      </m:oMath>
                    </m:oMathPara>
                  </a14:m>
                  <a:endParaRPr lang="en-US" b="0" dirty="0"/>
                </a:p>
              </p:txBody>
            </p:sp>
          </mc:Choice>
          <mc:Fallback xmlns="">
            <p:sp>
              <p:nvSpPr>
                <p:cNvPr id="20" name="TextBox 19">
                  <a:extLst>
                    <a:ext uri="{FF2B5EF4-FFF2-40B4-BE49-F238E27FC236}">
                      <a16:creationId xmlns:a16="http://schemas.microsoft.com/office/drawing/2014/main" id="{317B509E-6427-F160-DD92-9CB6AB969411}"/>
                    </a:ext>
                  </a:extLst>
                </p:cNvPr>
                <p:cNvSpPr txBox="1">
                  <a:spLocks noRot="1" noChangeAspect="1" noMove="1" noResize="1" noEditPoints="1" noAdjustHandles="1" noChangeArrowheads="1" noChangeShapeType="1" noTextEdit="1"/>
                </p:cNvSpPr>
                <p:nvPr/>
              </p:nvSpPr>
              <p:spPr>
                <a:xfrm>
                  <a:off x="2967844" y="4566523"/>
                  <a:ext cx="436337" cy="369332"/>
                </a:xfrm>
                <a:prstGeom prst="rect">
                  <a:avLst/>
                </a:prstGeom>
                <a:blipFill>
                  <a:blip r:embed="rId5"/>
                  <a:stretch>
                    <a:fillRect/>
                  </a:stretch>
                </a:blipFill>
              </p:spPr>
              <p:txBody>
                <a:bodyPr/>
                <a:lstStyle/>
                <a:p>
                  <a:r>
                    <a:rPr lang="en-US">
                      <a:noFill/>
                    </a:rPr>
                    <a:t> </a:t>
                  </a:r>
                </a:p>
              </p:txBody>
            </p:sp>
          </mc:Fallback>
        </mc:AlternateContent>
      </p:grpSp>
      <p:grpSp>
        <p:nvGrpSpPr>
          <p:cNvPr id="96" name="Group 95">
            <a:extLst>
              <a:ext uri="{FF2B5EF4-FFF2-40B4-BE49-F238E27FC236}">
                <a16:creationId xmlns:a16="http://schemas.microsoft.com/office/drawing/2014/main" id="{0845FA6C-A8D5-A0BB-3591-52CC4F04CE12}"/>
              </a:ext>
            </a:extLst>
          </p:cNvPr>
          <p:cNvGrpSpPr/>
          <p:nvPr/>
        </p:nvGrpSpPr>
        <p:grpSpPr>
          <a:xfrm>
            <a:off x="1375246" y="2813697"/>
            <a:ext cx="3571306" cy="2422211"/>
            <a:chOff x="1375246" y="2813697"/>
            <a:chExt cx="3571306" cy="2422211"/>
          </a:xfrm>
        </p:grpSpPr>
        <p:pic>
          <p:nvPicPr>
            <p:cNvPr id="4" name="Picture 3">
              <a:extLst>
                <a:ext uri="{FF2B5EF4-FFF2-40B4-BE49-F238E27FC236}">
                  <a16:creationId xmlns:a16="http://schemas.microsoft.com/office/drawing/2014/main" id="{0ED8149B-F2AA-309D-3FE6-43DCE70481D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70590" y="4533745"/>
              <a:ext cx="575962" cy="582024"/>
            </a:xfrm>
            <a:prstGeom prst="rect">
              <a:avLst/>
            </a:prstGeom>
          </p:spPr>
        </p:pic>
        <p:pic>
          <p:nvPicPr>
            <p:cNvPr id="5" name="Picture 4">
              <a:extLst>
                <a:ext uri="{FF2B5EF4-FFF2-40B4-BE49-F238E27FC236}">
                  <a16:creationId xmlns:a16="http://schemas.microsoft.com/office/drawing/2014/main" id="{7CE0DA36-278F-1125-11AE-03DC72B4938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75246" y="4635802"/>
              <a:ext cx="600106" cy="600106"/>
            </a:xfrm>
            <a:prstGeom prst="rect">
              <a:avLst/>
            </a:prstGeom>
          </p:spPr>
        </p:pic>
        <p:grpSp>
          <p:nvGrpSpPr>
            <p:cNvPr id="95" name="Group 94">
              <a:extLst>
                <a:ext uri="{FF2B5EF4-FFF2-40B4-BE49-F238E27FC236}">
                  <a16:creationId xmlns:a16="http://schemas.microsoft.com/office/drawing/2014/main" id="{2C7FCF01-078D-A668-E45E-E9962296F4B3}"/>
                </a:ext>
              </a:extLst>
            </p:cNvPr>
            <p:cNvGrpSpPr/>
            <p:nvPr/>
          </p:nvGrpSpPr>
          <p:grpSpPr>
            <a:xfrm>
              <a:off x="2117491" y="3618049"/>
              <a:ext cx="2165939" cy="1027323"/>
              <a:chOff x="2117491" y="3618049"/>
              <a:chExt cx="2165939" cy="1027323"/>
            </a:xfrm>
          </p:grpSpPr>
          <p:cxnSp>
            <p:nvCxnSpPr>
              <p:cNvPr id="7" name="Straight Arrow Connector 6">
                <a:extLst>
                  <a:ext uri="{FF2B5EF4-FFF2-40B4-BE49-F238E27FC236}">
                    <a16:creationId xmlns:a16="http://schemas.microsoft.com/office/drawing/2014/main" id="{922ACA16-1252-01ED-B056-59384ACBC351}"/>
                  </a:ext>
                </a:extLst>
              </p:cNvPr>
              <p:cNvCxnSpPr>
                <a:cxnSpLocks/>
              </p:cNvCxnSpPr>
              <p:nvPr/>
            </p:nvCxnSpPr>
            <p:spPr>
              <a:xfrm flipH="1">
                <a:off x="2117491" y="4289242"/>
                <a:ext cx="776822" cy="35613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4755865-FB15-4449-C74A-943BCE2571D8}"/>
                  </a:ext>
                </a:extLst>
              </p:cNvPr>
              <p:cNvCxnSpPr>
                <a:cxnSpLocks/>
              </p:cNvCxnSpPr>
              <p:nvPr/>
            </p:nvCxnSpPr>
            <p:spPr>
              <a:xfrm>
                <a:off x="3451629" y="4298812"/>
                <a:ext cx="831801" cy="34656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927BACF9-A8C3-976C-9230-A731C86CBB4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56719" y="3618049"/>
                <a:ext cx="447462" cy="671193"/>
              </a:xfrm>
              <a:prstGeom prst="rect">
                <a:avLst/>
              </a:prstGeom>
            </p:spPr>
          </p:pic>
          <p:pic>
            <p:nvPicPr>
              <p:cNvPr id="14" name="Picture 2" descr="It's said that flipping a coin is 51/49, depending on which side of the coin  is facing up. Is this true or is it 50/50? If it was 51/49, why does it">
                <a:extLst>
                  <a:ext uri="{FF2B5EF4-FFF2-40B4-BE49-F238E27FC236}">
                    <a16:creationId xmlns:a16="http://schemas.microsoft.com/office/drawing/2014/main" id="{FE8F92B8-F131-BEF2-BBC0-19715A0844A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p:blipFill>
            <p:spPr bwMode="auto">
              <a:xfrm>
                <a:off x="2161298" y="4119480"/>
                <a:ext cx="339523" cy="339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t's said that flipping a coin is 51/49, depending on which side of the coin  is facing up. Is this true or is it 50/50? If it was 51/49, why does it">
                <a:extLst>
                  <a:ext uri="{FF2B5EF4-FFF2-40B4-BE49-F238E27FC236}">
                    <a16:creationId xmlns:a16="http://schemas.microsoft.com/office/drawing/2014/main" id="{26112BE2-87BD-681A-8B41-F1A529F40C7C}"/>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p:blipFill>
            <p:spPr bwMode="auto">
              <a:xfrm>
                <a:off x="3807181" y="4076971"/>
                <a:ext cx="339523" cy="33952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002A2AA8-F7C0-083B-6C38-B374D9B6A2ED}"/>
                </a:ext>
              </a:extLst>
            </p:cNvPr>
            <p:cNvSpPr txBox="1"/>
            <p:nvPr/>
          </p:nvSpPr>
          <p:spPr>
            <a:xfrm>
              <a:off x="2170058" y="2813697"/>
              <a:ext cx="2467663" cy="369332"/>
            </a:xfrm>
            <a:prstGeom prst="rect">
              <a:avLst/>
            </a:prstGeom>
            <a:noFill/>
          </p:spPr>
          <p:txBody>
            <a:bodyPr wrap="none" rtlCol="0">
              <a:spAutoFit/>
            </a:bodyPr>
            <a:lstStyle/>
            <a:p>
              <a:r>
                <a:rPr lang="en-US" b="1" dirty="0"/>
                <a:t>A more realistic world</a:t>
              </a:r>
            </a:p>
          </p:txBody>
        </p:sp>
      </p:grpSp>
      <p:grpSp>
        <p:nvGrpSpPr>
          <p:cNvPr id="64" name="Group 63">
            <a:extLst>
              <a:ext uri="{FF2B5EF4-FFF2-40B4-BE49-F238E27FC236}">
                <a16:creationId xmlns:a16="http://schemas.microsoft.com/office/drawing/2014/main" id="{708B0780-62B6-AFAE-1405-721D9F33D3F1}"/>
              </a:ext>
            </a:extLst>
          </p:cNvPr>
          <p:cNvGrpSpPr/>
          <p:nvPr/>
        </p:nvGrpSpPr>
        <p:grpSpPr>
          <a:xfrm>
            <a:off x="1475631" y="4959295"/>
            <a:ext cx="4104176" cy="1575840"/>
            <a:chOff x="1475631" y="4959295"/>
            <a:chExt cx="4104176" cy="1575840"/>
          </a:xfrm>
        </p:grpSpPr>
        <p:grpSp>
          <p:nvGrpSpPr>
            <p:cNvPr id="62" name="Group 61">
              <a:extLst>
                <a:ext uri="{FF2B5EF4-FFF2-40B4-BE49-F238E27FC236}">
                  <a16:creationId xmlns:a16="http://schemas.microsoft.com/office/drawing/2014/main" id="{232AB41A-1C9A-7E0D-F431-75760E61FFB2}"/>
                </a:ext>
              </a:extLst>
            </p:cNvPr>
            <p:cNvGrpSpPr/>
            <p:nvPr/>
          </p:nvGrpSpPr>
          <p:grpSpPr>
            <a:xfrm>
              <a:off x="2324369" y="4959295"/>
              <a:ext cx="1658367" cy="863977"/>
              <a:chOff x="2324369" y="4959295"/>
              <a:chExt cx="1658367" cy="863977"/>
            </a:xfrm>
          </p:grpSpPr>
          <p:cxnSp>
            <p:nvCxnSpPr>
              <p:cNvPr id="17" name="Straight Arrow Connector 16">
                <a:extLst>
                  <a:ext uri="{FF2B5EF4-FFF2-40B4-BE49-F238E27FC236}">
                    <a16:creationId xmlns:a16="http://schemas.microsoft.com/office/drawing/2014/main" id="{60B679D5-EA63-58F8-3357-0277191F82BC}"/>
                  </a:ext>
                </a:extLst>
              </p:cNvPr>
              <p:cNvCxnSpPr>
                <a:cxnSpLocks/>
              </p:cNvCxnSpPr>
              <p:nvPr/>
            </p:nvCxnSpPr>
            <p:spPr>
              <a:xfrm flipH="1">
                <a:off x="2324369" y="5240249"/>
                <a:ext cx="1658367"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7B48F582-4EAA-D38E-1189-3C469B18281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3013017" y="5328627"/>
                <a:ext cx="390873" cy="494645"/>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704402F-9FD4-352E-1EEF-EAA79E6E5529}"/>
                      </a:ext>
                    </a:extLst>
                  </p:cNvPr>
                  <p:cNvSpPr txBox="1"/>
                  <p:nvPr/>
                </p:nvSpPr>
                <p:spPr>
                  <a:xfrm>
                    <a:off x="2967844" y="4959295"/>
                    <a:ext cx="4363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½</m:t>
                          </m:r>
                        </m:oMath>
                      </m:oMathPara>
                    </a14:m>
                    <a:endParaRPr lang="en-US" b="0" dirty="0"/>
                  </a:p>
                </p:txBody>
              </p:sp>
            </mc:Choice>
            <mc:Fallback xmlns="">
              <p:sp>
                <p:nvSpPr>
                  <p:cNvPr id="21" name="TextBox 20">
                    <a:extLst>
                      <a:ext uri="{FF2B5EF4-FFF2-40B4-BE49-F238E27FC236}">
                        <a16:creationId xmlns:a16="http://schemas.microsoft.com/office/drawing/2014/main" id="{4704402F-9FD4-352E-1EEF-EAA79E6E5529}"/>
                      </a:ext>
                    </a:extLst>
                  </p:cNvPr>
                  <p:cNvSpPr txBox="1">
                    <a:spLocks noRot="1" noChangeAspect="1" noMove="1" noResize="1" noEditPoints="1" noAdjustHandles="1" noChangeArrowheads="1" noChangeShapeType="1" noTextEdit="1"/>
                  </p:cNvSpPr>
                  <p:nvPr/>
                </p:nvSpPr>
                <p:spPr>
                  <a:xfrm>
                    <a:off x="2967844" y="4959295"/>
                    <a:ext cx="436337" cy="369332"/>
                  </a:xfrm>
                  <a:prstGeom prst="rect">
                    <a:avLst/>
                  </a:prstGeom>
                  <a:blipFill>
                    <a:blip r:embed="rId5"/>
                    <a:stretch>
                      <a:fillRect/>
                    </a:stretch>
                  </a:blipFill>
                </p:spPr>
                <p:txBody>
                  <a:bodyPr/>
                  <a:lstStyle/>
                  <a:p>
                    <a:r>
                      <a:rPr lang="en-US">
                        <a:noFill/>
                      </a:rPr>
                      <a:t> </a:t>
                    </a:r>
                  </a:p>
                </p:txBody>
              </p:sp>
            </mc:Fallback>
          </mc:AlternateContent>
        </p:grpSp>
        <p:sp>
          <p:nvSpPr>
            <p:cNvPr id="23" name="TextBox 22">
              <a:extLst>
                <a:ext uri="{FF2B5EF4-FFF2-40B4-BE49-F238E27FC236}">
                  <a16:creationId xmlns:a16="http://schemas.microsoft.com/office/drawing/2014/main" id="{CF34FB47-27BC-3939-0D67-0EE233BDA0E6}"/>
                </a:ext>
              </a:extLst>
            </p:cNvPr>
            <p:cNvSpPr txBox="1"/>
            <p:nvPr/>
          </p:nvSpPr>
          <p:spPr>
            <a:xfrm>
              <a:off x="1475631" y="6165803"/>
              <a:ext cx="4104176" cy="369332"/>
            </a:xfrm>
            <a:prstGeom prst="rect">
              <a:avLst/>
            </a:prstGeom>
            <a:noFill/>
          </p:spPr>
          <p:txBody>
            <a:bodyPr wrap="square" rtlCol="0">
              <a:spAutoFit/>
            </a:bodyPr>
            <a:lstStyle/>
            <a:p>
              <a:r>
                <a:rPr lang="en-US" dirty="0"/>
                <a:t>In real world, everyone guesses ½.</a:t>
              </a:r>
            </a:p>
          </p:txBody>
        </p:sp>
      </p:grpSp>
      <p:cxnSp>
        <p:nvCxnSpPr>
          <p:cNvPr id="25" name="Straight Connector 24">
            <a:extLst>
              <a:ext uri="{FF2B5EF4-FFF2-40B4-BE49-F238E27FC236}">
                <a16:creationId xmlns:a16="http://schemas.microsoft.com/office/drawing/2014/main" id="{8611FE26-2079-2E1B-E370-73F27A084C51}"/>
              </a:ext>
            </a:extLst>
          </p:cNvPr>
          <p:cNvCxnSpPr>
            <a:cxnSpLocks/>
          </p:cNvCxnSpPr>
          <p:nvPr/>
        </p:nvCxnSpPr>
        <p:spPr>
          <a:xfrm flipV="1">
            <a:off x="6612194" y="2790901"/>
            <a:ext cx="0" cy="3525100"/>
          </a:xfrm>
          <a:prstGeom prst="line">
            <a:avLst/>
          </a:prstGeom>
          <a:ln w="28575">
            <a:solidFill>
              <a:schemeClr val="tx2">
                <a:lumMod val="20000"/>
                <a:lumOff val="80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68" name="Group 67">
            <a:extLst>
              <a:ext uri="{FF2B5EF4-FFF2-40B4-BE49-F238E27FC236}">
                <a16:creationId xmlns:a16="http://schemas.microsoft.com/office/drawing/2014/main" id="{5B741428-6945-F6F5-492C-6D5B4BA37257}"/>
              </a:ext>
            </a:extLst>
          </p:cNvPr>
          <p:cNvGrpSpPr/>
          <p:nvPr/>
        </p:nvGrpSpPr>
        <p:grpSpPr>
          <a:xfrm>
            <a:off x="8385447" y="4722275"/>
            <a:ext cx="1691886" cy="745384"/>
            <a:chOff x="8385447" y="4722275"/>
            <a:chExt cx="1691886" cy="745384"/>
          </a:xfrm>
        </p:grpSpPr>
        <p:cxnSp>
          <p:nvCxnSpPr>
            <p:cNvPr id="34" name="Straight Arrow Connector 33">
              <a:extLst>
                <a:ext uri="{FF2B5EF4-FFF2-40B4-BE49-F238E27FC236}">
                  <a16:creationId xmlns:a16="http://schemas.microsoft.com/office/drawing/2014/main" id="{64C72D7C-EA6C-EAA8-D1DC-7C6DD8CB61CC}"/>
                </a:ext>
              </a:extLst>
            </p:cNvPr>
            <p:cNvCxnSpPr>
              <a:cxnSpLocks/>
            </p:cNvCxnSpPr>
            <p:nvPr/>
          </p:nvCxnSpPr>
          <p:spPr>
            <a:xfrm flipH="1">
              <a:off x="8385447" y="5178781"/>
              <a:ext cx="1658367"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E7C779C4-7DC2-1948-88E6-0D8BA259AEF7}"/>
                </a:ext>
              </a:extLst>
            </p:cNvPr>
            <p:cNvCxnSpPr>
              <a:cxnSpLocks/>
            </p:cNvCxnSpPr>
            <p:nvPr/>
          </p:nvCxnSpPr>
          <p:spPr>
            <a:xfrm>
              <a:off x="8385448" y="4922710"/>
              <a:ext cx="1691885"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B9EFE32-7F52-C5A6-80FD-6507AAFAC364}"/>
                    </a:ext>
                  </a:extLst>
                </p:cNvPr>
                <p:cNvSpPr txBox="1"/>
                <p:nvPr/>
              </p:nvSpPr>
              <p:spPr>
                <a:xfrm>
                  <a:off x="9067727" y="4722275"/>
                  <a:ext cx="278538"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𝑥</m:t>
                            </m:r>
                          </m:e>
                          <m:sub>
                            <m:r>
                              <a:rPr lang="en-US" sz="1000" b="0" i="1" smtClean="0">
                                <a:latin typeface="Cambria Math" panose="02040503050406030204" pitchFamily="18" charset="0"/>
                              </a:rPr>
                              <m:t>𝑚</m:t>
                            </m:r>
                          </m:sub>
                        </m:sSub>
                      </m:oMath>
                    </m:oMathPara>
                  </a14:m>
                  <a:endParaRPr lang="en-US" sz="1000" b="0"/>
                </a:p>
                <a:p>
                  <a:endParaRPr lang="en-US" sz="1000" b="0"/>
                </a:p>
                <a:p>
                  <a:endParaRPr lang="en-US" sz="1000"/>
                </a:p>
              </p:txBody>
            </p:sp>
          </mc:Choice>
          <mc:Fallback xmlns="">
            <p:sp>
              <p:nvSpPr>
                <p:cNvPr id="38" name="TextBox 37">
                  <a:extLst>
                    <a:ext uri="{FF2B5EF4-FFF2-40B4-BE49-F238E27FC236}">
                      <a16:creationId xmlns:a16="http://schemas.microsoft.com/office/drawing/2014/main" id="{1B9EFE32-7F52-C5A6-80FD-6507AAFAC364}"/>
                    </a:ext>
                  </a:extLst>
                </p:cNvPr>
                <p:cNvSpPr txBox="1">
                  <a:spLocks noRot="1" noChangeAspect="1" noMove="1" noResize="1" noEditPoints="1" noAdjustHandles="1" noChangeArrowheads="1" noChangeShapeType="1" noTextEdit="1"/>
                </p:cNvSpPr>
                <p:nvPr/>
              </p:nvSpPr>
              <p:spPr>
                <a:xfrm>
                  <a:off x="9067727" y="4722275"/>
                  <a:ext cx="278538" cy="46166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F4B5F68-539E-617E-365D-8CE098C621F0}"/>
                    </a:ext>
                  </a:extLst>
                </p:cNvPr>
                <p:cNvSpPr txBox="1"/>
                <p:nvPr/>
              </p:nvSpPr>
              <p:spPr>
                <a:xfrm>
                  <a:off x="9111970" y="5005994"/>
                  <a:ext cx="243656"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𝑥</m:t>
                            </m:r>
                          </m:e>
                          <m:sub>
                            <m:r>
                              <a:rPr lang="en-US" sz="1000" b="0" i="1" smtClean="0">
                                <a:latin typeface="Cambria Math" panose="02040503050406030204" pitchFamily="18" charset="0"/>
                              </a:rPr>
                              <m:t>h</m:t>
                            </m:r>
                          </m:sub>
                        </m:sSub>
                      </m:oMath>
                    </m:oMathPara>
                  </a14:m>
                  <a:endParaRPr lang="en-US" sz="1000" b="0"/>
                </a:p>
                <a:p>
                  <a:endParaRPr lang="en-US" sz="1000" b="0"/>
                </a:p>
                <a:p>
                  <a:endParaRPr lang="en-US" sz="1000"/>
                </a:p>
              </p:txBody>
            </p:sp>
          </mc:Choice>
          <mc:Fallback xmlns="">
            <p:sp>
              <p:nvSpPr>
                <p:cNvPr id="39" name="TextBox 38">
                  <a:extLst>
                    <a:ext uri="{FF2B5EF4-FFF2-40B4-BE49-F238E27FC236}">
                      <a16:creationId xmlns:a16="http://schemas.microsoft.com/office/drawing/2014/main" id="{DF4B5F68-539E-617E-365D-8CE098C621F0}"/>
                    </a:ext>
                  </a:extLst>
                </p:cNvPr>
                <p:cNvSpPr txBox="1">
                  <a:spLocks noRot="1" noChangeAspect="1" noMove="1" noResize="1" noEditPoints="1" noAdjustHandles="1" noChangeArrowheads="1" noChangeShapeType="1" noTextEdit="1"/>
                </p:cNvSpPr>
                <p:nvPr/>
              </p:nvSpPr>
              <p:spPr>
                <a:xfrm>
                  <a:off x="9111970" y="5005994"/>
                  <a:ext cx="243656" cy="461665"/>
                </a:xfrm>
                <a:prstGeom prst="rect">
                  <a:avLst/>
                </a:prstGeom>
                <a:blipFill>
                  <a:blip r:embed="rId12"/>
                  <a:stretch>
                    <a:fillRect/>
                  </a:stretch>
                </a:blipFill>
              </p:spPr>
              <p:txBody>
                <a:bodyPr/>
                <a:lstStyle/>
                <a:p>
                  <a:r>
                    <a:rPr lang="en-US">
                      <a:noFill/>
                    </a:rPr>
                    <a:t> </a:t>
                  </a:r>
                </a:p>
              </p:txBody>
            </p:sp>
          </mc:Fallback>
        </mc:AlternateContent>
      </p:grpSp>
      <p:grpSp>
        <p:nvGrpSpPr>
          <p:cNvPr id="89" name="Group 88">
            <a:extLst>
              <a:ext uri="{FF2B5EF4-FFF2-40B4-BE49-F238E27FC236}">
                <a16:creationId xmlns:a16="http://schemas.microsoft.com/office/drawing/2014/main" id="{C652D020-2B85-8916-7D42-189DB055FFBE}"/>
              </a:ext>
            </a:extLst>
          </p:cNvPr>
          <p:cNvGrpSpPr/>
          <p:nvPr/>
        </p:nvGrpSpPr>
        <p:grpSpPr>
          <a:xfrm>
            <a:off x="7209113" y="5178781"/>
            <a:ext cx="4413965" cy="1642872"/>
            <a:chOff x="7209113" y="5178781"/>
            <a:chExt cx="4413965" cy="1642872"/>
          </a:xfrm>
        </p:grpSpPr>
        <p:grpSp>
          <p:nvGrpSpPr>
            <p:cNvPr id="82" name="Group 81">
              <a:extLst>
                <a:ext uri="{FF2B5EF4-FFF2-40B4-BE49-F238E27FC236}">
                  <a16:creationId xmlns:a16="http://schemas.microsoft.com/office/drawing/2014/main" id="{4FD5A7F2-6D4C-09B4-08C9-2EB9A1E40DE7}"/>
                </a:ext>
              </a:extLst>
            </p:cNvPr>
            <p:cNvGrpSpPr/>
            <p:nvPr/>
          </p:nvGrpSpPr>
          <p:grpSpPr>
            <a:xfrm>
              <a:off x="7385041" y="5178781"/>
              <a:ext cx="3697514" cy="713652"/>
              <a:chOff x="7385041" y="5178781"/>
              <a:chExt cx="3697514" cy="713652"/>
            </a:xfrm>
          </p:grpSpPr>
          <p:cxnSp>
            <p:nvCxnSpPr>
              <p:cNvPr id="41" name="Straight Arrow Connector 40">
                <a:extLst>
                  <a:ext uri="{FF2B5EF4-FFF2-40B4-BE49-F238E27FC236}">
                    <a16:creationId xmlns:a16="http://schemas.microsoft.com/office/drawing/2014/main" id="{702C3069-D0FF-EFE4-90C3-C4FBDC4CE0AA}"/>
                  </a:ext>
                </a:extLst>
              </p:cNvPr>
              <p:cNvCxnSpPr>
                <a:cxnSpLocks/>
              </p:cNvCxnSpPr>
              <p:nvPr/>
            </p:nvCxnSpPr>
            <p:spPr>
              <a:xfrm>
                <a:off x="10441935" y="5178781"/>
                <a:ext cx="0" cy="18423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2" name="Rounded Rectangle 41">
                    <a:extLst>
                      <a:ext uri="{FF2B5EF4-FFF2-40B4-BE49-F238E27FC236}">
                        <a16:creationId xmlns:a16="http://schemas.microsoft.com/office/drawing/2014/main" id="{EC56A3C6-DDBB-997B-DFE9-DBB69E8217D8}"/>
                      </a:ext>
                    </a:extLst>
                  </p:cNvPr>
                  <p:cNvSpPr/>
                  <p:nvPr/>
                </p:nvSpPr>
                <p:spPr>
                  <a:xfrm>
                    <a:off x="10037138" y="5434852"/>
                    <a:ext cx="1045417" cy="42477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i="1">
                                  <a:solidFill>
                                    <a:schemeClr val="tx2"/>
                                  </a:solidFill>
                                  <a:latin typeface="Cambria Math" panose="02040503050406030204" pitchFamily="18" charset="0"/>
                                </a:rPr>
                              </m:ctrlPr>
                            </m:sSubPr>
                            <m:e>
                              <m:r>
                                <a:rPr lang="en-US" sz="1200" i="1">
                                  <a:solidFill>
                                    <a:schemeClr val="tx2"/>
                                  </a:solidFill>
                                  <a:latin typeface="Cambria Math" panose="02040503050406030204" pitchFamily="18" charset="0"/>
                                </a:rPr>
                                <m:t>𝑥</m:t>
                              </m:r>
                            </m:e>
                            <m:sub>
                              <m:r>
                                <a:rPr lang="en-US" sz="1200" i="1">
                                  <a:solidFill>
                                    <a:schemeClr val="tx2"/>
                                  </a:solidFill>
                                  <a:latin typeface="Cambria Math" panose="02040503050406030204" pitchFamily="18" charset="0"/>
                                </a:rPr>
                                <m:t>𝑚</m:t>
                              </m:r>
                            </m:sub>
                          </m:sSub>
                          <m:r>
                            <a:rPr lang="en-US" sz="1200" i="1">
                              <a:solidFill>
                                <a:schemeClr val="tx2"/>
                              </a:solidFill>
                              <a:latin typeface="Cambria Math" panose="02040503050406030204" pitchFamily="18" charset="0"/>
                            </a:rPr>
                            <m:t> </m:t>
                          </m:r>
                          <m:r>
                            <m:rPr>
                              <m:sty m:val="p"/>
                            </m:rPr>
                            <a:rPr lang="en-US" sz="1200" i="1">
                              <a:solidFill>
                                <a:schemeClr val="tx2"/>
                              </a:solidFill>
                              <a:latin typeface="Cambria Math" panose="02040503050406030204" pitchFamily="18" charset="0"/>
                            </a:rPr>
                            <m:t>XOR</m:t>
                          </m:r>
                          <m:r>
                            <a:rPr lang="en-US" sz="1200" i="1">
                              <a:solidFill>
                                <a:schemeClr val="tx2"/>
                              </a:solidFill>
                              <a:latin typeface="Cambria Math" panose="02040503050406030204" pitchFamily="18" charset="0"/>
                            </a:rPr>
                            <m:t> </m:t>
                          </m:r>
                          <m:sSub>
                            <m:sSubPr>
                              <m:ctrlPr>
                                <a:rPr lang="en-US" sz="1200" i="1">
                                  <a:solidFill>
                                    <a:schemeClr val="tx2"/>
                                  </a:solidFill>
                                  <a:latin typeface="Cambria Math" panose="02040503050406030204" pitchFamily="18" charset="0"/>
                                </a:rPr>
                              </m:ctrlPr>
                            </m:sSubPr>
                            <m:e>
                              <m:r>
                                <a:rPr lang="en-US" sz="1200" i="1">
                                  <a:solidFill>
                                    <a:schemeClr val="tx2"/>
                                  </a:solidFill>
                                  <a:latin typeface="Cambria Math" panose="02040503050406030204" pitchFamily="18" charset="0"/>
                                </a:rPr>
                                <m:t>𝑥</m:t>
                              </m:r>
                            </m:e>
                            <m:sub>
                              <m:r>
                                <a:rPr lang="en-US" sz="1200" i="1">
                                  <a:solidFill>
                                    <a:schemeClr val="tx2"/>
                                  </a:solidFill>
                                  <a:latin typeface="Cambria Math" panose="02040503050406030204" pitchFamily="18" charset="0"/>
                                </a:rPr>
                                <m:t>h</m:t>
                              </m:r>
                            </m:sub>
                          </m:sSub>
                        </m:oMath>
                      </m:oMathPara>
                    </a14:m>
                    <a:endParaRPr lang="en-US" sz="1200" b="0" dirty="0">
                      <a:solidFill>
                        <a:schemeClr val="tx2"/>
                      </a:solidFill>
                    </a:endParaRPr>
                  </a:p>
                </p:txBody>
              </p:sp>
            </mc:Choice>
            <mc:Fallback xmlns="">
              <p:sp>
                <p:nvSpPr>
                  <p:cNvPr id="42" name="Rounded Rectangle 41">
                    <a:extLst>
                      <a:ext uri="{FF2B5EF4-FFF2-40B4-BE49-F238E27FC236}">
                        <a16:creationId xmlns:a16="http://schemas.microsoft.com/office/drawing/2014/main" id="{EC56A3C6-DDBB-997B-DFE9-DBB69E8217D8}"/>
                      </a:ext>
                    </a:extLst>
                  </p:cNvPr>
                  <p:cNvSpPr>
                    <a:spLocks noRot="1" noChangeAspect="1" noMove="1" noResize="1" noEditPoints="1" noAdjustHandles="1" noChangeArrowheads="1" noChangeShapeType="1" noTextEdit="1"/>
                  </p:cNvSpPr>
                  <p:nvPr/>
                </p:nvSpPr>
                <p:spPr>
                  <a:xfrm>
                    <a:off x="10037138" y="5434852"/>
                    <a:ext cx="1045417" cy="424774"/>
                  </a:xfrm>
                  <a:prstGeom prst="roundRect">
                    <a:avLst/>
                  </a:prstGeom>
                  <a:blipFill>
                    <a:blip r:embed="rId13"/>
                    <a:stretch>
                      <a:fillRect/>
                    </a:stretch>
                  </a:blipFill>
                  <a:ln>
                    <a:noFill/>
                  </a:ln>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3E984E95-C51E-29DE-E396-947A6465FD23}"/>
                  </a:ext>
                </a:extLst>
              </p:cNvPr>
              <p:cNvCxnSpPr>
                <a:cxnSpLocks/>
              </p:cNvCxnSpPr>
              <p:nvPr/>
            </p:nvCxnSpPr>
            <p:spPr>
              <a:xfrm>
                <a:off x="7907748" y="5178781"/>
                <a:ext cx="0" cy="18423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E9A7E994-B3E2-EEE2-843C-7A83369921B9}"/>
                      </a:ext>
                    </a:extLst>
                  </p:cNvPr>
                  <p:cNvSpPr/>
                  <p:nvPr/>
                </p:nvSpPr>
                <p:spPr>
                  <a:xfrm>
                    <a:off x="7385041" y="5467659"/>
                    <a:ext cx="1045417" cy="42477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200" b="0" i="1" smtClean="0">
                                  <a:solidFill>
                                    <a:schemeClr val="tx2"/>
                                  </a:solidFill>
                                  <a:latin typeface="Cambria Math" panose="02040503050406030204" pitchFamily="18" charset="0"/>
                                </a:rPr>
                              </m:ctrlPr>
                            </m:sSubPr>
                            <m:e>
                              <m:r>
                                <a:rPr lang="en-US" sz="1200" b="0" i="1" smtClean="0">
                                  <a:solidFill>
                                    <a:schemeClr val="tx2"/>
                                  </a:solidFill>
                                  <a:latin typeface="Cambria Math" panose="02040503050406030204" pitchFamily="18" charset="0"/>
                                </a:rPr>
                                <m:t>𝑥</m:t>
                              </m:r>
                            </m:e>
                            <m:sub>
                              <m:r>
                                <a:rPr lang="en-US" sz="1200" b="0" i="1" smtClean="0">
                                  <a:solidFill>
                                    <a:schemeClr val="tx2"/>
                                  </a:solidFill>
                                  <a:latin typeface="Cambria Math" panose="02040503050406030204" pitchFamily="18" charset="0"/>
                                </a:rPr>
                                <m:t>𝑚</m:t>
                              </m:r>
                            </m:sub>
                          </m:sSub>
                          <m:r>
                            <a:rPr lang="en-US" sz="1200" b="0" i="1" smtClean="0">
                              <a:solidFill>
                                <a:schemeClr val="tx2"/>
                              </a:solidFill>
                              <a:latin typeface="Cambria Math" panose="02040503050406030204" pitchFamily="18" charset="0"/>
                            </a:rPr>
                            <m:t> </m:t>
                          </m:r>
                          <m:r>
                            <m:rPr>
                              <m:sty m:val="p"/>
                            </m:rPr>
                            <a:rPr lang="en-US" sz="1200" b="0" i="1" smtClean="0">
                              <a:solidFill>
                                <a:schemeClr val="tx2"/>
                              </a:solidFill>
                              <a:latin typeface="Cambria Math" panose="02040503050406030204" pitchFamily="18" charset="0"/>
                            </a:rPr>
                            <m:t>XOR</m:t>
                          </m:r>
                          <m:r>
                            <a:rPr lang="en-US" sz="1200" b="0" i="1" smtClean="0">
                              <a:solidFill>
                                <a:schemeClr val="tx2"/>
                              </a:solidFill>
                              <a:latin typeface="Cambria Math" panose="02040503050406030204" pitchFamily="18" charset="0"/>
                            </a:rPr>
                            <m:t> </m:t>
                          </m:r>
                          <m:sSub>
                            <m:sSubPr>
                              <m:ctrlPr>
                                <a:rPr lang="en-US" sz="1200" b="0" i="1" smtClean="0">
                                  <a:solidFill>
                                    <a:schemeClr val="tx2"/>
                                  </a:solidFill>
                                  <a:latin typeface="Cambria Math" panose="02040503050406030204" pitchFamily="18" charset="0"/>
                                </a:rPr>
                              </m:ctrlPr>
                            </m:sSubPr>
                            <m:e>
                              <m:r>
                                <a:rPr lang="en-US" sz="1200" b="0" i="1" smtClean="0">
                                  <a:solidFill>
                                    <a:schemeClr val="tx2"/>
                                  </a:solidFill>
                                  <a:latin typeface="Cambria Math" panose="02040503050406030204" pitchFamily="18" charset="0"/>
                                </a:rPr>
                                <m:t>𝑥</m:t>
                              </m:r>
                            </m:e>
                            <m:sub>
                              <m:r>
                                <a:rPr lang="en-US" sz="1200" b="0" i="1" smtClean="0">
                                  <a:solidFill>
                                    <a:schemeClr val="tx2"/>
                                  </a:solidFill>
                                  <a:latin typeface="Cambria Math" panose="02040503050406030204" pitchFamily="18" charset="0"/>
                                </a:rPr>
                                <m:t>h</m:t>
                              </m:r>
                            </m:sub>
                          </m:sSub>
                        </m:oMath>
                      </m:oMathPara>
                    </a14:m>
                    <a:br>
                      <a:rPr lang="en-US" sz="1200" b="0" dirty="0">
                        <a:solidFill>
                          <a:schemeClr val="tx2"/>
                        </a:solidFill>
                      </a:rPr>
                    </a:br>
                    <a:endParaRPr lang="en-US" sz="1200" b="0" dirty="0">
                      <a:solidFill>
                        <a:schemeClr val="tx2"/>
                      </a:solidFill>
                    </a:endParaRPr>
                  </a:p>
                </p:txBody>
              </p:sp>
            </mc:Choice>
            <mc:Fallback xmlns="">
              <p:sp>
                <p:nvSpPr>
                  <p:cNvPr id="51" name="Rounded Rectangle 50">
                    <a:extLst>
                      <a:ext uri="{FF2B5EF4-FFF2-40B4-BE49-F238E27FC236}">
                        <a16:creationId xmlns:a16="http://schemas.microsoft.com/office/drawing/2014/main" id="{E9A7E994-B3E2-EEE2-843C-7A83369921B9}"/>
                      </a:ext>
                    </a:extLst>
                  </p:cNvPr>
                  <p:cNvSpPr>
                    <a:spLocks noRot="1" noChangeAspect="1" noMove="1" noResize="1" noEditPoints="1" noAdjustHandles="1" noChangeArrowheads="1" noChangeShapeType="1" noTextEdit="1"/>
                  </p:cNvSpPr>
                  <p:nvPr/>
                </p:nvSpPr>
                <p:spPr>
                  <a:xfrm>
                    <a:off x="7385041" y="5467659"/>
                    <a:ext cx="1045417" cy="424774"/>
                  </a:xfrm>
                  <a:prstGeom prst="roundRect">
                    <a:avLst/>
                  </a:prstGeom>
                  <a:blipFill>
                    <a:blip r:embed="rId14"/>
                    <a:stretch>
                      <a:fillRect/>
                    </a:stretch>
                  </a:blipFill>
                  <a:ln>
                    <a:noFill/>
                  </a:ln>
                </p:spPr>
                <p:txBody>
                  <a:bodyPr/>
                  <a:lstStyle/>
                  <a:p>
                    <a:r>
                      <a:rPr lang="en-US">
                        <a:noFill/>
                      </a:rPr>
                      <a:t> </a:t>
                    </a:r>
                  </a:p>
                </p:txBody>
              </p:sp>
            </mc:Fallback>
          </mc:AlternateContent>
        </p:grpSp>
        <p:sp>
          <p:nvSpPr>
            <p:cNvPr id="58" name="TextBox 57">
              <a:extLst>
                <a:ext uri="{FF2B5EF4-FFF2-40B4-BE49-F238E27FC236}">
                  <a16:creationId xmlns:a16="http://schemas.microsoft.com/office/drawing/2014/main" id="{670036B0-CE78-DBA4-A1D1-458B1446A2A5}"/>
                </a:ext>
              </a:extLst>
            </p:cNvPr>
            <p:cNvSpPr txBox="1"/>
            <p:nvPr/>
          </p:nvSpPr>
          <p:spPr>
            <a:xfrm>
              <a:off x="7209113" y="6175322"/>
              <a:ext cx="4413965" cy="646331"/>
            </a:xfrm>
            <a:prstGeom prst="rect">
              <a:avLst/>
            </a:prstGeom>
            <a:noFill/>
          </p:spPr>
          <p:txBody>
            <a:bodyPr wrap="none" rtlCol="0">
              <a:spAutoFit/>
            </a:bodyPr>
            <a:lstStyle/>
            <a:p>
              <a:r>
                <a:rPr lang="en-US" dirty="0"/>
                <a:t>In ideal world, can learn outcome perfectly</a:t>
              </a:r>
              <a:endParaRPr lang="en-US" b="0" dirty="0"/>
            </a:p>
            <a:p>
              <a:endParaRPr lang="en-US" dirty="0"/>
            </a:p>
          </p:txBody>
        </p:sp>
      </p:grpSp>
      <p:grpSp>
        <p:nvGrpSpPr>
          <p:cNvPr id="66" name="Group 65">
            <a:extLst>
              <a:ext uri="{FF2B5EF4-FFF2-40B4-BE49-F238E27FC236}">
                <a16:creationId xmlns:a16="http://schemas.microsoft.com/office/drawing/2014/main" id="{46411A0F-AEED-90C1-6CF7-DF2113EE6D20}"/>
              </a:ext>
            </a:extLst>
          </p:cNvPr>
          <p:cNvGrpSpPr/>
          <p:nvPr/>
        </p:nvGrpSpPr>
        <p:grpSpPr>
          <a:xfrm>
            <a:off x="7610892" y="2790901"/>
            <a:ext cx="3147357" cy="2361062"/>
            <a:chOff x="7610892" y="2790901"/>
            <a:chExt cx="3147357" cy="2361062"/>
          </a:xfrm>
        </p:grpSpPr>
        <p:pic>
          <p:nvPicPr>
            <p:cNvPr id="26" name="Picture 25">
              <a:extLst>
                <a:ext uri="{FF2B5EF4-FFF2-40B4-BE49-F238E27FC236}">
                  <a16:creationId xmlns:a16="http://schemas.microsoft.com/office/drawing/2014/main" id="{9A7B38EA-8881-5E84-A680-A0DCAC99F2E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074512" y="4236000"/>
              <a:ext cx="235706" cy="353559"/>
            </a:xfrm>
            <a:prstGeom prst="rect">
              <a:avLst/>
            </a:prstGeom>
          </p:spPr>
        </p:pic>
        <p:pic>
          <p:nvPicPr>
            <p:cNvPr id="30" name="Picture 29">
              <a:extLst>
                <a:ext uri="{FF2B5EF4-FFF2-40B4-BE49-F238E27FC236}">
                  <a16:creationId xmlns:a16="http://schemas.microsoft.com/office/drawing/2014/main" id="{C646697B-A3FB-088D-A3A9-688760FBB5D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182287" y="4497015"/>
              <a:ext cx="575962" cy="582024"/>
            </a:xfrm>
            <a:prstGeom prst="rect">
              <a:avLst/>
            </a:prstGeom>
          </p:spPr>
        </p:pic>
        <p:pic>
          <p:nvPicPr>
            <p:cNvPr id="31" name="Picture 30">
              <a:extLst>
                <a:ext uri="{FF2B5EF4-FFF2-40B4-BE49-F238E27FC236}">
                  <a16:creationId xmlns:a16="http://schemas.microsoft.com/office/drawing/2014/main" id="{8B579CF5-EC97-0F57-BE7B-96039F801C3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10892" y="4551857"/>
              <a:ext cx="600106" cy="600106"/>
            </a:xfrm>
            <a:prstGeom prst="rect">
              <a:avLst/>
            </a:prstGeom>
          </p:spPr>
        </p:pic>
        <p:cxnSp>
          <p:nvCxnSpPr>
            <p:cNvPr id="32" name="Straight Arrow Connector 31">
              <a:extLst>
                <a:ext uri="{FF2B5EF4-FFF2-40B4-BE49-F238E27FC236}">
                  <a16:creationId xmlns:a16="http://schemas.microsoft.com/office/drawing/2014/main" id="{1D7B1C41-2604-2ED5-340C-73E27A8D5E70}"/>
                </a:ext>
              </a:extLst>
            </p:cNvPr>
            <p:cNvCxnSpPr>
              <a:cxnSpLocks/>
            </p:cNvCxnSpPr>
            <p:nvPr/>
          </p:nvCxnSpPr>
          <p:spPr>
            <a:xfrm flipH="1">
              <a:off x="8396359" y="4469444"/>
              <a:ext cx="572275" cy="223255"/>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8EA56844-EA15-7D6E-B72D-F85FC07172B4}"/>
                </a:ext>
              </a:extLst>
            </p:cNvPr>
            <p:cNvCxnSpPr>
              <a:cxnSpLocks/>
            </p:cNvCxnSpPr>
            <p:nvPr/>
          </p:nvCxnSpPr>
          <p:spPr>
            <a:xfrm>
              <a:off x="9416096" y="4465833"/>
              <a:ext cx="627719" cy="246771"/>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CCE7B89E-7FC7-15FE-DDC8-9A008D62BABE}"/>
                </a:ext>
              </a:extLst>
            </p:cNvPr>
            <p:cNvSpPr txBox="1"/>
            <p:nvPr/>
          </p:nvSpPr>
          <p:spPr>
            <a:xfrm>
              <a:off x="8495166" y="2790901"/>
              <a:ext cx="719465" cy="220323"/>
            </a:xfrm>
            <a:prstGeom prst="rect">
              <a:avLst/>
            </a:prstGeom>
            <a:noFill/>
          </p:spPr>
          <p:txBody>
            <a:bodyPr wrap="none" rtlCol="0">
              <a:spAutoFit/>
            </a:bodyPr>
            <a:lstStyle/>
            <a:p>
              <a:r>
                <a:rPr lang="en-US" b="1" dirty="0"/>
                <a:t>Ideal world</a:t>
              </a:r>
            </a:p>
          </p:txBody>
        </p:sp>
        <p:pic>
          <p:nvPicPr>
            <p:cNvPr id="59" name="Picture 2" descr="It's said that flipping a coin is 51/49, depending on which side of the coin  is facing up. Is this true or is it 50/50? If it was 51/49, why does it">
              <a:extLst>
                <a:ext uri="{FF2B5EF4-FFF2-40B4-BE49-F238E27FC236}">
                  <a16:creationId xmlns:a16="http://schemas.microsoft.com/office/drawing/2014/main" id="{48E55B6D-3490-8313-5274-8C9D0F26936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p:blipFill>
          <p:spPr bwMode="auto">
            <a:xfrm>
              <a:off x="8401755" y="4129050"/>
              <a:ext cx="339523" cy="33952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t's said that flipping a coin is 51/49, depending on which side of the coin  is facing up. Is this true or is it 50/50? If it was 51/49, why does it">
              <a:extLst>
                <a:ext uri="{FF2B5EF4-FFF2-40B4-BE49-F238E27FC236}">
                  <a16:creationId xmlns:a16="http://schemas.microsoft.com/office/drawing/2014/main" id="{EFBB9BC7-B2AD-11C3-4CCE-21013EC7FFE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p:blipFill>
          <p:spPr bwMode="auto">
            <a:xfrm>
              <a:off x="9639148" y="4131174"/>
              <a:ext cx="339523" cy="339523"/>
            </a:xfrm>
            <a:prstGeom prst="rect">
              <a:avLst/>
            </a:prstGeom>
            <a:noFill/>
            <a:extLst>
              <a:ext uri="{909E8E84-426E-40DD-AFC4-6F175D3DCCD1}">
                <a14:hiddenFill xmlns:a14="http://schemas.microsoft.com/office/drawing/2010/main">
                  <a:solidFill>
                    <a:srgbClr val="FFFFFF"/>
                  </a:solidFill>
                </a14:hiddenFill>
              </a:ext>
            </a:extLst>
          </p:spPr>
        </p:pic>
      </p:grpSp>
      <p:sp>
        <p:nvSpPr>
          <p:cNvPr id="94" name="Rectangle 93">
            <a:extLst>
              <a:ext uri="{FF2B5EF4-FFF2-40B4-BE49-F238E27FC236}">
                <a16:creationId xmlns:a16="http://schemas.microsoft.com/office/drawing/2014/main" id="{AB64F272-F54A-F9AC-556E-7010F9C14AC1}"/>
              </a:ext>
            </a:extLst>
          </p:cNvPr>
          <p:cNvSpPr/>
          <p:nvPr/>
        </p:nvSpPr>
        <p:spPr>
          <a:xfrm>
            <a:off x="1300523" y="2581200"/>
            <a:ext cx="4443927" cy="4016035"/>
          </a:xfrm>
          <a:prstGeom prst="rect">
            <a:avLst/>
          </a:prstGeom>
          <a:solidFill>
            <a:schemeClr val="bg1">
              <a:alpha val="751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5435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06103-141E-F8B6-B3CE-023D4CDAFC0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73B5643-4E11-0392-7932-0634C0157BF7}"/>
              </a:ext>
            </a:extLst>
          </p:cNvPr>
          <p:cNvSpPr txBox="1">
            <a:spLocks/>
          </p:cNvSpPr>
          <p:nvPr/>
        </p:nvSpPr>
        <p:spPr>
          <a:xfrm>
            <a:off x="838200" y="6344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Goal 2: Information Aggregation</a:t>
            </a:r>
            <a:br>
              <a:rPr lang="en-US"/>
            </a:br>
            <a:endParaRPr lang="en-US"/>
          </a:p>
        </p:txBody>
      </p:sp>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F5DC3A62-1906-40D3-7FFA-F5ECBC7092C8}"/>
                  </a:ext>
                </a:extLst>
              </p:cNvPr>
              <p:cNvSpPr/>
              <p:nvPr/>
            </p:nvSpPr>
            <p:spPr>
              <a:xfrm>
                <a:off x="848710" y="1579418"/>
                <a:ext cx="10726882" cy="810491"/>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New goal: </a:t>
                </a:r>
                <a:r>
                  <a:rPr lang="en-US" sz="2200" dirty="0">
                    <a:solidFill>
                      <a:schemeClr val="tx1"/>
                    </a:solidFill>
                  </a:rPr>
                  <a:t>characterize </a:t>
                </a:r>
                <a:r>
                  <a:rPr lang="en-US" sz="2200" b="1" dirty="0">
                    <a:solidFill>
                      <a:schemeClr val="accent5"/>
                    </a:solidFill>
                  </a:rPr>
                  <a:t>when</a:t>
                </a:r>
                <a:r>
                  <a:rPr lang="en-US" sz="2200" dirty="0">
                    <a:solidFill>
                      <a:schemeClr val="tx1"/>
                    </a:solidFill>
                  </a:rPr>
                  <a:t> we can compete with </a:t>
                </a:r>
                <a14:m>
                  <m:oMath xmlns:m="http://schemas.openxmlformats.org/officeDocument/2006/math">
                    <m:sSub>
                      <m:sSubPr>
                        <m:ctrlPr>
                          <a:rPr lang="en-US" sz="220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ℋ</m:t>
                        </m:r>
                      </m:e>
                      <m:sub>
                        <m:r>
                          <a:rPr lang="en-US" sz="2200" b="0" i="1" smtClean="0">
                            <a:solidFill>
                              <a:schemeClr val="tx1"/>
                            </a:solidFill>
                            <a:latin typeface="Cambria Math" panose="02040503050406030204" pitchFamily="18" charset="0"/>
                          </a:rPr>
                          <m:t>𝐽</m:t>
                        </m:r>
                      </m:sub>
                    </m:sSub>
                  </m:oMath>
                </a14:m>
                <a:endParaRPr lang="en-US" sz="2200" dirty="0">
                  <a:solidFill>
                    <a:schemeClr val="tx1"/>
                  </a:solidFill>
                </a:endParaRPr>
              </a:p>
            </p:txBody>
          </p:sp>
        </mc:Choice>
        <mc:Fallback xmlns="">
          <p:sp>
            <p:nvSpPr>
              <p:cNvPr id="3" name="Rounded Rectangle 2">
                <a:extLst>
                  <a:ext uri="{FF2B5EF4-FFF2-40B4-BE49-F238E27FC236}">
                    <a16:creationId xmlns:a16="http://schemas.microsoft.com/office/drawing/2014/main" id="{F5DC3A62-1906-40D3-7FFA-F5ECBC7092C8}"/>
                  </a:ext>
                </a:extLst>
              </p:cNvPr>
              <p:cNvSpPr>
                <a:spLocks noRot="1" noChangeAspect="1" noMove="1" noResize="1" noEditPoints="1" noAdjustHandles="1" noChangeArrowheads="1" noChangeShapeType="1" noTextEdit="1"/>
              </p:cNvSpPr>
              <p:nvPr/>
            </p:nvSpPr>
            <p:spPr>
              <a:xfrm>
                <a:off x="848710" y="1579418"/>
                <a:ext cx="10726882" cy="810491"/>
              </a:xfrm>
              <a:prstGeom prst="roundRect">
                <a:avLst/>
              </a:prstGeom>
              <a:blipFill>
                <a:blip r:embed="rId3"/>
                <a:stretch>
                  <a:fillRect l="-354"/>
                </a:stretch>
              </a:blipFill>
              <a:ln>
                <a:solidFill>
                  <a:schemeClr val="accent5"/>
                </a:solidFill>
              </a:ln>
            </p:spPr>
            <p:txBody>
              <a:bodyPr/>
              <a:lstStyle/>
              <a:p>
                <a:r>
                  <a:rPr lang="en-US">
                    <a:noFill/>
                  </a:rPr>
                  <a:t> </a:t>
                </a:r>
              </a:p>
            </p:txBody>
          </p:sp>
        </mc:Fallback>
      </mc:AlternateContent>
      <p:sp>
        <p:nvSpPr>
          <p:cNvPr id="2" name="TextBox 1">
            <a:extLst>
              <a:ext uri="{FF2B5EF4-FFF2-40B4-BE49-F238E27FC236}">
                <a16:creationId xmlns:a16="http://schemas.microsoft.com/office/drawing/2014/main" id="{84192F6F-2CD8-0FEC-871D-413E06A14339}"/>
              </a:ext>
            </a:extLst>
          </p:cNvPr>
          <p:cNvSpPr txBox="1"/>
          <p:nvPr/>
        </p:nvSpPr>
        <p:spPr>
          <a:xfrm>
            <a:off x="838200" y="2904981"/>
            <a:ext cx="6127531" cy="461665"/>
          </a:xfrm>
          <a:prstGeom prst="rect">
            <a:avLst/>
          </a:prstGeom>
          <a:noFill/>
        </p:spPr>
        <p:txBody>
          <a:bodyPr wrap="square" rtlCol="0">
            <a:spAutoFit/>
          </a:bodyPr>
          <a:lstStyle/>
          <a:p>
            <a:r>
              <a:rPr lang="en-US" sz="2400" dirty="0"/>
              <a:t>How we’ll get there? </a:t>
            </a:r>
            <a:r>
              <a:rPr lang="en-US" sz="2400" b="1" dirty="0"/>
              <a:t>Swap regret!</a:t>
            </a:r>
            <a:r>
              <a:rPr lang="en-US" sz="2400" dirty="0"/>
              <a:t> </a:t>
            </a:r>
          </a:p>
        </p:txBody>
      </p:sp>
    </p:spTree>
    <p:extLst>
      <p:ext uri="{BB962C8B-B14F-4D97-AF65-F5344CB8AC3E}">
        <p14:creationId xmlns:p14="http://schemas.microsoft.com/office/powerpoint/2010/main" val="55064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6A33E-22E8-7533-3943-3C0D1C0B34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28793-75C0-223E-8254-E07CD1E3552A}"/>
              </a:ext>
            </a:extLst>
          </p:cNvPr>
          <p:cNvSpPr>
            <a:spLocks noGrp="1"/>
          </p:cNvSpPr>
          <p:nvPr>
            <p:ph type="title"/>
          </p:nvPr>
        </p:nvSpPr>
        <p:spPr/>
        <p:txBody>
          <a:bodyPr/>
          <a:lstStyle/>
          <a:p>
            <a:r>
              <a:rPr lang="en-US"/>
              <a:t>Are we back to predicting individual probabilities?</a:t>
            </a:r>
          </a:p>
        </p:txBody>
      </p:sp>
      <p:pic>
        <p:nvPicPr>
          <p:cNvPr id="18" name="Picture 17">
            <a:extLst>
              <a:ext uri="{FF2B5EF4-FFF2-40B4-BE49-F238E27FC236}">
                <a16:creationId xmlns:a16="http://schemas.microsoft.com/office/drawing/2014/main" id="{7AAD3AB9-45B8-6934-965F-EDB25503C3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804" y="2322193"/>
            <a:ext cx="7033054" cy="4351338"/>
          </a:xfrm>
          <a:prstGeom prst="rect">
            <a:avLst/>
          </a:prstGeom>
        </p:spPr>
      </p:pic>
      <p:sp>
        <p:nvSpPr>
          <p:cNvPr id="5" name="Content Placeholder 4">
            <a:extLst>
              <a:ext uri="{FF2B5EF4-FFF2-40B4-BE49-F238E27FC236}">
                <a16:creationId xmlns:a16="http://schemas.microsoft.com/office/drawing/2014/main" id="{F77C58F6-4CB5-ECCA-799D-50233B06102C}"/>
              </a:ext>
            </a:extLst>
          </p:cNvPr>
          <p:cNvSpPr>
            <a:spLocks noGrp="1"/>
          </p:cNvSpPr>
          <p:nvPr>
            <p:ph idx="1"/>
          </p:nvPr>
        </p:nvSpPr>
        <p:spPr>
          <a:xfrm>
            <a:off x="838200" y="1817383"/>
            <a:ext cx="10515600" cy="669451"/>
          </a:xfrm>
        </p:spPr>
        <p:txBody>
          <a:bodyPr/>
          <a:lstStyle/>
          <a:p>
            <a:pPr marL="0" indent="0">
              <a:buNone/>
            </a:pPr>
            <a:r>
              <a:rPr lang="en-US"/>
              <a:t>If we take our subsets to be too small then yes…</a:t>
            </a:r>
          </a:p>
        </p:txBody>
      </p:sp>
      <p:sp>
        <p:nvSpPr>
          <p:cNvPr id="19" name="Rounded Rectangle 18">
            <a:extLst>
              <a:ext uri="{FF2B5EF4-FFF2-40B4-BE49-F238E27FC236}">
                <a16:creationId xmlns:a16="http://schemas.microsoft.com/office/drawing/2014/main" id="{2FDBAD41-07FA-02A9-0A05-12EA310C2DB7}"/>
              </a:ext>
            </a:extLst>
          </p:cNvPr>
          <p:cNvSpPr/>
          <p:nvPr/>
        </p:nvSpPr>
        <p:spPr>
          <a:xfrm>
            <a:off x="8064967" y="2829296"/>
            <a:ext cx="3698656" cy="1199408"/>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endParaRPr lang="en-US">
              <a:solidFill>
                <a:schemeClr val="tx1"/>
              </a:solidFill>
            </a:endParaRPr>
          </a:p>
        </p:txBody>
      </p:sp>
      <p:sp>
        <p:nvSpPr>
          <p:cNvPr id="20" name="TextBox 19">
            <a:extLst>
              <a:ext uri="{FF2B5EF4-FFF2-40B4-BE49-F238E27FC236}">
                <a16:creationId xmlns:a16="http://schemas.microsoft.com/office/drawing/2014/main" id="{D6EFA743-57DA-E223-A500-610FE8DEBF4C}"/>
              </a:ext>
            </a:extLst>
          </p:cNvPr>
          <p:cNvSpPr txBox="1"/>
          <p:nvPr/>
        </p:nvSpPr>
        <p:spPr>
          <a:xfrm>
            <a:off x="8280554" y="3013501"/>
            <a:ext cx="3267481" cy="830997"/>
          </a:xfrm>
          <a:prstGeom prst="rect">
            <a:avLst/>
          </a:prstGeom>
          <a:noFill/>
        </p:spPr>
        <p:txBody>
          <a:bodyPr wrap="square" rtlCol="0">
            <a:spAutoFit/>
          </a:bodyPr>
          <a:lstStyle/>
          <a:p>
            <a:r>
              <a:rPr lang="en-US" sz="2400"/>
              <a:t>Let’s learn on each of these subsets!</a:t>
            </a:r>
          </a:p>
        </p:txBody>
      </p:sp>
      <p:cxnSp>
        <p:nvCxnSpPr>
          <p:cNvPr id="42" name="Straight Arrow Connector 41">
            <a:extLst>
              <a:ext uri="{FF2B5EF4-FFF2-40B4-BE49-F238E27FC236}">
                <a16:creationId xmlns:a16="http://schemas.microsoft.com/office/drawing/2014/main" id="{BEEB224F-E0A1-6438-DB93-825262F0CEB5}"/>
              </a:ext>
            </a:extLst>
          </p:cNvPr>
          <p:cNvCxnSpPr>
            <a:cxnSpLocks/>
          </p:cNvCxnSpPr>
          <p:nvPr/>
        </p:nvCxnSpPr>
        <p:spPr>
          <a:xfrm flipH="1">
            <a:off x="6072404" y="3488423"/>
            <a:ext cx="1870869" cy="2127286"/>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4C98C2B0-026C-01ED-7E79-4446E7868B14}"/>
              </a:ext>
            </a:extLst>
          </p:cNvPr>
          <p:cNvSpPr/>
          <p:nvPr/>
        </p:nvSpPr>
        <p:spPr>
          <a:xfrm>
            <a:off x="5140591" y="3733800"/>
            <a:ext cx="716226" cy="756899"/>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55D9B605-F6A6-C579-0633-66CEA1292FF7}"/>
              </a:ext>
            </a:extLst>
          </p:cNvPr>
          <p:cNvSpPr/>
          <p:nvPr/>
        </p:nvSpPr>
        <p:spPr>
          <a:xfrm>
            <a:off x="4051005" y="2731524"/>
            <a:ext cx="716226" cy="756899"/>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F2854B94-8CF7-3220-D9CC-85E4D72DF808}"/>
              </a:ext>
            </a:extLst>
          </p:cNvPr>
          <p:cNvSpPr/>
          <p:nvPr/>
        </p:nvSpPr>
        <p:spPr>
          <a:xfrm>
            <a:off x="4051005" y="4513303"/>
            <a:ext cx="716226" cy="756899"/>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a:extLst>
              <a:ext uri="{FF2B5EF4-FFF2-40B4-BE49-F238E27FC236}">
                <a16:creationId xmlns:a16="http://schemas.microsoft.com/office/drawing/2014/main" id="{B248C7F9-8250-A036-EC39-DF32F3C3798E}"/>
              </a:ext>
            </a:extLst>
          </p:cNvPr>
          <p:cNvSpPr/>
          <p:nvPr/>
        </p:nvSpPr>
        <p:spPr>
          <a:xfrm>
            <a:off x="2854591" y="3710049"/>
            <a:ext cx="716226" cy="756899"/>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a:extLst>
              <a:ext uri="{FF2B5EF4-FFF2-40B4-BE49-F238E27FC236}">
                <a16:creationId xmlns:a16="http://schemas.microsoft.com/office/drawing/2014/main" id="{93D06D8E-250F-E4AA-63B3-4F00E4A6F47A}"/>
              </a:ext>
            </a:extLst>
          </p:cNvPr>
          <p:cNvSpPr/>
          <p:nvPr/>
        </p:nvSpPr>
        <p:spPr>
          <a:xfrm>
            <a:off x="5152895" y="5385345"/>
            <a:ext cx="716226" cy="756899"/>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Arrow Connector 22">
            <a:extLst>
              <a:ext uri="{FF2B5EF4-FFF2-40B4-BE49-F238E27FC236}">
                <a16:creationId xmlns:a16="http://schemas.microsoft.com/office/drawing/2014/main" id="{C05CFDE8-34E0-45A6-2B1B-48C3E3A6EA7B}"/>
              </a:ext>
            </a:extLst>
          </p:cNvPr>
          <p:cNvCxnSpPr>
            <a:cxnSpLocks/>
          </p:cNvCxnSpPr>
          <p:nvPr/>
        </p:nvCxnSpPr>
        <p:spPr>
          <a:xfrm flipH="1">
            <a:off x="5950710" y="3488423"/>
            <a:ext cx="1992563" cy="540281"/>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3E00934E-2B1A-F71C-E38F-00FB8A94DF5E}"/>
              </a:ext>
            </a:extLst>
          </p:cNvPr>
          <p:cNvCxnSpPr>
            <a:cxnSpLocks/>
          </p:cNvCxnSpPr>
          <p:nvPr/>
        </p:nvCxnSpPr>
        <p:spPr>
          <a:xfrm flipH="1" flipV="1">
            <a:off x="4861124" y="3118339"/>
            <a:ext cx="3082149" cy="370084"/>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B246670-BC0A-5BB7-A605-62DF1B948CB7}"/>
              </a:ext>
            </a:extLst>
          </p:cNvPr>
          <p:cNvCxnSpPr>
            <a:cxnSpLocks/>
          </p:cNvCxnSpPr>
          <p:nvPr/>
        </p:nvCxnSpPr>
        <p:spPr>
          <a:xfrm flipH="1">
            <a:off x="4888925" y="3483219"/>
            <a:ext cx="3054348" cy="1349942"/>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3" name="Rounded Rectangle 2">
            <a:extLst>
              <a:ext uri="{FF2B5EF4-FFF2-40B4-BE49-F238E27FC236}">
                <a16:creationId xmlns:a16="http://schemas.microsoft.com/office/drawing/2014/main" id="{125AC607-A401-609C-C810-A948E78F9999}"/>
              </a:ext>
            </a:extLst>
          </p:cNvPr>
          <p:cNvSpPr/>
          <p:nvPr/>
        </p:nvSpPr>
        <p:spPr>
          <a:xfrm>
            <a:off x="8064968" y="4513303"/>
            <a:ext cx="3698656" cy="1628941"/>
          </a:xfrm>
          <a:prstGeom prst="roundRect">
            <a:avLst/>
          </a:prstGeom>
          <a:solidFill>
            <a:srgbClr val="F4ECD2"/>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rPr>
              <a:t>Luckily, we won’t have to this! </a:t>
            </a:r>
          </a:p>
        </p:txBody>
      </p:sp>
    </p:spTree>
    <p:extLst>
      <p:ext uri="{BB962C8B-B14F-4D97-AF65-F5344CB8AC3E}">
        <p14:creationId xmlns:p14="http://schemas.microsoft.com/office/powerpoint/2010/main" val="112381218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7AF5C-C0CC-5C31-056D-3D9707ECEF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9F9601-2F3D-C6E0-1615-04171081E98C}"/>
              </a:ext>
            </a:extLst>
          </p:cNvPr>
          <p:cNvSpPr>
            <a:spLocks noGrp="1"/>
          </p:cNvSpPr>
          <p:nvPr>
            <p:ph type="title"/>
          </p:nvPr>
        </p:nvSpPr>
        <p:spPr/>
        <p:txBody>
          <a:bodyPr>
            <a:normAutofit fontScale="90000"/>
          </a:bodyPr>
          <a:lstStyle/>
          <a:p>
            <a:r>
              <a:rPr lang="en-US" dirty="0"/>
              <a:t>Remember Swap Regret?!</a:t>
            </a:r>
          </a:p>
        </p:txBody>
      </p:sp>
      <p:grpSp>
        <p:nvGrpSpPr>
          <p:cNvPr id="8" name="Group 7">
            <a:extLst>
              <a:ext uri="{FF2B5EF4-FFF2-40B4-BE49-F238E27FC236}">
                <a16:creationId xmlns:a16="http://schemas.microsoft.com/office/drawing/2014/main" id="{30956D1B-2B58-1BA4-E738-8B45D1B75652}"/>
              </a:ext>
            </a:extLst>
          </p:cNvPr>
          <p:cNvGrpSpPr/>
          <p:nvPr/>
        </p:nvGrpSpPr>
        <p:grpSpPr>
          <a:xfrm>
            <a:off x="982528" y="1402653"/>
            <a:ext cx="10577340" cy="4461821"/>
            <a:chOff x="982528" y="1402653"/>
            <a:chExt cx="10577340" cy="4461821"/>
          </a:xfrm>
        </p:grpSpPr>
        <p:pic>
          <p:nvPicPr>
            <p:cNvPr id="29" name="Picture 28">
              <a:extLst>
                <a:ext uri="{FF2B5EF4-FFF2-40B4-BE49-F238E27FC236}">
                  <a16:creationId xmlns:a16="http://schemas.microsoft.com/office/drawing/2014/main" id="{5D7B4A80-A42C-9026-4555-065D5508ED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68498" y="1402653"/>
              <a:ext cx="1340442" cy="1340442"/>
            </a:xfrm>
            <a:prstGeom prst="rect">
              <a:avLst/>
            </a:prstGeom>
          </p:spPr>
        </p:pic>
        <p:grpSp>
          <p:nvGrpSpPr>
            <p:cNvPr id="7" name="Group 6">
              <a:extLst>
                <a:ext uri="{FF2B5EF4-FFF2-40B4-BE49-F238E27FC236}">
                  <a16:creationId xmlns:a16="http://schemas.microsoft.com/office/drawing/2014/main" id="{399023EB-C468-AE37-6A34-755BD1C80918}"/>
                </a:ext>
              </a:extLst>
            </p:cNvPr>
            <p:cNvGrpSpPr/>
            <p:nvPr/>
          </p:nvGrpSpPr>
          <p:grpSpPr>
            <a:xfrm>
              <a:off x="982528" y="1476640"/>
              <a:ext cx="10577340" cy="4387834"/>
              <a:chOff x="982528" y="1476640"/>
              <a:chExt cx="10577340" cy="4387834"/>
            </a:xfrm>
          </p:grpSpPr>
          <p:sp>
            <p:nvSpPr>
              <p:cNvPr id="4" name="Rounded Rectangle 3">
                <a:extLst>
                  <a:ext uri="{FF2B5EF4-FFF2-40B4-BE49-F238E27FC236}">
                    <a16:creationId xmlns:a16="http://schemas.microsoft.com/office/drawing/2014/main" id="{7D16365B-05F9-10B1-F40D-DC30BF336E5C}"/>
                  </a:ext>
                </a:extLst>
              </p:cNvPr>
              <p:cNvSpPr/>
              <p:nvPr/>
            </p:nvSpPr>
            <p:spPr>
              <a:xfrm>
                <a:off x="2287428" y="2858509"/>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5" name="Rounded Rectangle 4">
                <a:extLst>
                  <a:ext uri="{FF2B5EF4-FFF2-40B4-BE49-F238E27FC236}">
                    <a16:creationId xmlns:a16="http://schemas.microsoft.com/office/drawing/2014/main" id="{A7B88C10-4A41-0D9E-EF52-327CA81B370D}"/>
                  </a:ext>
                </a:extLst>
              </p:cNvPr>
              <p:cNvSpPr/>
              <p:nvPr/>
            </p:nvSpPr>
            <p:spPr>
              <a:xfrm>
                <a:off x="3506985" y="2840032"/>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6" name="Rounded Rectangle 5">
                <a:extLst>
                  <a:ext uri="{FF2B5EF4-FFF2-40B4-BE49-F238E27FC236}">
                    <a16:creationId xmlns:a16="http://schemas.microsoft.com/office/drawing/2014/main" id="{56F1B7DA-D511-1709-F5BE-4301D9A15A79}"/>
                  </a:ext>
                </a:extLst>
              </p:cNvPr>
              <p:cNvSpPr/>
              <p:nvPr/>
            </p:nvSpPr>
            <p:spPr>
              <a:xfrm>
                <a:off x="4653016"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10" name="Picture 9">
                <a:extLst>
                  <a:ext uri="{FF2B5EF4-FFF2-40B4-BE49-F238E27FC236}">
                    <a16:creationId xmlns:a16="http://schemas.microsoft.com/office/drawing/2014/main" id="{4036EA00-95FA-0D69-CE0E-BBC50CDA5F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464838" y="3032273"/>
                <a:ext cx="640468" cy="591952"/>
              </a:xfrm>
              <a:prstGeom prst="rect">
                <a:avLst/>
              </a:prstGeom>
            </p:spPr>
          </p:pic>
          <p:pic>
            <p:nvPicPr>
              <p:cNvPr id="12" name="Picture 11">
                <a:extLst>
                  <a:ext uri="{FF2B5EF4-FFF2-40B4-BE49-F238E27FC236}">
                    <a16:creationId xmlns:a16="http://schemas.microsoft.com/office/drawing/2014/main" id="{9ACA0D6C-6AA9-C735-C857-F23375A65C9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667188" y="3010284"/>
                <a:ext cx="700765" cy="591952"/>
              </a:xfrm>
              <a:prstGeom prst="rect">
                <a:avLst/>
              </a:prstGeom>
            </p:spPr>
          </p:pic>
          <p:pic>
            <p:nvPicPr>
              <p:cNvPr id="14" name="Picture 13">
                <a:extLst>
                  <a:ext uri="{FF2B5EF4-FFF2-40B4-BE49-F238E27FC236}">
                    <a16:creationId xmlns:a16="http://schemas.microsoft.com/office/drawing/2014/main" id="{C2525A7C-F68D-B2D3-1E1C-9013F6D2EAE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801065" y="2989701"/>
                <a:ext cx="684550" cy="672216"/>
              </a:xfrm>
              <a:prstGeom prst="rect">
                <a:avLst/>
              </a:prstGeom>
            </p:spPr>
          </p:pic>
          <p:sp>
            <p:nvSpPr>
              <p:cNvPr id="15" name="Rounded Rectangle 14">
                <a:extLst>
                  <a:ext uri="{FF2B5EF4-FFF2-40B4-BE49-F238E27FC236}">
                    <a16:creationId xmlns:a16="http://schemas.microsoft.com/office/drawing/2014/main" id="{C0665920-7DA3-DFE9-51B5-182358F7B73C}"/>
                  </a:ext>
                </a:extLst>
              </p:cNvPr>
              <p:cNvSpPr/>
              <p:nvPr/>
            </p:nvSpPr>
            <p:spPr>
              <a:xfrm>
                <a:off x="5799047" y="2858509"/>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pic>
            <p:nvPicPr>
              <p:cNvPr id="16" name="Picture 15">
                <a:extLst>
                  <a:ext uri="{FF2B5EF4-FFF2-40B4-BE49-F238E27FC236}">
                    <a16:creationId xmlns:a16="http://schemas.microsoft.com/office/drawing/2014/main" id="{6D77EC01-825A-7D94-AD22-C97D87847E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5969138" y="3039560"/>
                <a:ext cx="640468" cy="591952"/>
              </a:xfrm>
              <a:prstGeom prst="rect">
                <a:avLst/>
              </a:prstGeom>
            </p:spPr>
          </p:pic>
          <p:sp>
            <p:nvSpPr>
              <p:cNvPr id="17" name="Rounded Rectangle 16">
                <a:extLst>
                  <a:ext uri="{FF2B5EF4-FFF2-40B4-BE49-F238E27FC236}">
                    <a16:creationId xmlns:a16="http://schemas.microsoft.com/office/drawing/2014/main" id="{0EABE1E6-F59D-8BFF-04D1-FAD350A5F5F7}"/>
                  </a:ext>
                </a:extLst>
              </p:cNvPr>
              <p:cNvSpPr/>
              <p:nvPr/>
            </p:nvSpPr>
            <p:spPr>
              <a:xfrm>
                <a:off x="7018603" y="2840032"/>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pic>
            <p:nvPicPr>
              <p:cNvPr id="18" name="Picture 17">
                <a:extLst>
                  <a:ext uri="{FF2B5EF4-FFF2-40B4-BE49-F238E27FC236}">
                    <a16:creationId xmlns:a16="http://schemas.microsoft.com/office/drawing/2014/main" id="{E77E4E5B-AE2A-DF5E-F335-A4F470A90C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7193393" y="3045236"/>
                <a:ext cx="640468" cy="591952"/>
              </a:xfrm>
              <a:prstGeom prst="rect">
                <a:avLst/>
              </a:prstGeom>
            </p:spPr>
          </p:pic>
          <p:sp>
            <p:nvSpPr>
              <p:cNvPr id="19" name="Rounded Rectangle 18">
                <a:extLst>
                  <a:ext uri="{FF2B5EF4-FFF2-40B4-BE49-F238E27FC236}">
                    <a16:creationId xmlns:a16="http://schemas.microsoft.com/office/drawing/2014/main" id="{E72023F4-6771-DDAF-506D-F1EF45935A90}"/>
                  </a:ext>
                </a:extLst>
              </p:cNvPr>
              <p:cNvSpPr/>
              <p:nvPr/>
            </p:nvSpPr>
            <p:spPr>
              <a:xfrm>
                <a:off x="8238159" y="2850744"/>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20" name="Picture 19">
                <a:extLst>
                  <a:ext uri="{FF2B5EF4-FFF2-40B4-BE49-F238E27FC236}">
                    <a16:creationId xmlns:a16="http://schemas.microsoft.com/office/drawing/2014/main" id="{D3CF838C-A271-4153-BF19-B9F59765EAB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346819" y="3039560"/>
                <a:ext cx="700765" cy="591952"/>
              </a:xfrm>
              <a:prstGeom prst="rect">
                <a:avLst/>
              </a:prstGeom>
            </p:spPr>
          </p:pic>
          <p:sp>
            <p:nvSpPr>
              <p:cNvPr id="21" name="Rounded Rectangle 20">
                <a:extLst>
                  <a:ext uri="{FF2B5EF4-FFF2-40B4-BE49-F238E27FC236}">
                    <a16:creationId xmlns:a16="http://schemas.microsoft.com/office/drawing/2014/main" id="{47978BEE-0EFB-F976-C6B0-55EBFFBD7C30}"/>
                  </a:ext>
                </a:extLst>
              </p:cNvPr>
              <p:cNvSpPr/>
              <p:nvPr/>
            </p:nvSpPr>
            <p:spPr>
              <a:xfrm>
                <a:off x="1067872"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22" name="Picture 21">
                <a:extLst>
                  <a:ext uri="{FF2B5EF4-FFF2-40B4-BE49-F238E27FC236}">
                    <a16:creationId xmlns:a16="http://schemas.microsoft.com/office/drawing/2014/main" id="{931D063E-E31D-A379-354B-8BD50D648AC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48372" y="3010284"/>
                <a:ext cx="684550" cy="672216"/>
              </a:xfrm>
              <a:prstGeom prst="rect">
                <a:avLst/>
              </a:prstGeom>
            </p:spPr>
          </p:pic>
          <p:pic>
            <p:nvPicPr>
              <p:cNvPr id="25" name="Picture 24">
                <a:extLst>
                  <a:ext uri="{FF2B5EF4-FFF2-40B4-BE49-F238E27FC236}">
                    <a16:creationId xmlns:a16="http://schemas.microsoft.com/office/drawing/2014/main" id="{D754221E-B302-822C-9A7D-BB05C26E96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37273" y="1550130"/>
                <a:ext cx="1219555" cy="1219555"/>
              </a:xfrm>
              <a:prstGeom prst="rect">
                <a:avLst/>
              </a:prstGeom>
            </p:spPr>
          </p:pic>
          <p:pic>
            <p:nvPicPr>
              <p:cNvPr id="26" name="Picture 25">
                <a:extLst>
                  <a:ext uri="{FF2B5EF4-FFF2-40B4-BE49-F238E27FC236}">
                    <a16:creationId xmlns:a16="http://schemas.microsoft.com/office/drawing/2014/main" id="{808A157C-893B-A65F-4059-8CD500B981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79842" y="1485577"/>
                <a:ext cx="1240575" cy="1240575"/>
              </a:xfrm>
              <a:prstGeom prst="rect">
                <a:avLst/>
              </a:prstGeom>
            </p:spPr>
          </p:pic>
          <p:pic>
            <p:nvPicPr>
              <p:cNvPr id="27" name="Picture 26">
                <a:extLst>
                  <a:ext uri="{FF2B5EF4-FFF2-40B4-BE49-F238E27FC236}">
                    <a16:creationId xmlns:a16="http://schemas.microsoft.com/office/drawing/2014/main" id="{D1DE7739-C48A-3867-C9F9-1B7DCE5B9A2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71721" y="1501369"/>
                <a:ext cx="1231298" cy="1231298"/>
              </a:xfrm>
              <a:prstGeom prst="rect">
                <a:avLst/>
              </a:prstGeom>
            </p:spPr>
          </p:pic>
          <p:pic>
            <p:nvPicPr>
              <p:cNvPr id="28" name="Picture 27">
                <a:extLst>
                  <a:ext uri="{FF2B5EF4-FFF2-40B4-BE49-F238E27FC236}">
                    <a16:creationId xmlns:a16="http://schemas.microsoft.com/office/drawing/2014/main" id="{45F5979A-3065-3E3D-65F4-957204DF38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69824" y="1566383"/>
                <a:ext cx="980649" cy="980649"/>
              </a:xfrm>
              <a:prstGeom prst="rect">
                <a:avLst/>
              </a:prstGeom>
            </p:spPr>
          </p:pic>
          <p:pic>
            <p:nvPicPr>
              <p:cNvPr id="30" name="Picture 29">
                <a:extLst>
                  <a:ext uri="{FF2B5EF4-FFF2-40B4-BE49-F238E27FC236}">
                    <a16:creationId xmlns:a16="http://schemas.microsoft.com/office/drawing/2014/main" id="{F535AB2D-0E86-6B96-B87E-3D15CCA8CF9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52738" y="1501369"/>
                <a:ext cx="1219555" cy="1219555"/>
              </a:xfrm>
              <a:prstGeom prst="rect">
                <a:avLst/>
              </a:prstGeom>
            </p:spPr>
          </p:pic>
          <p:pic>
            <p:nvPicPr>
              <p:cNvPr id="31" name="Picture 30">
                <a:extLst>
                  <a:ext uri="{FF2B5EF4-FFF2-40B4-BE49-F238E27FC236}">
                    <a16:creationId xmlns:a16="http://schemas.microsoft.com/office/drawing/2014/main" id="{77944FB6-B95D-6338-BDBA-379A7B94C12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70361" y="1579389"/>
                <a:ext cx="1051180" cy="1051180"/>
              </a:xfrm>
              <a:prstGeom prst="rect">
                <a:avLst/>
              </a:prstGeom>
            </p:spPr>
          </p:pic>
          <p:pic>
            <p:nvPicPr>
              <p:cNvPr id="32" name="Picture 31">
                <a:extLst>
                  <a:ext uri="{FF2B5EF4-FFF2-40B4-BE49-F238E27FC236}">
                    <a16:creationId xmlns:a16="http://schemas.microsoft.com/office/drawing/2014/main" id="{C53E5825-B789-BC03-DA75-1201AD290DD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63256" y="1550129"/>
                <a:ext cx="1008111" cy="1008111"/>
              </a:xfrm>
              <a:prstGeom prst="rect">
                <a:avLst/>
              </a:prstGeom>
            </p:spPr>
          </p:pic>
          <p:pic>
            <p:nvPicPr>
              <p:cNvPr id="33" name="Picture 32">
                <a:extLst>
                  <a:ext uri="{FF2B5EF4-FFF2-40B4-BE49-F238E27FC236}">
                    <a16:creationId xmlns:a16="http://schemas.microsoft.com/office/drawing/2014/main" id="{75D68F43-3353-68CC-3107-600EA8C515A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2528" y="1476640"/>
                <a:ext cx="1219556" cy="1219556"/>
              </a:xfrm>
              <a:prstGeom prst="rect">
                <a:avLst/>
              </a:prstGeom>
            </p:spPr>
          </p:pic>
          <p:sp>
            <p:nvSpPr>
              <p:cNvPr id="34" name="Rounded Rectangle 33">
                <a:extLst>
                  <a:ext uri="{FF2B5EF4-FFF2-40B4-BE49-F238E27FC236}">
                    <a16:creationId xmlns:a16="http://schemas.microsoft.com/office/drawing/2014/main" id="{D4613213-EE9A-7B9E-0878-F8D4B6577F4E}"/>
                  </a:ext>
                </a:extLst>
              </p:cNvPr>
              <p:cNvSpPr/>
              <p:nvPr/>
            </p:nvSpPr>
            <p:spPr>
              <a:xfrm>
                <a:off x="9402112" y="2858510"/>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35" name="Picture 34">
                <a:extLst>
                  <a:ext uri="{FF2B5EF4-FFF2-40B4-BE49-F238E27FC236}">
                    <a16:creationId xmlns:a16="http://schemas.microsoft.com/office/drawing/2014/main" id="{46FFC234-5D7F-2C75-0885-AC2C411765E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510772" y="3047326"/>
                <a:ext cx="700765" cy="591952"/>
              </a:xfrm>
              <a:prstGeom prst="rect">
                <a:avLst/>
              </a:prstGeom>
            </p:spPr>
          </p:pic>
          <p:sp>
            <p:nvSpPr>
              <p:cNvPr id="36" name="Rounded Rectangle 35">
                <a:extLst>
                  <a:ext uri="{FF2B5EF4-FFF2-40B4-BE49-F238E27FC236}">
                    <a16:creationId xmlns:a16="http://schemas.microsoft.com/office/drawing/2014/main" id="{D5952883-038C-5FAA-A5AB-DDF5C3C1189E}"/>
                  </a:ext>
                </a:extLst>
              </p:cNvPr>
              <p:cNvSpPr/>
              <p:nvPr/>
            </p:nvSpPr>
            <p:spPr>
              <a:xfrm>
                <a:off x="10566065"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37" name="Picture 36">
                <a:extLst>
                  <a:ext uri="{FF2B5EF4-FFF2-40B4-BE49-F238E27FC236}">
                    <a16:creationId xmlns:a16="http://schemas.microsoft.com/office/drawing/2014/main" id="{A21569C8-DE51-DE9B-7091-9EC0F4C148C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714114" y="3007194"/>
                <a:ext cx="684550" cy="672216"/>
              </a:xfrm>
              <a:prstGeom prst="rect">
                <a:avLst/>
              </a:prstGeom>
            </p:spPr>
          </p:pic>
          <p:sp>
            <p:nvSpPr>
              <p:cNvPr id="38" name="Rounded Rectangle 37">
                <a:extLst>
                  <a:ext uri="{FF2B5EF4-FFF2-40B4-BE49-F238E27FC236}">
                    <a16:creationId xmlns:a16="http://schemas.microsoft.com/office/drawing/2014/main" id="{7566E58E-D9EA-3351-0277-01DD9F6D7C17}"/>
                  </a:ext>
                </a:extLst>
              </p:cNvPr>
              <p:cNvSpPr/>
              <p:nvPr/>
            </p:nvSpPr>
            <p:spPr>
              <a:xfrm>
                <a:off x="2287428" y="3989053"/>
                <a:ext cx="980650" cy="156092"/>
              </a:xfrm>
              <a:prstGeom prst="roundRect">
                <a:avLst>
                  <a:gd name="adj" fmla="val 10592"/>
                </a:avLst>
              </a:prstGeom>
              <a:solidFill>
                <a:schemeClr val="accent1">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39" name="Rounded Rectangle 38">
                <a:extLst>
                  <a:ext uri="{FF2B5EF4-FFF2-40B4-BE49-F238E27FC236}">
                    <a16:creationId xmlns:a16="http://schemas.microsoft.com/office/drawing/2014/main" id="{C50DD20C-2FB5-F7F3-25EE-AA64D15FFAA8}"/>
                  </a:ext>
                </a:extLst>
              </p:cNvPr>
              <p:cNvSpPr/>
              <p:nvPr/>
            </p:nvSpPr>
            <p:spPr>
              <a:xfrm>
                <a:off x="5763255" y="3989053"/>
                <a:ext cx="2235997" cy="156092"/>
              </a:xfrm>
              <a:prstGeom prst="roundRect">
                <a:avLst>
                  <a:gd name="adj" fmla="val 10592"/>
                </a:avLst>
              </a:prstGeom>
              <a:solidFill>
                <a:schemeClr val="accent1">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0" name="Rounded Rectangle 39">
                <a:extLst>
                  <a:ext uri="{FF2B5EF4-FFF2-40B4-BE49-F238E27FC236}">
                    <a16:creationId xmlns:a16="http://schemas.microsoft.com/office/drawing/2014/main" id="{2741B215-4F9F-009C-30A7-A6F41F36526D}"/>
                  </a:ext>
                </a:extLst>
              </p:cNvPr>
              <p:cNvSpPr/>
              <p:nvPr/>
            </p:nvSpPr>
            <p:spPr>
              <a:xfrm>
                <a:off x="1067872" y="3979129"/>
                <a:ext cx="980650" cy="166015"/>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1" name="Rounded Rectangle 40">
                <a:extLst>
                  <a:ext uri="{FF2B5EF4-FFF2-40B4-BE49-F238E27FC236}">
                    <a16:creationId xmlns:a16="http://schemas.microsoft.com/office/drawing/2014/main" id="{5A82F2EA-890D-ED5C-0A88-7FF1EE359DF2}"/>
                  </a:ext>
                </a:extLst>
              </p:cNvPr>
              <p:cNvSpPr/>
              <p:nvPr/>
            </p:nvSpPr>
            <p:spPr>
              <a:xfrm>
                <a:off x="4653015" y="3989053"/>
                <a:ext cx="980650" cy="156092"/>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2" name="Rounded Rectangle 41">
                <a:extLst>
                  <a:ext uri="{FF2B5EF4-FFF2-40B4-BE49-F238E27FC236}">
                    <a16:creationId xmlns:a16="http://schemas.microsoft.com/office/drawing/2014/main" id="{088FF249-2CD4-955E-AB7E-25EEFE7FE6F3}"/>
                  </a:ext>
                </a:extLst>
              </p:cNvPr>
              <p:cNvSpPr/>
              <p:nvPr/>
            </p:nvSpPr>
            <p:spPr>
              <a:xfrm>
                <a:off x="10579218" y="3970529"/>
                <a:ext cx="980650" cy="174616"/>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3" name="Rounded Rectangle 42">
                <a:extLst>
                  <a:ext uri="{FF2B5EF4-FFF2-40B4-BE49-F238E27FC236}">
                    <a16:creationId xmlns:a16="http://schemas.microsoft.com/office/drawing/2014/main" id="{6FBA9383-69D5-975E-DEC6-4F330F2689A9}"/>
                  </a:ext>
                </a:extLst>
              </p:cNvPr>
              <p:cNvSpPr/>
              <p:nvPr/>
            </p:nvSpPr>
            <p:spPr>
              <a:xfrm>
                <a:off x="8220831" y="3979130"/>
                <a:ext cx="2235997" cy="166015"/>
              </a:xfrm>
              <a:prstGeom prst="roundRect">
                <a:avLst>
                  <a:gd name="adj" fmla="val 10592"/>
                </a:avLst>
              </a:prstGeom>
              <a:solidFill>
                <a:schemeClr val="accent3">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5" name="Rounded Rectangle 44">
                <a:extLst>
                  <a:ext uri="{FF2B5EF4-FFF2-40B4-BE49-F238E27FC236}">
                    <a16:creationId xmlns:a16="http://schemas.microsoft.com/office/drawing/2014/main" id="{CB5FEF9F-EF23-45DE-DEC7-A08E657743D5}"/>
                  </a:ext>
                </a:extLst>
              </p:cNvPr>
              <p:cNvSpPr/>
              <p:nvPr/>
            </p:nvSpPr>
            <p:spPr>
              <a:xfrm>
                <a:off x="3503330" y="3989053"/>
                <a:ext cx="980650" cy="156092"/>
              </a:xfrm>
              <a:prstGeom prst="roundRect">
                <a:avLst>
                  <a:gd name="adj" fmla="val 10592"/>
                </a:avLst>
              </a:prstGeom>
              <a:solidFill>
                <a:schemeClr val="accent3">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3" name="Rounded Rectangle 2">
                <a:extLst>
                  <a:ext uri="{FF2B5EF4-FFF2-40B4-BE49-F238E27FC236}">
                    <a16:creationId xmlns:a16="http://schemas.microsoft.com/office/drawing/2014/main" id="{5FED1528-6C76-29F5-FDF3-2C1A29D5E5B2}"/>
                  </a:ext>
                </a:extLst>
              </p:cNvPr>
              <p:cNvSpPr/>
              <p:nvPr/>
            </p:nvSpPr>
            <p:spPr>
              <a:xfrm>
                <a:off x="1067872" y="4692748"/>
                <a:ext cx="10201190"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Measured how much a decision-maker can improve by swapping </a:t>
                </a:r>
                <a:r>
                  <a:rPr lang="en-US" sz="2800" b="1" dirty="0">
                    <a:solidFill>
                      <a:schemeClr val="tx1"/>
                    </a:solidFill>
                  </a:rPr>
                  <a:t>all times they played one action with another action</a:t>
                </a:r>
              </a:p>
            </p:txBody>
          </p:sp>
        </p:grpSp>
      </p:grpSp>
    </p:spTree>
    <p:extLst>
      <p:ext uri="{BB962C8B-B14F-4D97-AF65-F5344CB8AC3E}">
        <p14:creationId xmlns:p14="http://schemas.microsoft.com/office/powerpoint/2010/main" val="212540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CEE47-7128-55DA-0A4E-D9273DCD3A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84430-3F09-FDE5-68CB-46941B917177}"/>
              </a:ext>
            </a:extLst>
          </p:cNvPr>
          <p:cNvSpPr>
            <a:spLocks noGrp="1"/>
          </p:cNvSpPr>
          <p:nvPr>
            <p:ph type="title"/>
          </p:nvPr>
        </p:nvSpPr>
        <p:spPr/>
        <p:txBody>
          <a:bodyPr>
            <a:normAutofit fontScale="90000"/>
          </a:bodyPr>
          <a:lstStyle/>
          <a:p>
            <a:r>
              <a:rPr lang="en-US" dirty="0"/>
              <a:t>Remember Swap Regret?! </a:t>
            </a:r>
          </a:p>
        </p:txBody>
      </p:sp>
      <p:sp>
        <p:nvSpPr>
          <p:cNvPr id="6" name="Rounded Rectangle 5">
            <a:extLst>
              <a:ext uri="{FF2B5EF4-FFF2-40B4-BE49-F238E27FC236}">
                <a16:creationId xmlns:a16="http://schemas.microsoft.com/office/drawing/2014/main" id="{C19A4C4B-DD47-B438-2330-041F081CAFD7}"/>
              </a:ext>
            </a:extLst>
          </p:cNvPr>
          <p:cNvSpPr/>
          <p:nvPr/>
        </p:nvSpPr>
        <p:spPr>
          <a:xfrm>
            <a:off x="4653016"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14" name="Picture 13">
            <a:extLst>
              <a:ext uri="{FF2B5EF4-FFF2-40B4-BE49-F238E27FC236}">
                <a16:creationId xmlns:a16="http://schemas.microsoft.com/office/drawing/2014/main" id="{42E01369-FDBC-7E54-5313-4252A6915EB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801065" y="2989701"/>
            <a:ext cx="684550" cy="672216"/>
          </a:xfrm>
          <a:prstGeom prst="rect">
            <a:avLst/>
          </a:prstGeom>
        </p:spPr>
      </p:pic>
      <p:sp>
        <p:nvSpPr>
          <p:cNvPr id="21" name="Rounded Rectangle 20">
            <a:extLst>
              <a:ext uri="{FF2B5EF4-FFF2-40B4-BE49-F238E27FC236}">
                <a16:creationId xmlns:a16="http://schemas.microsoft.com/office/drawing/2014/main" id="{9ADF7EB6-EC8F-07F7-8047-EE47F2C2E522}"/>
              </a:ext>
            </a:extLst>
          </p:cNvPr>
          <p:cNvSpPr/>
          <p:nvPr/>
        </p:nvSpPr>
        <p:spPr>
          <a:xfrm>
            <a:off x="1067872"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22" name="Picture 21">
            <a:extLst>
              <a:ext uri="{FF2B5EF4-FFF2-40B4-BE49-F238E27FC236}">
                <a16:creationId xmlns:a16="http://schemas.microsoft.com/office/drawing/2014/main" id="{D39876A6-694E-54C5-BE7C-EE8ACFA53AB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48372" y="3010284"/>
            <a:ext cx="684550" cy="672216"/>
          </a:xfrm>
          <a:prstGeom prst="rect">
            <a:avLst/>
          </a:prstGeom>
        </p:spPr>
      </p:pic>
      <p:pic>
        <p:nvPicPr>
          <p:cNvPr id="27" name="Picture 26">
            <a:extLst>
              <a:ext uri="{FF2B5EF4-FFF2-40B4-BE49-F238E27FC236}">
                <a16:creationId xmlns:a16="http://schemas.microsoft.com/office/drawing/2014/main" id="{B18D9A5E-9666-DC53-D3AF-3B75EB5D7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721" y="1501369"/>
            <a:ext cx="1231298" cy="1231298"/>
          </a:xfrm>
          <a:prstGeom prst="rect">
            <a:avLst/>
          </a:prstGeom>
        </p:spPr>
      </p:pic>
      <p:pic>
        <p:nvPicPr>
          <p:cNvPr id="28" name="Picture 27">
            <a:extLst>
              <a:ext uri="{FF2B5EF4-FFF2-40B4-BE49-F238E27FC236}">
                <a16:creationId xmlns:a16="http://schemas.microsoft.com/office/drawing/2014/main" id="{5A108A76-E98A-347C-5A30-19E7C84669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9824" y="1566383"/>
            <a:ext cx="980649" cy="980649"/>
          </a:xfrm>
          <a:prstGeom prst="rect">
            <a:avLst/>
          </a:prstGeom>
        </p:spPr>
      </p:pic>
      <p:pic>
        <p:nvPicPr>
          <p:cNvPr id="33" name="Picture 32">
            <a:extLst>
              <a:ext uri="{FF2B5EF4-FFF2-40B4-BE49-F238E27FC236}">
                <a16:creationId xmlns:a16="http://schemas.microsoft.com/office/drawing/2014/main" id="{542021B4-E0CE-4AA0-E0B5-4D701E0AF2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2528" y="1476640"/>
            <a:ext cx="1219556" cy="1219556"/>
          </a:xfrm>
          <a:prstGeom prst="rect">
            <a:avLst/>
          </a:prstGeom>
        </p:spPr>
      </p:pic>
      <p:sp>
        <p:nvSpPr>
          <p:cNvPr id="36" name="Rounded Rectangle 35">
            <a:extLst>
              <a:ext uri="{FF2B5EF4-FFF2-40B4-BE49-F238E27FC236}">
                <a16:creationId xmlns:a16="http://schemas.microsoft.com/office/drawing/2014/main" id="{36ED2EA5-AA66-772A-8007-22D9B67D6483}"/>
              </a:ext>
            </a:extLst>
          </p:cNvPr>
          <p:cNvSpPr/>
          <p:nvPr/>
        </p:nvSpPr>
        <p:spPr>
          <a:xfrm>
            <a:off x="10566065"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37" name="Picture 36">
            <a:extLst>
              <a:ext uri="{FF2B5EF4-FFF2-40B4-BE49-F238E27FC236}">
                <a16:creationId xmlns:a16="http://schemas.microsoft.com/office/drawing/2014/main" id="{BE4F7728-11EB-DFAF-3873-AE9B8505EED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14114" y="3007194"/>
            <a:ext cx="684550" cy="672216"/>
          </a:xfrm>
          <a:prstGeom prst="rect">
            <a:avLst/>
          </a:prstGeom>
        </p:spPr>
      </p:pic>
      <p:sp>
        <p:nvSpPr>
          <p:cNvPr id="40" name="Rounded Rectangle 39">
            <a:extLst>
              <a:ext uri="{FF2B5EF4-FFF2-40B4-BE49-F238E27FC236}">
                <a16:creationId xmlns:a16="http://schemas.microsoft.com/office/drawing/2014/main" id="{1C8B9C23-B5FF-6C00-AC91-225242CFEF8F}"/>
              </a:ext>
            </a:extLst>
          </p:cNvPr>
          <p:cNvSpPr/>
          <p:nvPr/>
        </p:nvSpPr>
        <p:spPr>
          <a:xfrm>
            <a:off x="1067872" y="3979129"/>
            <a:ext cx="980650" cy="166015"/>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1" name="Rounded Rectangle 40">
            <a:extLst>
              <a:ext uri="{FF2B5EF4-FFF2-40B4-BE49-F238E27FC236}">
                <a16:creationId xmlns:a16="http://schemas.microsoft.com/office/drawing/2014/main" id="{CF9A9CAE-214B-68D2-0CC4-301D1D036A77}"/>
              </a:ext>
            </a:extLst>
          </p:cNvPr>
          <p:cNvSpPr/>
          <p:nvPr/>
        </p:nvSpPr>
        <p:spPr>
          <a:xfrm>
            <a:off x="4653015" y="3989053"/>
            <a:ext cx="980650" cy="156092"/>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2" name="Rounded Rectangle 41">
            <a:extLst>
              <a:ext uri="{FF2B5EF4-FFF2-40B4-BE49-F238E27FC236}">
                <a16:creationId xmlns:a16="http://schemas.microsoft.com/office/drawing/2014/main" id="{EEE9AA4C-0D1C-FFFF-D4B4-42061F6D103D}"/>
              </a:ext>
            </a:extLst>
          </p:cNvPr>
          <p:cNvSpPr/>
          <p:nvPr/>
        </p:nvSpPr>
        <p:spPr>
          <a:xfrm>
            <a:off x="10579218" y="3970529"/>
            <a:ext cx="980650" cy="174616"/>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7" name="Rounded Rectangle 6">
            <a:extLst>
              <a:ext uri="{FF2B5EF4-FFF2-40B4-BE49-F238E27FC236}">
                <a16:creationId xmlns:a16="http://schemas.microsoft.com/office/drawing/2014/main" id="{1C489CC2-1A70-B43D-6BAA-47C269DAAB45}"/>
              </a:ext>
            </a:extLst>
          </p:cNvPr>
          <p:cNvSpPr/>
          <p:nvPr/>
        </p:nvSpPr>
        <p:spPr>
          <a:xfrm>
            <a:off x="1067872" y="4692748"/>
            <a:ext cx="10201190"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If a decision maker has no swap regret, then on average on the instances they prescribed antibiotics, </a:t>
            </a:r>
            <a:r>
              <a:rPr lang="en-US" sz="2800" b="1">
                <a:solidFill>
                  <a:schemeClr val="tx1"/>
                </a:solidFill>
              </a:rPr>
              <a:t>this was the best action</a:t>
            </a:r>
          </a:p>
        </p:txBody>
      </p:sp>
    </p:spTree>
    <p:extLst>
      <p:ext uri="{BB962C8B-B14F-4D97-AF65-F5344CB8AC3E}">
        <p14:creationId xmlns:p14="http://schemas.microsoft.com/office/powerpoint/2010/main" val="28705056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E8ED9-C3BC-E16E-14D9-CED2A8C80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FA904-7EDE-8352-FBB2-88EE441835F9}"/>
              </a:ext>
            </a:extLst>
          </p:cNvPr>
          <p:cNvSpPr>
            <a:spLocks noGrp="1"/>
          </p:cNvSpPr>
          <p:nvPr>
            <p:ph type="title"/>
          </p:nvPr>
        </p:nvSpPr>
        <p:spPr/>
        <p:txBody>
          <a:bodyPr>
            <a:normAutofit fontScale="90000"/>
          </a:bodyPr>
          <a:lstStyle/>
          <a:p>
            <a:r>
              <a:rPr lang="en-US" dirty="0"/>
              <a:t>Remember Swap Regret?! </a:t>
            </a:r>
          </a:p>
        </p:txBody>
      </p:sp>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3B560402-D102-C53B-AF84-6B4BFF7F268B}"/>
                  </a:ext>
                </a:extLst>
              </p:cNvPr>
              <p:cNvSpPr/>
              <p:nvPr/>
            </p:nvSpPr>
            <p:spPr>
              <a:xfrm>
                <a:off x="764602" y="4586288"/>
                <a:ext cx="10795265" cy="1867453"/>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An agent has no swap regret with </a:t>
                </a:r>
                <a:r>
                  <a:rPr lang="en-US" sz="2800" b="1" dirty="0">
                    <a:solidFill>
                      <a:schemeClr val="tx1"/>
                    </a:solidFill>
                  </a:rPr>
                  <a:t>respect to class </a:t>
                </a:r>
                <a14:m>
                  <m:oMath xmlns:m="http://schemas.openxmlformats.org/officeDocument/2006/math">
                    <m:r>
                      <a:rPr lang="en-US" sz="2800" b="1" i="1" smtClean="0">
                        <a:solidFill>
                          <a:schemeClr val="tx1"/>
                        </a:solidFill>
                        <a:latin typeface="Cambria Math" panose="02040503050406030204" pitchFamily="18" charset="0"/>
                      </a:rPr>
                      <m:t>𝓗</m:t>
                    </m:r>
                  </m:oMath>
                </a14:m>
                <a:r>
                  <a:rPr lang="en-US" sz="2800" dirty="0">
                    <a:solidFill>
                      <a:schemeClr val="tx1"/>
                    </a:solidFill>
                  </a:rPr>
                  <a:t> if they can’t improve by </a:t>
                </a:r>
                <a:r>
                  <a:rPr lang="en-US" sz="2800" b="1" dirty="0">
                    <a:solidFill>
                      <a:schemeClr val="tx1"/>
                    </a:solidFill>
                  </a:rPr>
                  <a:t>swapping out</a:t>
                </a:r>
                <a:r>
                  <a:rPr lang="en-US" sz="2800" dirty="0">
                    <a:solidFill>
                      <a:schemeClr val="tx1"/>
                    </a:solidFill>
                  </a:rPr>
                  <a:t> a level set of their predictions with a model  </a:t>
                </a:r>
                <a14:m>
                  <m:oMath xmlns:m="http://schemas.openxmlformats.org/officeDocument/2006/math">
                    <m:r>
                      <a:rPr lang="en-US" sz="2800" b="0" i="1" smtClean="0">
                        <a:solidFill>
                          <a:schemeClr val="tx1"/>
                        </a:solidFill>
                        <a:latin typeface="Cambria Math" panose="02040503050406030204" pitchFamily="18" charset="0"/>
                      </a:rPr>
                      <m:t>h</m:t>
                    </m:r>
                    <m: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ℋ</m:t>
                    </m:r>
                    <m:r>
                      <a:rPr lang="en-US" sz="2800" b="0" i="1" smtClean="0">
                        <a:solidFill>
                          <a:schemeClr val="tx1"/>
                        </a:solidFill>
                        <a:latin typeface="Cambria Math" panose="02040503050406030204" pitchFamily="18" charset="0"/>
                      </a:rPr>
                      <m:t>.</m:t>
                    </m:r>
                  </m:oMath>
                </a14:m>
                <a:endParaRPr lang="en-US" sz="2800" dirty="0">
                  <a:solidFill>
                    <a:schemeClr val="tx1"/>
                  </a:solidFill>
                </a:endParaRPr>
              </a:p>
            </p:txBody>
          </p:sp>
        </mc:Choice>
        <mc:Fallback xmlns="">
          <p:sp>
            <p:nvSpPr>
              <p:cNvPr id="15" name="Rounded Rectangle 14">
                <a:extLst>
                  <a:ext uri="{FF2B5EF4-FFF2-40B4-BE49-F238E27FC236}">
                    <a16:creationId xmlns:a16="http://schemas.microsoft.com/office/drawing/2014/main" id="{3B560402-D102-C53B-AF84-6B4BFF7F268B}"/>
                  </a:ext>
                </a:extLst>
              </p:cNvPr>
              <p:cNvSpPr>
                <a:spLocks noRot="1" noChangeAspect="1" noMove="1" noResize="1" noEditPoints="1" noAdjustHandles="1" noChangeArrowheads="1" noChangeShapeType="1" noTextEdit="1"/>
              </p:cNvSpPr>
              <p:nvPr/>
            </p:nvSpPr>
            <p:spPr>
              <a:xfrm>
                <a:off x="764602" y="4586288"/>
                <a:ext cx="10795265" cy="1867453"/>
              </a:xfrm>
              <a:prstGeom prst="roundRect">
                <a:avLst/>
              </a:prstGeom>
              <a:blipFill>
                <a:blip r:embed="rId2"/>
                <a:stretch>
                  <a:fillRect/>
                </a:stretch>
              </a:blipFill>
              <a:ln w="15875">
                <a:solidFill>
                  <a:srgbClr val="B8943E"/>
                </a:solidFill>
              </a:ln>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80E735B8-B5B3-5C82-5C35-4DB44AD680BE}"/>
              </a:ext>
            </a:extLst>
          </p:cNvPr>
          <p:cNvSpPr/>
          <p:nvPr/>
        </p:nvSpPr>
        <p:spPr>
          <a:xfrm>
            <a:off x="2287428" y="2858509"/>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 name="Rounded Rectangle 3">
            <a:extLst>
              <a:ext uri="{FF2B5EF4-FFF2-40B4-BE49-F238E27FC236}">
                <a16:creationId xmlns:a16="http://schemas.microsoft.com/office/drawing/2014/main" id="{CCFF2492-9FA4-00DE-6CBA-04E8DD173C34}"/>
              </a:ext>
            </a:extLst>
          </p:cNvPr>
          <p:cNvSpPr/>
          <p:nvPr/>
        </p:nvSpPr>
        <p:spPr>
          <a:xfrm>
            <a:off x="3506985" y="2840032"/>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5" name="Rounded Rectangle 4">
            <a:extLst>
              <a:ext uri="{FF2B5EF4-FFF2-40B4-BE49-F238E27FC236}">
                <a16:creationId xmlns:a16="http://schemas.microsoft.com/office/drawing/2014/main" id="{E668345A-5E1E-C520-737F-17AE2E3E13F7}"/>
              </a:ext>
            </a:extLst>
          </p:cNvPr>
          <p:cNvSpPr/>
          <p:nvPr/>
        </p:nvSpPr>
        <p:spPr>
          <a:xfrm>
            <a:off x="4653016"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16" name="Rounded Rectangle 15">
            <a:extLst>
              <a:ext uri="{FF2B5EF4-FFF2-40B4-BE49-F238E27FC236}">
                <a16:creationId xmlns:a16="http://schemas.microsoft.com/office/drawing/2014/main" id="{8EA83992-AFAF-FA84-9391-9D5FC193B7C0}"/>
              </a:ext>
            </a:extLst>
          </p:cNvPr>
          <p:cNvSpPr/>
          <p:nvPr/>
        </p:nvSpPr>
        <p:spPr>
          <a:xfrm>
            <a:off x="5799047" y="2858509"/>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18" name="Rounded Rectangle 17">
            <a:extLst>
              <a:ext uri="{FF2B5EF4-FFF2-40B4-BE49-F238E27FC236}">
                <a16:creationId xmlns:a16="http://schemas.microsoft.com/office/drawing/2014/main" id="{858CC444-72CE-2DC4-D464-FB96A4846893}"/>
              </a:ext>
            </a:extLst>
          </p:cNvPr>
          <p:cNvSpPr/>
          <p:nvPr/>
        </p:nvSpPr>
        <p:spPr>
          <a:xfrm>
            <a:off x="7018603" y="2840032"/>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20" name="Rounded Rectangle 19">
            <a:extLst>
              <a:ext uri="{FF2B5EF4-FFF2-40B4-BE49-F238E27FC236}">
                <a16:creationId xmlns:a16="http://schemas.microsoft.com/office/drawing/2014/main" id="{A6A39F22-4554-ABE2-5CB0-68E5371A04BA}"/>
              </a:ext>
            </a:extLst>
          </p:cNvPr>
          <p:cNvSpPr/>
          <p:nvPr/>
        </p:nvSpPr>
        <p:spPr>
          <a:xfrm>
            <a:off x="8238159" y="2850744"/>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22" name="Rounded Rectangle 21">
            <a:extLst>
              <a:ext uri="{FF2B5EF4-FFF2-40B4-BE49-F238E27FC236}">
                <a16:creationId xmlns:a16="http://schemas.microsoft.com/office/drawing/2014/main" id="{D748659F-07C2-385B-B8E0-25FCAA067937}"/>
              </a:ext>
            </a:extLst>
          </p:cNvPr>
          <p:cNvSpPr/>
          <p:nvPr/>
        </p:nvSpPr>
        <p:spPr>
          <a:xfrm>
            <a:off x="1067872"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24" name="Picture 23">
            <a:extLst>
              <a:ext uri="{FF2B5EF4-FFF2-40B4-BE49-F238E27FC236}">
                <a16:creationId xmlns:a16="http://schemas.microsoft.com/office/drawing/2014/main" id="{5E46AEDE-73EE-F955-CD80-A9B0303ED1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7273" y="1550130"/>
            <a:ext cx="1219555" cy="1219555"/>
          </a:xfrm>
          <a:prstGeom prst="rect">
            <a:avLst/>
          </a:prstGeom>
        </p:spPr>
      </p:pic>
      <p:pic>
        <p:nvPicPr>
          <p:cNvPr id="25" name="Picture 24">
            <a:extLst>
              <a:ext uri="{FF2B5EF4-FFF2-40B4-BE49-F238E27FC236}">
                <a16:creationId xmlns:a16="http://schemas.microsoft.com/office/drawing/2014/main" id="{67102211-C4F1-32B0-07D8-7AC6447766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9842" y="1485577"/>
            <a:ext cx="1240575" cy="1240575"/>
          </a:xfrm>
          <a:prstGeom prst="rect">
            <a:avLst/>
          </a:prstGeom>
        </p:spPr>
      </p:pic>
      <p:pic>
        <p:nvPicPr>
          <p:cNvPr id="26" name="Picture 25">
            <a:extLst>
              <a:ext uri="{FF2B5EF4-FFF2-40B4-BE49-F238E27FC236}">
                <a16:creationId xmlns:a16="http://schemas.microsoft.com/office/drawing/2014/main" id="{5646D363-9EC6-AAA2-DF27-F15AF90EFF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1721" y="1501369"/>
            <a:ext cx="1231298" cy="1231298"/>
          </a:xfrm>
          <a:prstGeom prst="rect">
            <a:avLst/>
          </a:prstGeom>
        </p:spPr>
      </p:pic>
      <p:pic>
        <p:nvPicPr>
          <p:cNvPr id="29" name="Picture 28">
            <a:extLst>
              <a:ext uri="{FF2B5EF4-FFF2-40B4-BE49-F238E27FC236}">
                <a16:creationId xmlns:a16="http://schemas.microsoft.com/office/drawing/2014/main" id="{A2DF3449-3A4F-F525-C626-9375FD1F3A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69824" y="1566383"/>
            <a:ext cx="980649" cy="980649"/>
          </a:xfrm>
          <a:prstGeom prst="rect">
            <a:avLst/>
          </a:prstGeom>
        </p:spPr>
      </p:pic>
      <p:pic>
        <p:nvPicPr>
          <p:cNvPr id="30" name="Picture 29">
            <a:extLst>
              <a:ext uri="{FF2B5EF4-FFF2-40B4-BE49-F238E27FC236}">
                <a16:creationId xmlns:a16="http://schemas.microsoft.com/office/drawing/2014/main" id="{FF90EBF7-2B3C-8919-EDE1-FBD3C13BB6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68498" y="1402653"/>
            <a:ext cx="1340442" cy="1340442"/>
          </a:xfrm>
          <a:prstGeom prst="rect">
            <a:avLst/>
          </a:prstGeom>
        </p:spPr>
      </p:pic>
      <p:pic>
        <p:nvPicPr>
          <p:cNvPr id="31" name="Picture 30">
            <a:extLst>
              <a:ext uri="{FF2B5EF4-FFF2-40B4-BE49-F238E27FC236}">
                <a16:creationId xmlns:a16="http://schemas.microsoft.com/office/drawing/2014/main" id="{325BBCCE-AA32-D034-7319-6FE6D1DA02F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52738" y="1501369"/>
            <a:ext cx="1219555" cy="1219555"/>
          </a:xfrm>
          <a:prstGeom prst="rect">
            <a:avLst/>
          </a:prstGeom>
        </p:spPr>
      </p:pic>
      <p:pic>
        <p:nvPicPr>
          <p:cNvPr id="32" name="Picture 31">
            <a:extLst>
              <a:ext uri="{FF2B5EF4-FFF2-40B4-BE49-F238E27FC236}">
                <a16:creationId xmlns:a16="http://schemas.microsoft.com/office/drawing/2014/main" id="{50298D8E-E643-D93F-B03D-3FBEC1AEC71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70361" y="1579389"/>
            <a:ext cx="1051180" cy="1051180"/>
          </a:xfrm>
          <a:prstGeom prst="rect">
            <a:avLst/>
          </a:prstGeom>
        </p:spPr>
      </p:pic>
      <p:pic>
        <p:nvPicPr>
          <p:cNvPr id="34" name="Picture 33">
            <a:extLst>
              <a:ext uri="{FF2B5EF4-FFF2-40B4-BE49-F238E27FC236}">
                <a16:creationId xmlns:a16="http://schemas.microsoft.com/office/drawing/2014/main" id="{B58D2AEB-27D3-CE44-1FC5-2CC10584D96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63256" y="1550129"/>
            <a:ext cx="1008111" cy="1008111"/>
          </a:xfrm>
          <a:prstGeom prst="rect">
            <a:avLst/>
          </a:prstGeom>
        </p:spPr>
      </p:pic>
      <p:pic>
        <p:nvPicPr>
          <p:cNvPr id="35" name="Picture 34">
            <a:extLst>
              <a:ext uri="{FF2B5EF4-FFF2-40B4-BE49-F238E27FC236}">
                <a16:creationId xmlns:a16="http://schemas.microsoft.com/office/drawing/2014/main" id="{2E449F34-9F34-034A-3DAD-173C085ECB4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82528" y="1476640"/>
            <a:ext cx="1219556" cy="1219556"/>
          </a:xfrm>
          <a:prstGeom prst="rect">
            <a:avLst/>
          </a:prstGeom>
        </p:spPr>
      </p:pic>
      <p:sp>
        <p:nvSpPr>
          <p:cNvPr id="36" name="Rounded Rectangle 35">
            <a:extLst>
              <a:ext uri="{FF2B5EF4-FFF2-40B4-BE49-F238E27FC236}">
                <a16:creationId xmlns:a16="http://schemas.microsoft.com/office/drawing/2014/main" id="{7237DE9B-896F-05F6-6947-0BAF1D9C748B}"/>
              </a:ext>
            </a:extLst>
          </p:cNvPr>
          <p:cNvSpPr/>
          <p:nvPr/>
        </p:nvSpPr>
        <p:spPr>
          <a:xfrm>
            <a:off x="9402112" y="2858510"/>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38" name="Rounded Rectangle 37">
            <a:extLst>
              <a:ext uri="{FF2B5EF4-FFF2-40B4-BE49-F238E27FC236}">
                <a16:creationId xmlns:a16="http://schemas.microsoft.com/office/drawing/2014/main" id="{CCACFA89-1218-7B01-594C-0927067C6ED0}"/>
              </a:ext>
            </a:extLst>
          </p:cNvPr>
          <p:cNvSpPr/>
          <p:nvPr/>
        </p:nvSpPr>
        <p:spPr>
          <a:xfrm>
            <a:off x="10566065"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43" name="Rounded Rectangle 42">
            <a:extLst>
              <a:ext uri="{FF2B5EF4-FFF2-40B4-BE49-F238E27FC236}">
                <a16:creationId xmlns:a16="http://schemas.microsoft.com/office/drawing/2014/main" id="{9C934C65-E4E6-9A44-E5C3-AAAD62FD02F8}"/>
              </a:ext>
            </a:extLst>
          </p:cNvPr>
          <p:cNvSpPr/>
          <p:nvPr/>
        </p:nvSpPr>
        <p:spPr>
          <a:xfrm>
            <a:off x="2287428" y="3989053"/>
            <a:ext cx="980650" cy="156092"/>
          </a:xfrm>
          <a:prstGeom prst="roundRect">
            <a:avLst>
              <a:gd name="adj" fmla="val 10592"/>
            </a:avLst>
          </a:prstGeom>
          <a:solidFill>
            <a:schemeClr val="accent1">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4" name="Rounded Rectangle 43">
            <a:extLst>
              <a:ext uri="{FF2B5EF4-FFF2-40B4-BE49-F238E27FC236}">
                <a16:creationId xmlns:a16="http://schemas.microsoft.com/office/drawing/2014/main" id="{5A4B46FF-F206-92B6-4C4B-7444F8746AE4}"/>
              </a:ext>
            </a:extLst>
          </p:cNvPr>
          <p:cNvSpPr/>
          <p:nvPr/>
        </p:nvSpPr>
        <p:spPr>
          <a:xfrm>
            <a:off x="5763255" y="3989053"/>
            <a:ext cx="2235997" cy="156092"/>
          </a:xfrm>
          <a:prstGeom prst="roundRect">
            <a:avLst>
              <a:gd name="adj" fmla="val 10592"/>
            </a:avLst>
          </a:prstGeom>
          <a:solidFill>
            <a:schemeClr val="accent1">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5" name="Rounded Rectangle 44">
            <a:extLst>
              <a:ext uri="{FF2B5EF4-FFF2-40B4-BE49-F238E27FC236}">
                <a16:creationId xmlns:a16="http://schemas.microsoft.com/office/drawing/2014/main" id="{1A2DC3DB-7010-D3DC-B175-8F3E9E0217CF}"/>
              </a:ext>
            </a:extLst>
          </p:cNvPr>
          <p:cNvSpPr/>
          <p:nvPr/>
        </p:nvSpPr>
        <p:spPr>
          <a:xfrm>
            <a:off x="1067872" y="3979129"/>
            <a:ext cx="980650" cy="166015"/>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6" name="Rounded Rectangle 45">
            <a:extLst>
              <a:ext uri="{FF2B5EF4-FFF2-40B4-BE49-F238E27FC236}">
                <a16:creationId xmlns:a16="http://schemas.microsoft.com/office/drawing/2014/main" id="{58BD8DD4-ACEE-206D-7C66-27CC8C27F17A}"/>
              </a:ext>
            </a:extLst>
          </p:cNvPr>
          <p:cNvSpPr/>
          <p:nvPr/>
        </p:nvSpPr>
        <p:spPr>
          <a:xfrm>
            <a:off x="4653015" y="3989053"/>
            <a:ext cx="980650" cy="156092"/>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7" name="Rounded Rectangle 46">
            <a:extLst>
              <a:ext uri="{FF2B5EF4-FFF2-40B4-BE49-F238E27FC236}">
                <a16:creationId xmlns:a16="http://schemas.microsoft.com/office/drawing/2014/main" id="{9DDD0E96-EA4E-6A5E-F66F-9DC01F9B7E1A}"/>
              </a:ext>
            </a:extLst>
          </p:cNvPr>
          <p:cNvSpPr/>
          <p:nvPr/>
        </p:nvSpPr>
        <p:spPr>
          <a:xfrm>
            <a:off x="10579218" y="3970529"/>
            <a:ext cx="980650" cy="174616"/>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8" name="Rounded Rectangle 47">
            <a:extLst>
              <a:ext uri="{FF2B5EF4-FFF2-40B4-BE49-F238E27FC236}">
                <a16:creationId xmlns:a16="http://schemas.microsoft.com/office/drawing/2014/main" id="{D452597F-3746-3837-F046-281B71948ACE}"/>
              </a:ext>
            </a:extLst>
          </p:cNvPr>
          <p:cNvSpPr/>
          <p:nvPr/>
        </p:nvSpPr>
        <p:spPr>
          <a:xfrm>
            <a:off x="8220831" y="3979130"/>
            <a:ext cx="2235997" cy="166015"/>
          </a:xfrm>
          <a:prstGeom prst="roundRect">
            <a:avLst>
              <a:gd name="adj" fmla="val 10592"/>
            </a:avLst>
          </a:prstGeom>
          <a:solidFill>
            <a:schemeClr val="accent3">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9" name="Rounded Rectangle 48">
            <a:extLst>
              <a:ext uri="{FF2B5EF4-FFF2-40B4-BE49-F238E27FC236}">
                <a16:creationId xmlns:a16="http://schemas.microsoft.com/office/drawing/2014/main" id="{97BD6ED4-1590-D1EC-042B-1296AD95E712}"/>
              </a:ext>
            </a:extLst>
          </p:cNvPr>
          <p:cNvSpPr/>
          <p:nvPr/>
        </p:nvSpPr>
        <p:spPr>
          <a:xfrm>
            <a:off x="3503330" y="3989053"/>
            <a:ext cx="980650" cy="156092"/>
          </a:xfrm>
          <a:prstGeom prst="roundRect">
            <a:avLst>
              <a:gd name="adj" fmla="val 10592"/>
            </a:avLst>
          </a:prstGeom>
          <a:solidFill>
            <a:schemeClr val="accent3">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52" name="Rounded Rectangle 51">
            <a:extLst>
              <a:ext uri="{FF2B5EF4-FFF2-40B4-BE49-F238E27FC236}">
                <a16:creationId xmlns:a16="http://schemas.microsoft.com/office/drawing/2014/main" id="{983DE937-8A11-9E19-67A1-3625D97D251D}"/>
              </a:ext>
            </a:extLst>
          </p:cNvPr>
          <p:cNvSpPr/>
          <p:nvPr/>
        </p:nvSpPr>
        <p:spPr>
          <a:xfrm>
            <a:off x="1186965"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0.1</a:t>
            </a:r>
          </a:p>
        </p:txBody>
      </p:sp>
      <p:sp>
        <p:nvSpPr>
          <p:cNvPr id="53" name="Rounded Rectangle 52">
            <a:extLst>
              <a:ext uri="{FF2B5EF4-FFF2-40B4-BE49-F238E27FC236}">
                <a16:creationId xmlns:a16="http://schemas.microsoft.com/office/drawing/2014/main" id="{EE379920-208E-B80B-9B87-93A4CA66C132}"/>
              </a:ext>
            </a:extLst>
          </p:cNvPr>
          <p:cNvSpPr/>
          <p:nvPr/>
        </p:nvSpPr>
        <p:spPr>
          <a:xfrm>
            <a:off x="2424720"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0.4</a:t>
            </a:r>
          </a:p>
        </p:txBody>
      </p:sp>
      <p:sp>
        <p:nvSpPr>
          <p:cNvPr id="54" name="Rounded Rectangle 53">
            <a:extLst>
              <a:ext uri="{FF2B5EF4-FFF2-40B4-BE49-F238E27FC236}">
                <a16:creationId xmlns:a16="http://schemas.microsoft.com/office/drawing/2014/main" id="{F1F36335-8440-30D6-332B-E3F4D38848D4}"/>
              </a:ext>
            </a:extLst>
          </p:cNvPr>
          <p:cNvSpPr/>
          <p:nvPr/>
        </p:nvSpPr>
        <p:spPr>
          <a:xfrm>
            <a:off x="3622424"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0.8</a:t>
            </a:r>
          </a:p>
        </p:txBody>
      </p:sp>
      <p:sp>
        <p:nvSpPr>
          <p:cNvPr id="55" name="Rounded Rectangle 54">
            <a:extLst>
              <a:ext uri="{FF2B5EF4-FFF2-40B4-BE49-F238E27FC236}">
                <a16:creationId xmlns:a16="http://schemas.microsoft.com/office/drawing/2014/main" id="{7C6F0C9E-C1AD-BA70-4DA7-C9BF9A2949B3}"/>
              </a:ext>
            </a:extLst>
          </p:cNvPr>
          <p:cNvSpPr/>
          <p:nvPr/>
        </p:nvSpPr>
        <p:spPr>
          <a:xfrm>
            <a:off x="4772109"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0.1</a:t>
            </a:r>
          </a:p>
        </p:txBody>
      </p:sp>
      <p:sp>
        <p:nvSpPr>
          <p:cNvPr id="56" name="Rounded Rectangle 55">
            <a:extLst>
              <a:ext uri="{FF2B5EF4-FFF2-40B4-BE49-F238E27FC236}">
                <a16:creationId xmlns:a16="http://schemas.microsoft.com/office/drawing/2014/main" id="{C9678F9C-5FC5-5492-25C1-1059A5475AB0}"/>
              </a:ext>
            </a:extLst>
          </p:cNvPr>
          <p:cNvSpPr/>
          <p:nvPr/>
        </p:nvSpPr>
        <p:spPr>
          <a:xfrm>
            <a:off x="5916601"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0.4</a:t>
            </a:r>
          </a:p>
        </p:txBody>
      </p:sp>
      <p:sp>
        <p:nvSpPr>
          <p:cNvPr id="57" name="Rounded Rectangle 56">
            <a:extLst>
              <a:ext uri="{FF2B5EF4-FFF2-40B4-BE49-F238E27FC236}">
                <a16:creationId xmlns:a16="http://schemas.microsoft.com/office/drawing/2014/main" id="{08AA38E1-B19E-055C-585E-14B84360B66C}"/>
              </a:ext>
            </a:extLst>
          </p:cNvPr>
          <p:cNvSpPr/>
          <p:nvPr/>
        </p:nvSpPr>
        <p:spPr>
          <a:xfrm>
            <a:off x="7137697"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0.4</a:t>
            </a:r>
          </a:p>
        </p:txBody>
      </p:sp>
      <p:sp>
        <p:nvSpPr>
          <p:cNvPr id="58" name="Rounded Rectangle 57">
            <a:extLst>
              <a:ext uri="{FF2B5EF4-FFF2-40B4-BE49-F238E27FC236}">
                <a16:creationId xmlns:a16="http://schemas.microsoft.com/office/drawing/2014/main" id="{9779E8C9-0192-57D9-F20D-9FF5151BC503}"/>
              </a:ext>
            </a:extLst>
          </p:cNvPr>
          <p:cNvSpPr/>
          <p:nvPr/>
        </p:nvSpPr>
        <p:spPr>
          <a:xfrm>
            <a:off x="8340009"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0.8</a:t>
            </a:r>
          </a:p>
        </p:txBody>
      </p:sp>
      <p:sp>
        <p:nvSpPr>
          <p:cNvPr id="59" name="Rounded Rectangle 58">
            <a:extLst>
              <a:ext uri="{FF2B5EF4-FFF2-40B4-BE49-F238E27FC236}">
                <a16:creationId xmlns:a16="http://schemas.microsoft.com/office/drawing/2014/main" id="{7AF0817E-29EC-E514-C2EF-1D980549DAFC}"/>
              </a:ext>
            </a:extLst>
          </p:cNvPr>
          <p:cNvSpPr/>
          <p:nvPr/>
        </p:nvSpPr>
        <p:spPr>
          <a:xfrm>
            <a:off x="9533341"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0.8</a:t>
            </a:r>
          </a:p>
        </p:txBody>
      </p:sp>
      <p:sp>
        <p:nvSpPr>
          <p:cNvPr id="60" name="Rounded Rectangle 59">
            <a:extLst>
              <a:ext uri="{FF2B5EF4-FFF2-40B4-BE49-F238E27FC236}">
                <a16:creationId xmlns:a16="http://schemas.microsoft.com/office/drawing/2014/main" id="{ECA5639B-87A9-62C5-860B-892ADC82B380}"/>
              </a:ext>
            </a:extLst>
          </p:cNvPr>
          <p:cNvSpPr/>
          <p:nvPr/>
        </p:nvSpPr>
        <p:spPr>
          <a:xfrm>
            <a:off x="10685158"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0.1</a:t>
            </a:r>
          </a:p>
        </p:txBody>
      </p:sp>
      <p:grpSp>
        <p:nvGrpSpPr>
          <p:cNvPr id="64" name="Group 63">
            <a:extLst>
              <a:ext uri="{FF2B5EF4-FFF2-40B4-BE49-F238E27FC236}">
                <a16:creationId xmlns:a16="http://schemas.microsoft.com/office/drawing/2014/main" id="{E4F9E822-F4CB-6821-9B4B-DA054550DA81}"/>
              </a:ext>
            </a:extLst>
          </p:cNvPr>
          <p:cNvGrpSpPr/>
          <p:nvPr/>
        </p:nvGrpSpPr>
        <p:grpSpPr>
          <a:xfrm>
            <a:off x="1182755" y="3553097"/>
            <a:ext cx="4331816" cy="2585439"/>
            <a:chOff x="1182755" y="3553097"/>
            <a:chExt cx="4331816" cy="2585439"/>
          </a:xfrm>
        </p:grpSpPr>
        <p:sp>
          <p:nvSpPr>
            <p:cNvPr id="61" name="TextBox 60">
              <a:extLst>
                <a:ext uri="{FF2B5EF4-FFF2-40B4-BE49-F238E27FC236}">
                  <a16:creationId xmlns:a16="http://schemas.microsoft.com/office/drawing/2014/main" id="{073D5829-9243-4097-8E86-4C2B5543D950}"/>
                </a:ext>
              </a:extLst>
            </p:cNvPr>
            <p:cNvSpPr txBox="1"/>
            <p:nvPr/>
          </p:nvSpPr>
          <p:spPr>
            <a:xfrm>
              <a:off x="1182755" y="4845874"/>
              <a:ext cx="4331816" cy="1292662"/>
            </a:xfrm>
            <a:prstGeom prst="rect">
              <a:avLst/>
            </a:prstGeom>
            <a:noFill/>
          </p:spPr>
          <p:txBody>
            <a:bodyPr wrap="square" rtlCol="0">
              <a:spAutoFit/>
            </a:bodyPr>
            <a:lstStyle/>
            <a:p>
              <a:r>
                <a:rPr lang="en-US" sz="2600" dirty="0"/>
                <a:t>Now we’re in real-valued prediction land, so what does swap regret mean?</a:t>
              </a:r>
            </a:p>
          </p:txBody>
        </p:sp>
        <p:cxnSp>
          <p:nvCxnSpPr>
            <p:cNvPr id="63" name="Straight Arrow Connector 62">
              <a:extLst>
                <a:ext uri="{FF2B5EF4-FFF2-40B4-BE49-F238E27FC236}">
                  <a16:creationId xmlns:a16="http://schemas.microsoft.com/office/drawing/2014/main" id="{A2EA23B8-C6F0-3136-05E4-3ACEA45E4408}"/>
                </a:ext>
              </a:extLst>
            </p:cNvPr>
            <p:cNvCxnSpPr/>
            <p:nvPr/>
          </p:nvCxnSpPr>
          <p:spPr>
            <a:xfrm flipH="1" flipV="1">
              <a:off x="3017520" y="3553097"/>
              <a:ext cx="304021" cy="125403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1122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25B94-7B73-78D3-420D-BE8A8C0E4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363ABE-5F5E-CCC7-7B6B-5517089700BF}"/>
              </a:ext>
            </a:extLst>
          </p:cNvPr>
          <p:cNvSpPr>
            <a:spLocks noGrp="1"/>
          </p:cNvSpPr>
          <p:nvPr>
            <p:ph type="title"/>
          </p:nvPr>
        </p:nvSpPr>
        <p:spPr/>
        <p:txBody>
          <a:bodyPr>
            <a:normAutofit fontScale="90000"/>
          </a:bodyPr>
          <a:lstStyle/>
          <a:p>
            <a:r>
              <a:rPr lang="en-US" dirty="0"/>
              <a:t>Remember Swap Regret?! </a:t>
            </a:r>
          </a:p>
        </p:txBody>
      </p:sp>
      <p:sp>
        <p:nvSpPr>
          <p:cNvPr id="5" name="Rounded Rectangle 4">
            <a:extLst>
              <a:ext uri="{FF2B5EF4-FFF2-40B4-BE49-F238E27FC236}">
                <a16:creationId xmlns:a16="http://schemas.microsoft.com/office/drawing/2014/main" id="{53F440F4-EF6E-69FA-60B2-886E6AB085EC}"/>
              </a:ext>
            </a:extLst>
          </p:cNvPr>
          <p:cNvSpPr/>
          <p:nvPr/>
        </p:nvSpPr>
        <p:spPr>
          <a:xfrm>
            <a:off x="4653016"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22" name="Rounded Rectangle 21">
            <a:extLst>
              <a:ext uri="{FF2B5EF4-FFF2-40B4-BE49-F238E27FC236}">
                <a16:creationId xmlns:a16="http://schemas.microsoft.com/office/drawing/2014/main" id="{3C026385-5594-C985-8BA6-F5513A5FF068}"/>
              </a:ext>
            </a:extLst>
          </p:cNvPr>
          <p:cNvSpPr/>
          <p:nvPr/>
        </p:nvSpPr>
        <p:spPr>
          <a:xfrm>
            <a:off x="1067872"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26" name="Picture 25">
            <a:extLst>
              <a:ext uri="{FF2B5EF4-FFF2-40B4-BE49-F238E27FC236}">
                <a16:creationId xmlns:a16="http://schemas.microsoft.com/office/drawing/2014/main" id="{965766DB-231D-A33D-7C92-A48CE8CC60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1721" y="1501369"/>
            <a:ext cx="1231298" cy="1231298"/>
          </a:xfrm>
          <a:prstGeom prst="rect">
            <a:avLst/>
          </a:prstGeom>
        </p:spPr>
      </p:pic>
      <p:pic>
        <p:nvPicPr>
          <p:cNvPr id="29" name="Picture 28">
            <a:extLst>
              <a:ext uri="{FF2B5EF4-FFF2-40B4-BE49-F238E27FC236}">
                <a16:creationId xmlns:a16="http://schemas.microsoft.com/office/drawing/2014/main" id="{C434267B-D5FC-D260-4A85-7D8AD5BDD0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69824" y="1566383"/>
            <a:ext cx="980649" cy="980649"/>
          </a:xfrm>
          <a:prstGeom prst="rect">
            <a:avLst/>
          </a:prstGeom>
        </p:spPr>
      </p:pic>
      <p:pic>
        <p:nvPicPr>
          <p:cNvPr id="35" name="Picture 34">
            <a:extLst>
              <a:ext uri="{FF2B5EF4-FFF2-40B4-BE49-F238E27FC236}">
                <a16:creationId xmlns:a16="http://schemas.microsoft.com/office/drawing/2014/main" id="{4FFCADFD-FC54-9A8A-529F-B6F74BD7A0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2528" y="1476640"/>
            <a:ext cx="1219556" cy="1219556"/>
          </a:xfrm>
          <a:prstGeom prst="rect">
            <a:avLst/>
          </a:prstGeom>
        </p:spPr>
      </p:pic>
      <p:sp>
        <p:nvSpPr>
          <p:cNvPr id="38" name="Rounded Rectangle 37">
            <a:extLst>
              <a:ext uri="{FF2B5EF4-FFF2-40B4-BE49-F238E27FC236}">
                <a16:creationId xmlns:a16="http://schemas.microsoft.com/office/drawing/2014/main" id="{DDE30072-2809-DB65-6B92-3ADDBDA77C7C}"/>
              </a:ext>
            </a:extLst>
          </p:cNvPr>
          <p:cNvSpPr/>
          <p:nvPr/>
        </p:nvSpPr>
        <p:spPr>
          <a:xfrm>
            <a:off x="10566065"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45" name="Rounded Rectangle 44">
            <a:extLst>
              <a:ext uri="{FF2B5EF4-FFF2-40B4-BE49-F238E27FC236}">
                <a16:creationId xmlns:a16="http://schemas.microsoft.com/office/drawing/2014/main" id="{EA1A3CB1-9530-D06F-599B-836169E9530C}"/>
              </a:ext>
            </a:extLst>
          </p:cNvPr>
          <p:cNvSpPr/>
          <p:nvPr/>
        </p:nvSpPr>
        <p:spPr>
          <a:xfrm>
            <a:off x="1067872" y="3979129"/>
            <a:ext cx="980650" cy="166015"/>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6" name="Rounded Rectangle 45">
            <a:extLst>
              <a:ext uri="{FF2B5EF4-FFF2-40B4-BE49-F238E27FC236}">
                <a16:creationId xmlns:a16="http://schemas.microsoft.com/office/drawing/2014/main" id="{818BAF72-2A4F-7C8C-71DE-347E080C759A}"/>
              </a:ext>
            </a:extLst>
          </p:cNvPr>
          <p:cNvSpPr/>
          <p:nvPr/>
        </p:nvSpPr>
        <p:spPr>
          <a:xfrm>
            <a:off x="4653015" y="3989053"/>
            <a:ext cx="980650" cy="156092"/>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7" name="Rounded Rectangle 46">
            <a:extLst>
              <a:ext uri="{FF2B5EF4-FFF2-40B4-BE49-F238E27FC236}">
                <a16:creationId xmlns:a16="http://schemas.microsoft.com/office/drawing/2014/main" id="{F4BF060D-DDBC-93E3-3646-85030D343BD6}"/>
              </a:ext>
            </a:extLst>
          </p:cNvPr>
          <p:cNvSpPr/>
          <p:nvPr/>
        </p:nvSpPr>
        <p:spPr>
          <a:xfrm>
            <a:off x="10579218" y="3970529"/>
            <a:ext cx="980650" cy="174616"/>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52" name="Rounded Rectangle 51">
            <a:extLst>
              <a:ext uri="{FF2B5EF4-FFF2-40B4-BE49-F238E27FC236}">
                <a16:creationId xmlns:a16="http://schemas.microsoft.com/office/drawing/2014/main" id="{13AA1F34-307F-C711-E838-7159E6F76E91}"/>
              </a:ext>
            </a:extLst>
          </p:cNvPr>
          <p:cNvSpPr/>
          <p:nvPr/>
        </p:nvSpPr>
        <p:spPr>
          <a:xfrm>
            <a:off x="1186965"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0.1</a:t>
            </a:r>
          </a:p>
        </p:txBody>
      </p:sp>
      <p:sp>
        <p:nvSpPr>
          <p:cNvPr id="55" name="Rounded Rectangle 54">
            <a:extLst>
              <a:ext uri="{FF2B5EF4-FFF2-40B4-BE49-F238E27FC236}">
                <a16:creationId xmlns:a16="http://schemas.microsoft.com/office/drawing/2014/main" id="{4D33C10C-5D19-5993-CE95-CC3E0C7D4B4C}"/>
              </a:ext>
            </a:extLst>
          </p:cNvPr>
          <p:cNvSpPr/>
          <p:nvPr/>
        </p:nvSpPr>
        <p:spPr>
          <a:xfrm>
            <a:off x="4772109"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0.1</a:t>
            </a:r>
          </a:p>
        </p:txBody>
      </p:sp>
      <p:sp>
        <p:nvSpPr>
          <p:cNvPr id="60" name="Rounded Rectangle 59">
            <a:extLst>
              <a:ext uri="{FF2B5EF4-FFF2-40B4-BE49-F238E27FC236}">
                <a16:creationId xmlns:a16="http://schemas.microsoft.com/office/drawing/2014/main" id="{C221F5D4-E7AB-12BD-6B52-C626A3FC70AA}"/>
              </a:ext>
            </a:extLst>
          </p:cNvPr>
          <p:cNvSpPr/>
          <p:nvPr/>
        </p:nvSpPr>
        <p:spPr>
          <a:xfrm>
            <a:off x="10685158"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0.1</a:t>
            </a:r>
          </a:p>
        </p:txBody>
      </p:sp>
      <p:sp>
        <p:nvSpPr>
          <p:cNvPr id="11" name="TextBox 10">
            <a:extLst>
              <a:ext uri="{FF2B5EF4-FFF2-40B4-BE49-F238E27FC236}">
                <a16:creationId xmlns:a16="http://schemas.microsoft.com/office/drawing/2014/main" id="{7C60B017-6FE5-C1D3-86CE-D002968899AF}"/>
              </a:ext>
            </a:extLst>
          </p:cNvPr>
          <p:cNvSpPr txBox="1"/>
          <p:nvPr/>
        </p:nvSpPr>
        <p:spPr>
          <a:xfrm>
            <a:off x="1067872" y="4931988"/>
            <a:ext cx="5512526" cy="1292662"/>
          </a:xfrm>
          <a:prstGeom prst="rect">
            <a:avLst/>
          </a:prstGeom>
          <a:noFill/>
        </p:spPr>
        <p:txBody>
          <a:bodyPr wrap="square" rtlCol="0">
            <a:spAutoFit/>
          </a:bodyPr>
          <a:lstStyle/>
          <a:p>
            <a:r>
              <a:rPr lang="en-US" sz="2600" dirty="0"/>
              <a:t>We’ll take a single </a:t>
            </a:r>
            <a:r>
              <a:rPr lang="en-US" sz="2600" b="1" dirty="0"/>
              <a:t>level set </a:t>
            </a:r>
            <a:r>
              <a:rPr lang="en-US" sz="2600" dirty="0"/>
              <a:t>of our predictions, like all the times we predicted 0.1</a:t>
            </a:r>
          </a:p>
        </p:txBody>
      </p:sp>
    </p:spTree>
    <p:extLst>
      <p:ext uri="{BB962C8B-B14F-4D97-AF65-F5344CB8AC3E}">
        <p14:creationId xmlns:p14="http://schemas.microsoft.com/office/powerpoint/2010/main" val="263023294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1446E-A0A8-57F4-A750-50F99CF588C1}"/>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6746C613-C106-A9F9-8FAB-3FA180B6EDFF}"/>
              </a:ext>
            </a:extLst>
          </p:cNvPr>
          <p:cNvSpPr/>
          <p:nvPr/>
        </p:nvSpPr>
        <p:spPr>
          <a:xfrm>
            <a:off x="7206496" y="689773"/>
            <a:ext cx="2874208" cy="1463340"/>
          </a:xfrm>
          <a:prstGeom prst="ellips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p:cxnSp>
        <p:nvCxnSpPr>
          <p:cNvPr id="17" name="Straight Arrow Connector 16">
            <a:extLst>
              <a:ext uri="{FF2B5EF4-FFF2-40B4-BE49-F238E27FC236}">
                <a16:creationId xmlns:a16="http://schemas.microsoft.com/office/drawing/2014/main" id="{475F862C-E465-2CE4-C0BC-09C2B9743558}"/>
              </a:ext>
            </a:extLst>
          </p:cNvPr>
          <p:cNvCxnSpPr>
            <a:cxnSpLocks/>
          </p:cNvCxnSpPr>
          <p:nvPr/>
        </p:nvCxnSpPr>
        <p:spPr>
          <a:xfrm flipH="1">
            <a:off x="2337831" y="1717251"/>
            <a:ext cx="5332213" cy="1289138"/>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E00B1E8-7B08-4F0F-C380-A65450B4650F}"/>
              </a:ext>
            </a:extLst>
          </p:cNvPr>
          <p:cNvSpPr>
            <a:spLocks noGrp="1"/>
          </p:cNvSpPr>
          <p:nvPr>
            <p:ph type="title"/>
          </p:nvPr>
        </p:nvSpPr>
        <p:spPr/>
        <p:txBody>
          <a:bodyPr>
            <a:normAutofit fontScale="90000"/>
          </a:bodyPr>
          <a:lstStyle/>
          <a:p>
            <a:r>
              <a:rPr lang="en-US" dirty="0"/>
              <a:t>Remember Swap Regret?! </a:t>
            </a:r>
          </a:p>
        </p:txBody>
      </p:sp>
      <p:sp>
        <p:nvSpPr>
          <p:cNvPr id="5" name="Rounded Rectangle 4">
            <a:extLst>
              <a:ext uri="{FF2B5EF4-FFF2-40B4-BE49-F238E27FC236}">
                <a16:creationId xmlns:a16="http://schemas.microsoft.com/office/drawing/2014/main" id="{A280D483-3452-4909-EC73-A628E7216A15}"/>
              </a:ext>
            </a:extLst>
          </p:cNvPr>
          <p:cNvSpPr/>
          <p:nvPr/>
        </p:nvSpPr>
        <p:spPr>
          <a:xfrm>
            <a:off x="4653016"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22" name="Rounded Rectangle 21">
            <a:extLst>
              <a:ext uri="{FF2B5EF4-FFF2-40B4-BE49-F238E27FC236}">
                <a16:creationId xmlns:a16="http://schemas.microsoft.com/office/drawing/2014/main" id="{644C5C44-9F5F-680C-0B5B-B3AA200E95BF}"/>
              </a:ext>
            </a:extLst>
          </p:cNvPr>
          <p:cNvSpPr/>
          <p:nvPr/>
        </p:nvSpPr>
        <p:spPr>
          <a:xfrm>
            <a:off x="1067872"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26" name="Picture 25">
            <a:extLst>
              <a:ext uri="{FF2B5EF4-FFF2-40B4-BE49-F238E27FC236}">
                <a16:creationId xmlns:a16="http://schemas.microsoft.com/office/drawing/2014/main" id="{6416100E-3AF3-7376-B33A-D9442FB02C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1721" y="1501369"/>
            <a:ext cx="1231298" cy="1231298"/>
          </a:xfrm>
          <a:prstGeom prst="rect">
            <a:avLst/>
          </a:prstGeom>
        </p:spPr>
      </p:pic>
      <p:pic>
        <p:nvPicPr>
          <p:cNvPr id="29" name="Picture 28">
            <a:extLst>
              <a:ext uri="{FF2B5EF4-FFF2-40B4-BE49-F238E27FC236}">
                <a16:creationId xmlns:a16="http://schemas.microsoft.com/office/drawing/2014/main" id="{240E6EB5-E459-C86C-7328-F2485DBB6D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69824" y="1566383"/>
            <a:ext cx="980649" cy="980649"/>
          </a:xfrm>
          <a:prstGeom prst="rect">
            <a:avLst/>
          </a:prstGeom>
        </p:spPr>
      </p:pic>
      <p:pic>
        <p:nvPicPr>
          <p:cNvPr id="35" name="Picture 34">
            <a:extLst>
              <a:ext uri="{FF2B5EF4-FFF2-40B4-BE49-F238E27FC236}">
                <a16:creationId xmlns:a16="http://schemas.microsoft.com/office/drawing/2014/main" id="{F19CBE4E-C43F-EACE-3DC6-1C7020CDB9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2528" y="1476640"/>
            <a:ext cx="1219556" cy="1219556"/>
          </a:xfrm>
          <a:prstGeom prst="rect">
            <a:avLst/>
          </a:prstGeom>
        </p:spPr>
      </p:pic>
      <p:sp>
        <p:nvSpPr>
          <p:cNvPr id="38" name="Rounded Rectangle 37">
            <a:extLst>
              <a:ext uri="{FF2B5EF4-FFF2-40B4-BE49-F238E27FC236}">
                <a16:creationId xmlns:a16="http://schemas.microsoft.com/office/drawing/2014/main" id="{666CF4A0-5590-EF40-A242-C368ECFAFB87}"/>
              </a:ext>
            </a:extLst>
          </p:cNvPr>
          <p:cNvSpPr/>
          <p:nvPr/>
        </p:nvSpPr>
        <p:spPr>
          <a:xfrm>
            <a:off x="10566065"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45" name="Rounded Rectangle 44">
            <a:extLst>
              <a:ext uri="{FF2B5EF4-FFF2-40B4-BE49-F238E27FC236}">
                <a16:creationId xmlns:a16="http://schemas.microsoft.com/office/drawing/2014/main" id="{AF6EC7C3-CC1F-4A7A-A20F-512BCA2BAEC8}"/>
              </a:ext>
            </a:extLst>
          </p:cNvPr>
          <p:cNvSpPr/>
          <p:nvPr/>
        </p:nvSpPr>
        <p:spPr>
          <a:xfrm>
            <a:off x="1067872" y="3979129"/>
            <a:ext cx="980650" cy="166015"/>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6" name="Rounded Rectangle 45">
            <a:extLst>
              <a:ext uri="{FF2B5EF4-FFF2-40B4-BE49-F238E27FC236}">
                <a16:creationId xmlns:a16="http://schemas.microsoft.com/office/drawing/2014/main" id="{689F866A-2620-DDF3-EF1F-96A2E5B77DAD}"/>
              </a:ext>
            </a:extLst>
          </p:cNvPr>
          <p:cNvSpPr/>
          <p:nvPr/>
        </p:nvSpPr>
        <p:spPr>
          <a:xfrm>
            <a:off x="4653015" y="3989053"/>
            <a:ext cx="980650" cy="156092"/>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7" name="Rounded Rectangle 46">
            <a:extLst>
              <a:ext uri="{FF2B5EF4-FFF2-40B4-BE49-F238E27FC236}">
                <a16:creationId xmlns:a16="http://schemas.microsoft.com/office/drawing/2014/main" id="{9D729322-C28C-E295-4CB1-77F4645E90EF}"/>
              </a:ext>
            </a:extLst>
          </p:cNvPr>
          <p:cNvSpPr/>
          <p:nvPr/>
        </p:nvSpPr>
        <p:spPr>
          <a:xfrm>
            <a:off x="10579218" y="3970529"/>
            <a:ext cx="980650" cy="174616"/>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mc:AlternateContent xmlns:mc="http://schemas.openxmlformats.org/markup-compatibility/2006" xmlns:a14="http://schemas.microsoft.com/office/drawing/2010/main">
        <mc:Choice Requires="a14">
          <p:sp>
            <p:nvSpPr>
              <p:cNvPr id="52" name="Rounded Rectangle 51">
                <a:extLst>
                  <a:ext uri="{FF2B5EF4-FFF2-40B4-BE49-F238E27FC236}">
                    <a16:creationId xmlns:a16="http://schemas.microsoft.com/office/drawing/2014/main" id="{20D9BEE7-E095-8FB1-8E5C-D2DBBA8B4D8C}"/>
                  </a:ext>
                </a:extLst>
              </p:cNvPr>
              <p:cNvSpPr/>
              <p:nvPr/>
            </p:nvSpPr>
            <p:spPr>
              <a:xfrm>
                <a:off x="1186965"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h</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𝑥</m:t>
                          </m:r>
                        </m:e>
                      </m:d>
                    </m:oMath>
                  </m:oMathPara>
                </a14:m>
                <a:endParaRPr lang="en-US" sz="1600" dirty="0">
                  <a:solidFill>
                    <a:schemeClr val="tx1"/>
                  </a:solidFill>
                </a:endParaRPr>
              </a:p>
            </p:txBody>
          </p:sp>
        </mc:Choice>
        <mc:Fallback xmlns="">
          <p:sp>
            <p:nvSpPr>
              <p:cNvPr id="52" name="Rounded Rectangle 51">
                <a:extLst>
                  <a:ext uri="{FF2B5EF4-FFF2-40B4-BE49-F238E27FC236}">
                    <a16:creationId xmlns:a16="http://schemas.microsoft.com/office/drawing/2014/main" id="{20D9BEE7-E095-8FB1-8E5C-D2DBBA8B4D8C}"/>
                  </a:ext>
                </a:extLst>
              </p:cNvPr>
              <p:cNvSpPr>
                <a:spLocks noRot="1" noChangeAspect="1" noMove="1" noResize="1" noEditPoints="1" noAdjustHandles="1" noChangeArrowheads="1" noChangeShapeType="1" noTextEdit="1"/>
              </p:cNvSpPr>
              <p:nvPr/>
            </p:nvSpPr>
            <p:spPr>
              <a:xfrm>
                <a:off x="1186965" y="3006389"/>
                <a:ext cx="742462" cy="669213"/>
              </a:xfrm>
              <a:prstGeom prst="roundRect">
                <a:avLst/>
              </a:prstGeom>
              <a:blipFill>
                <a:blip r:embed="rId5"/>
                <a:stretch>
                  <a:fillRect/>
                </a:stretch>
              </a:blipFill>
              <a:ln w="9525">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Rounded Rectangle 54">
                <a:extLst>
                  <a:ext uri="{FF2B5EF4-FFF2-40B4-BE49-F238E27FC236}">
                    <a16:creationId xmlns:a16="http://schemas.microsoft.com/office/drawing/2014/main" id="{CEF90AB0-F273-8723-509A-5037D6691D75}"/>
                  </a:ext>
                </a:extLst>
              </p:cNvPr>
              <p:cNvSpPr/>
              <p:nvPr/>
            </p:nvSpPr>
            <p:spPr>
              <a:xfrm>
                <a:off x="4772109"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i="1">
                          <a:solidFill>
                            <a:schemeClr val="tx1"/>
                          </a:solidFill>
                          <a:latin typeface="Cambria Math" panose="02040503050406030204" pitchFamily="18" charset="0"/>
                        </a:rPr>
                        <m:t>h</m:t>
                      </m:r>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e>
                      </m:d>
                    </m:oMath>
                  </m:oMathPara>
                </a14:m>
                <a:endParaRPr lang="en-US" sz="1600" dirty="0">
                  <a:solidFill>
                    <a:schemeClr val="tx1"/>
                  </a:solidFill>
                </a:endParaRPr>
              </a:p>
            </p:txBody>
          </p:sp>
        </mc:Choice>
        <mc:Fallback xmlns="">
          <p:sp>
            <p:nvSpPr>
              <p:cNvPr id="55" name="Rounded Rectangle 54">
                <a:extLst>
                  <a:ext uri="{FF2B5EF4-FFF2-40B4-BE49-F238E27FC236}">
                    <a16:creationId xmlns:a16="http://schemas.microsoft.com/office/drawing/2014/main" id="{CEF90AB0-F273-8723-509A-5037D6691D75}"/>
                  </a:ext>
                </a:extLst>
              </p:cNvPr>
              <p:cNvSpPr>
                <a:spLocks noRot="1" noChangeAspect="1" noMove="1" noResize="1" noEditPoints="1" noAdjustHandles="1" noChangeArrowheads="1" noChangeShapeType="1" noTextEdit="1"/>
              </p:cNvSpPr>
              <p:nvPr/>
            </p:nvSpPr>
            <p:spPr>
              <a:xfrm>
                <a:off x="4772109" y="3006389"/>
                <a:ext cx="742462" cy="669213"/>
              </a:xfrm>
              <a:prstGeom prst="roundRect">
                <a:avLst/>
              </a:prstGeom>
              <a:blipFill>
                <a:blip r:embed="rId6"/>
                <a:stretch>
                  <a:fillRect/>
                </a:stretch>
              </a:blipFill>
              <a:ln w="9525">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5D45DD83-21DE-1AEC-A974-55330D195343}"/>
                  </a:ext>
                </a:extLst>
              </p:cNvPr>
              <p:cNvSpPr/>
              <p:nvPr/>
            </p:nvSpPr>
            <p:spPr>
              <a:xfrm>
                <a:off x="10685158" y="3006389"/>
                <a:ext cx="742462" cy="669213"/>
              </a:xfrm>
              <a:prstGeom prst="roundRect">
                <a:avLst/>
              </a:prstGeom>
              <a:solidFill>
                <a:schemeClr val="bg1"/>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600" i="1">
                          <a:solidFill>
                            <a:schemeClr val="tx1"/>
                          </a:solidFill>
                          <a:latin typeface="Cambria Math" panose="02040503050406030204" pitchFamily="18" charset="0"/>
                        </a:rPr>
                        <m:t>h</m:t>
                      </m:r>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e>
                      </m:d>
                    </m:oMath>
                  </m:oMathPara>
                </a14:m>
                <a:endParaRPr lang="en-US" sz="1600" dirty="0">
                  <a:solidFill>
                    <a:schemeClr val="tx1"/>
                  </a:solidFill>
                </a:endParaRPr>
              </a:p>
            </p:txBody>
          </p:sp>
        </mc:Choice>
        <mc:Fallback xmlns="">
          <p:sp>
            <p:nvSpPr>
              <p:cNvPr id="60" name="Rounded Rectangle 59">
                <a:extLst>
                  <a:ext uri="{FF2B5EF4-FFF2-40B4-BE49-F238E27FC236}">
                    <a16:creationId xmlns:a16="http://schemas.microsoft.com/office/drawing/2014/main" id="{5D45DD83-21DE-1AEC-A974-55330D195343}"/>
                  </a:ext>
                </a:extLst>
              </p:cNvPr>
              <p:cNvSpPr>
                <a:spLocks noRot="1" noChangeAspect="1" noMove="1" noResize="1" noEditPoints="1" noAdjustHandles="1" noChangeArrowheads="1" noChangeShapeType="1" noTextEdit="1"/>
              </p:cNvSpPr>
              <p:nvPr/>
            </p:nvSpPr>
            <p:spPr>
              <a:xfrm>
                <a:off x="10685158" y="3006389"/>
                <a:ext cx="742462" cy="669213"/>
              </a:xfrm>
              <a:prstGeom prst="roundRect">
                <a:avLst/>
              </a:prstGeom>
              <a:blipFill>
                <a:blip r:embed="rId7"/>
                <a:stretch>
                  <a:fillRect/>
                </a:stretch>
              </a:blipFill>
              <a:ln w="9525">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944A664-1009-3168-BC14-D1DCDB60B161}"/>
                  </a:ext>
                </a:extLst>
              </p:cNvPr>
              <p:cNvSpPr txBox="1"/>
              <p:nvPr/>
            </p:nvSpPr>
            <p:spPr>
              <a:xfrm>
                <a:off x="8108515" y="310433"/>
                <a:ext cx="980648" cy="2770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𝓗</m:t>
                      </m:r>
                    </m:oMath>
                  </m:oMathPara>
                </a14:m>
                <a:br>
                  <a:rPr lang="en-US" b="0" dirty="0"/>
                </a:br>
                <a:endParaRPr lang="en-US" dirty="0"/>
              </a:p>
            </p:txBody>
          </p:sp>
        </mc:Choice>
        <mc:Fallback xmlns="">
          <p:sp>
            <p:nvSpPr>
              <p:cNvPr id="4" name="TextBox 3">
                <a:extLst>
                  <a:ext uri="{FF2B5EF4-FFF2-40B4-BE49-F238E27FC236}">
                    <a16:creationId xmlns:a16="http://schemas.microsoft.com/office/drawing/2014/main" id="{2944A664-1009-3168-BC14-D1DCDB60B161}"/>
                  </a:ext>
                </a:extLst>
              </p:cNvPr>
              <p:cNvSpPr txBox="1">
                <a:spLocks noRot="1" noChangeAspect="1" noMove="1" noResize="1" noEditPoints="1" noAdjustHandles="1" noChangeArrowheads="1" noChangeShapeType="1" noTextEdit="1"/>
              </p:cNvSpPr>
              <p:nvPr/>
            </p:nvSpPr>
            <p:spPr>
              <a:xfrm>
                <a:off x="8108515" y="310433"/>
                <a:ext cx="980648" cy="277064"/>
              </a:xfrm>
              <a:prstGeom prst="rect">
                <a:avLst/>
              </a:prstGeom>
              <a:blipFill>
                <a:blip r:embed="rId8"/>
                <a:stretch>
                  <a:fillRect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AF2F94-404F-7DC1-ED32-6467CAEE7D9F}"/>
                  </a:ext>
                </a:extLst>
              </p:cNvPr>
              <p:cNvSpPr txBox="1"/>
              <p:nvPr/>
            </p:nvSpPr>
            <p:spPr>
              <a:xfrm>
                <a:off x="7534948" y="1356967"/>
                <a:ext cx="402354" cy="892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m:t>
                      </m:r>
                    </m:oMath>
                  </m:oMathPara>
                </a14:m>
                <a:endParaRPr lang="en-US" sz="4000" b="0" dirty="0"/>
              </a:p>
              <a:p>
                <a:endParaRPr lang="en-US" dirty="0"/>
              </a:p>
            </p:txBody>
          </p:sp>
        </mc:Choice>
        <mc:Fallback xmlns="">
          <p:sp>
            <p:nvSpPr>
              <p:cNvPr id="7" name="TextBox 6">
                <a:extLst>
                  <a:ext uri="{FF2B5EF4-FFF2-40B4-BE49-F238E27FC236}">
                    <a16:creationId xmlns:a16="http://schemas.microsoft.com/office/drawing/2014/main" id="{BBAF2F94-404F-7DC1-ED32-6467CAEE7D9F}"/>
                  </a:ext>
                </a:extLst>
              </p:cNvPr>
              <p:cNvSpPr txBox="1">
                <a:spLocks noRot="1" noChangeAspect="1" noMove="1" noResize="1" noEditPoints="1" noAdjustHandles="1" noChangeArrowheads="1" noChangeShapeType="1" noTextEdit="1"/>
              </p:cNvSpPr>
              <p:nvPr/>
            </p:nvSpPr>
            <p:spPr>
              <a:xfrm>
                <a:off x="7534948" y="1356967"/>
                <a:ext cx="402354" cy="89255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7C04818-964D-18EA-F190-1C267E8B9CAA}"/>
                  </a:ext>
                </a:extLst>
              </p:cNvPr>
              <p:cNvSpPr txBox="1"/>
              <p:nvPr/>
            </p:nvSpPr>
            <p:spPr>
              <a:xfrm>
                <a:off x="7847951" y="1478040"/>
                <a:ext cx="1787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oMath>
                  </m:oMathPara>
                </a14:m>
                <a:endParaRPr lang="en-US" dirty="0"/>
              </a:p>
            </p:txBody>
          </p:sp>
        </mc:Choice>
        <mc:Fallback xmlns="">
          <p:sp>
            <p:nvSpPr>
              <p:cNvPr id="8" name="TextBox 7">
                <a:extLst>
                  <a:ext uri="{FF2B5EF4-FFF2-40B4-BE49-F238E27FC236}">
                    <a16:creationId xmlns:a16="http://schemas.microsoft.com/office/drawing/2014/main" id="{27C04818-964D-18EA-F190-1C267E8B9CAA}"/>
                  </a:ext>
                </a:extLst>
              </p:cNvPr>
              <p:cNvSpPr txBox="1">
                <a:spLocks noRot="1" noChangeAspect="1" noMove="1" noResize="1" noEditPoints="1" noAdjustHandles="1" noChangeArrowheads="1" noChangeShapeType="1" noTextEdit="1"/>
              </p:cNvSpPr>
              <p:nvPr/>
            </p:nvSpPr>
            <p:spPr>
              <a:xfrm>
                <a:off x="7847951" y="1478040"/>
                <a:ext cx="178702" cy="276999"/>
              </a:xfrm>
              <a:prstGeom prst="rect">
                <a:avLst/>
              </a:prstGeom>
              <a:blipFill>
                <a:blip r:embed="rId10"/>
                <a:stretch>
                  <a:fillRect l="-31250" r="-25000" b="-8696"/>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6E7A06DD-1D1F-29EC-8947-F8EE2835D2DB}"/>
              </a:ext>
            </a:extLst>
          </p:cNvPr>
          <p:cNvCxnSpPr>
            <a:cxnSpLocks/>
          </p:cNvCxnSpPr>
          <p:nvPr/>
        </p:nvCxnSpPr>
        <p:spPr>
          <a:xfrm flipH="1">
            <a:off x="5793900" y="1724367"/>
            <a:ext cx="1898997" cy="1282022"/>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36DEBDF7-1917-BA1F-877F-D8523124CF2B}"/>
              </a:ext>
            </a:extLst>
          </p:cNvPr>
          <p:cNvCxnSpPr>
            <a:cxnSpLocks/>
          </p:cNvCxnSpPr>
          <p:nvPr/>
        </p:nvCxnSpPr>
        <p:spPr>
          <a:xfrm>
            <a:off x="7774266" y="1724367"/>
            <a:ext cx="2672705" cy="1535692"/>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648E1A76-73DD-5F86-D795-69F27F9949DC}"/>
              </a:ext>
            </a:extLst>
          </p:cNvPr>
          <p:cNvSpPr txBox="1"/>
          <p:nvPr/>
        </p:nvSpPr>
        <p:spPr>
          <a:xfrm>
            <a:off x="1067872" y="4931988"/>
            <a:ext cx="5512526" cy="1292662"/>
          </a:xfrm>
          <a:prstGeom prst="rect">
            <a:avLst/>
          </a:prstGeom>
          <a:noFill/>
        </p:spPr>
        <p:txBody>
          <a:bodyPr wrap="square" rtlCol="0">
            <a:spAutoFit/>
          </a:bodyPr>
          <a:lstStyle/>
          <a:p>
            <a:r>
              <a:rPr lang="en-US" sz="2600" dirty="0"/>
              <a:t>We’ll take a single </a:t>
            </a:r>
            <a:r>
              <a:rPr lang="en-US" sz="2600" b="1" dirty="0"/>
              <a:t>level set </a:t>
            </a:r>
            <a:r>
              <a:rPr lang="en-US" sz="2600" dirty="0"/>
              <a:t>of our predictions, like all the times we predicted 0.1</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59C3F7F-39FB-0D82-3B20-032B15785D7E}"/>
                  </a:ext>
                </a:extLst>
              </p:cNvPr>
              <p:cNvSpPr txBox="1"/>
              <p:nvPr/>
            </p:nvSpPr>
            <p:spPr>
              <a:xfrm>
                <a:off x="6263874" y="4931988"/>
                <a:ext cx="5512526" cy="892552"/>
              </a:xfrm>
              <a:prstGeom prst="rect">
                <a:avLst/>
              </a:prstGeom>
              <a:noFill/>
            </p:spPr>
            <p:txBody>
              <a:bodyPr wrap="square" rtlCol="0">
                <a:spAutoFit/>
              </a:bodyPr>
              <a:lstStyle/>
              <a:p>
                <a:r>
                  <a:rPr lang="en-US" sz="2600" dirty="0"/>
                  <a:t>and we’ll check if there’s any model in </a:t>
                </a:r>
                <a14:m>
                  <m:oMath xmlns:m="http://schemas.openxmlformats.org/officeDocument/2006/math">
                    <m:r>
                      <a:rPr lang="en-US" sz="2600" b="0" i="1" smtClean="0">
                        <a:latin typeface="Cambria Math" panose="02040503050406030204" pitchFamily="18" charset="0"/>
                      </a:rPr>
                      <m:t>ℋ</m:t>
                    </m:r>
                  </m:oMath>
                </a14:m>
                <a:r>
                  <a:rPr lang="en-US" sz="2600" dirty="0"/>
                  <a:t> we can </a:t>
                </a:r>
                <a:r>
                  <a:rPr lang="en-US" sz="2600" b="1" dirty="0"/>
                  <a:t>swap it for</a:t>
                </a:r>
                <a:r>
                  <a:rPr lang="en-US" sz="2600" dirty="0"/>
                  <a:t> to improve.</a:t>
                </a:r>
              </a:p>
            </p:txBody>
          </p:sp>
        </mc:Choice>
        <mc:Fallback xmlns="">
          <p:sp>
            <p:nvSpPr>
              <p:cNvPr id="30" name="TextBox 29">
                <a:extLst>
                  <a:ext uri="{FF2B5EF4-FFF2-40B4-BE49-F238E27FC236}">
                    <a16:creationId xmlns:a16="http://schemas.microsoft.com/office/drawing/2014/main" id="{F59C3F7F-39FB-0D82-3B20-032B15785D7E}"/>
                  </a:ext>
                </a:extLst>
              </p:cNvPr>
              <p:cNvSpPr txBox="1">
                <a:spLocks noRot="1" noChangeAspect="1" noMove="1" noResize="1" noEditPoints="1" noAdjustHandles="1" noChangeArrowheads="1" noChangeShapeType="1" noTextEdit="1"/>
              </p:cNvSpPr>
              <p:nvPr/>
            </p:nvSpPr>
            <p:spPr>
              <a:xfrm>
                <a:off x="6263874" y="4931988"/>
                <a:ext cx="5512526" cy="892552"/>
              </a:xfrm>
              <a:prstGeom prst="rect">
                <a:avLst/>
              </a:prstGeom>
              <a:blipFill>
                <a:blip r:embed="rId11"/>
                <a:stretch>
                  <a:fillRect l="-2069" t="-5634" b="-15493"/>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B6955E1B-DE4D-6DB4-B08D-A247492B8D64}"/>
              </a:ext>
            </a:extLst>
          </p:cNvPr>
          <p:cNvGrpSpPr/>
          <p:nvPr/>
        </p:nvGrpSpPr>
        <p:grpSpPr>
          <a:xfrm>
            <a:off x="43323" y="310433"/>
            <a:ext cx="12039820" cy="6560446"/>
            <a:chOff x="43323" y="310433"/>
            <a:chExt cx="12039820" cy="6560446"/>
          </a:xfrm>
        </p:grpSpPr>
        <p:sp>
          <p:nvSpPr>
            <p:cNvPr id="31" name="Rectangle 30">
              <a:extLst>
                <a:ext uri="{FF2B5EF4-FFF2-40B4-BE49-F238E27FC236}">
                  <a16:creationId xmlns:a16="http://schemas.microsoft.com/office/drawing/2014/main" id="{33EB72FC-4442-380B-3828-8E02CD550D40}"/>
                </a:ext>
              </a:extLst>
            </p:cNvPr>
            <p:cNvSpPr/>
            <p:nvPr/>
          </p:nvSpPr>
          <p:spPr>
            <a:xfrm>
              <a:off x="261257" y="310433"/>
              <a:ext cx="11821886" cy="6247121"/>
            </a:xfrm>
            <a:prstGeom prst="rect">
              <a:avLst/>
            </a:prstGeom>
            <a:solidFill>
              <a:schemeClr val="bg1">
                <a:alpha val="83313"/>
              </a:scheme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p:pic>
          <p:nvPicPr>
            <p:cNvPr id="32" name="Picture 31">
              <a:extLst>
                <a:ext uri="{FF2B5EF4-FFF2-40B4-BE49-F238E27FC236}">
                  <a16:creationId xmlns:a16="http://schemas.microsoft.com/office/drawing/2014/main" id="{4308B01B-1F20-91AB-124C-04C4A854A22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323" y="4115392"/>
              <a:ext cx="1836991" cy="2755487"/>
            </a:xfrm>
            <a:prstGeom prst="rect">
              <a:avLst/>
            </a:prstGeom>
          </p:spPr>
        </p:pic>
        <p:sp>
          <p:nvSpPr>
            <p:cNvPr id="33" name="Oval Callout 32">
              <a:extLst>
                <a:ext uri="{FF2B5EF4-FFF2-40B4-BE49-F238E27FC236}">
                  <a16:creationId xmlns:a16="http://schemas.microsoft.com/office/drawing/2014/main" id="{0B3DD45E-63FA-8A53-CD08-F1D3CB2BE075}"/>
                </a:ext>
              </a:extLst>
            </p:cNvPr>
            <p:cNvSpPr/>
            <p:nvPr/>
          </p:nvSpPr>
          <p:spPr>
            <a:xfrm flipH="1">
              <a:off x="1027557" y="1633200"/>
              <a:ext cx="4400075" cy="2461085"/>
            </a:xfrm>
            <a:prstGeom prst="wedgeEllipseCallout">
              <a:avLst>
                <a:gd name="adj1" fmla="val 41347"/>
                <a:gd name="adj2" fmla="val 50002"/>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sz="2600" b="0" dirty="0">
                  <a:solidFill>
                    <a:schemeClr val="tx1"/>
                  </a:solidFill>
                </a:rPr>
                <a:t>Can we try something similar  for conversations?</a:t>
              </a:r>
            </a:p>
            <a:p>
              <a:pPr algn="ctr"/>
              <a:endParaRPr lang="en-US" dirty="0">
                <a:solidFill>
                  <a:schemeClr val="tx1"/>
                </a:solidFill>
              </a:endParaRPr>
            </a:p>
          </p:txBody>
        </p:sp>
      </p:grpSp>
      <p:sp>
        <p:nvSpPr>
          <p:cNvPr id="34" name="Rounded Rectangle 33">
            <a:extLst>
              <a:ext uri="{FF2B5EF4-FFF2-40B4-BE49-F238E27FC236}">
                <a16:creationId xmlns:a16="http://schemas.microsoft.com/office/drawing/2014/main" id="{AC29C9CD-B0F2-D345-5219-1A9CB30CFD51}"/>
              </a:ext>
            </a:extLst>
          </p:cNvPr>
          <p:cNvSpPr/>
          <p:nvPr/>
        </p:nvSpPr>
        <p:spPr>
          <a:xfrm>
            <a:off x="1700213" y="5543550"/>
            <a:ext cx="9859654" cy="910191"/>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What if we use the same conditioning event as for conversation calibration? </a:t>
            </a:r>
          </a:p>
        </p:txBody>
      </p:sp>
    </p:spTree>
    <p:extLst>
      <p:ext uri="{BB962C8B-B14F-4D97-AF65-F5344CB8AC3E}">
        <p14:creationId xmlns:p14="http://schemas.microsoft.com/office/powerpoint/2010/main" val="265638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8CE43-50EA-8033-CB76-56A3A01DE2E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44111E4-C323-A3DC-075D-37CDE7423620}"/>
                  </a:ext>
                </a:extLst>
              </p:cNvPr>
              <p:cNvSpPr>
                <a:spLocks noGrp="1"/>
              </p:cNvSpPr>
              <p:nvPr>
                <p:ph type="title"/>
              </p:nvPr>
            </p:nvSpPr>
            <p:spPr/>
            <p:txBody>
              <a:bodyPr>
                <a:normAutofit fontScale="90000"/>
              </a:bodyPr>
              <a:lstStyle/>
              <a:p>
                <a:r>
                  <a:rPr lang="en-US" dirty="0"/>
                  <a:t>Conversation swap regret </a:t>
                </a:r>
                <a:r>
                  <a:rPr lang="en-US" dirty="0" err="1"/>
                  <a:t>wrt</a:t>
                </a:r>
                <a:r>
                  <a:rPr lang="en-US" dirty="0"/>
                  <a:t> </a:t>
                </a:r>
                <a14:m>
                  <m:oMath xmlns:m="http://schemas.openxmlformats.org/officeDocument/2006/math">
                    <m:r>
                      <a:rPr lang="en-US" b="0" i="1" smtClean="0">
                        <a:latin typeface="Cambria Math" panose="02040503050406030204" pitchFamily="18" charset="0"/>
                      </a:rPr>
                      <m:t>ℋ</m:t>
                    </m:r>
                  </m:oMath>
                </a14:m>
                <a:endParaRPr lang="en-US" dirty="0"/>
              </a:p>
            </p:txBody>
          </p:sp>
        </mc:Choice>
        <mc:Fallback xmlns="">
          <p:sp>
            <p:nvSpPr>
              <p:cNvPr id="2" name="Title 1">
                <a:extLst>
                  <a:ext uri="{FF2B5EF4-FFF2-40B4-BE49-F238E27FC236}">
                    <a16:creationId xmlns:a16="http://schemas.microsoft.com/office/drawing/2014/main" id="{544111E4-C323-A3DC-075D-37CDE7423620}"/>
                  </a:ext>
                </a:extLst>
              </p:cNvPr>
              <p:cNvSpPr>
                <a:spLocks noGrp="1" noRot="1" noChangeAspect="1" noMove="1" noResize="1" noEditPoints="1" noAdjustHandles="1" noChangeArrowheads="1" noChangeShapeType="1" noTextEdit="1"/>
              </p:cNvSpPr>
              <p:nvPr>
                <p:ph type="title"/>
              </p:nvPr>
            </p:nvSpPr>
            <p:spPr>
              <a:blipFill>
                <a:blip r:embed="rId2"/>
                <a:stretch>
                  <a:fillRect l="-1897" t="-16129" b="-20968"/>
                </a:stretch>
              </a:blipFill>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9DE5406E-6D92-4E7C-A003-1ECF7873BC74}"/>
              </a:ext>
            </a:extLst>
          </p:cNvPr>
          <p:cNvSpPr/>
          <p:nvPr/>
        </p:nvSpPr>
        <p:spPr>
          <a:xfrm>
            <a:off x="1166173" y="5389098"/>
            <a:ext cx="9859654" cy="910191"/>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Can we take that same conditioning event as for conversation calibration? </a:t>
            </a:r>
          </a:p>
        </p:txBody>
      </p:sp>
      <p:grpSp>
        <p:nvGrpSpPr>
          <p:cNvPr id="18" name="Group 17">
            <a:extLst>
              <a:ext uri="{FF2B5EF4-FFF2-40B4-BE49-F238E27FC236}">
                <a16:creationId xmlns:a16="http://schemas.microsoft.com/office/drawing/2014/main" id="{67306F92-1F77-0BCD-45BC-671BECEF1578}"/>
              </a:ext>
            </a:extLst>
          </p:cNvPr>
          <p:cNvGrpSpPr/>
          <p:nvPr/>
        </p:nvGrpSpPr>
        <p:grpSpPr>
          <a:xfrm>
            <a:off x="415600" y="3247731"/>
            <a:ext cx="10417039" cy="1400550"/>
            <a:chOff x="415600" y="3247731"/>
            <a:chExt cx="10417039" cy="1400550"/>
          </a:xfrm>
        </p:grpSpPr>
        <p:sp>
          <p:nvSpPr>
            <p:cNvPr id="4" name="Rounded Rectangle 3">
              <a:extLst>
                <a:ext uri="{FF2B5EF4-FFF2-40B4-BE49-F238E27FC236}">
                  <a16:creationId xmlns:a16="http://schemas.microsoft.com/office/drawing/2014/main" id="{83DFF51A-5DD0-D081-4AC0-B392708D3BD8}"/>
                </a:ext>
              </a:extLst>
            </p:cNvPr>
            <p:cNvSpPr/>
            <p:nvPr/>
          </p:nvSpPr>
          <p:spPr>
            <a:xfrm>
              <a:off x="2192713" y="3271837"/>
              <a:ext cx="1585987" cy="581954"/>
            </a:xfrm>
            <a:prstGeom prst="roundRect">
              <a:avLst/>
            </a:prstGeom>
            <a:solidFill>
              <a:schemeClr val="accent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0.4</a:t>
              </a:r>
            </a:p>
          </p:txBody>
        </p:sp>
        <p:sp>
          <p:nvSpPr>
            <p:cNvPr id="5" name="Rounded Rectangle 4">
              <a:extLst>
                <a:ext uri="{FF2B5EF4-FFF2-40B4-BE49-F238E27FC236}">
                  <a16:creationId xmlns:a16="http://schemas.microsoft.com/office/drawing/2014/main" id="{F7FE2B54-8DAE-93B8-342F-E05F7B18B604}"/>
                </a:ext>
              </a:extLst>
            </p:cNvPr>
            <p:cNvSpPr/>
            <p:nvPr/>
          </p:nvSpPr>
          <p:spPr>
            <a:xfrm>
              <a:off x="2192713" y="4066327"/>
              <a:ext cx="1585987" cy="581954"/>
            </a:xfrm>
            <a:prstGeom prst="roundRect">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0.2</a:t>
              </a:r>
            </a:p>
          </p:txBody>
        </p:sp>
        <p:sp>
          <p:nvSpPr>
            <p:cNvPr id="7" name="Rounded Rectangle 6">
              <a:extLst>
                <a:ext uri="{FF2B5EF4-FFF2-40B4-BE49-F238E27FC236}">
                  <a16:creationId xmlns:a16="http://schemas.microsoft.com/office/drawing/2014/main" id="{E0E40626-C166-213D-91F1-3A84C10B3381}"/>
                </a:ext>
              </a:extLst>
            </p:cNvPr>
            <p:cNvSpPr/>
            <p:nvPr/>
          </p:nvSpPr>
          <p:spPr>
            <a:xfrm>
              <a:off x="3956199" y="3271837"/>
              <a:ext cx="1585987" cy="581954"/>
            </a:xfrm>
            <a:prstGeom prst="roundRect">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0.2</a:t>
              </a:r>
            </a:p>
          </p:txBody>
        </p:sp>
        <p:sp>
          <p:nvSpPr>
            <p:cNvPr id="8" name="Rounded Rectangle 7">
              <a:extLst>
                <a:ext uri="{FF2B5EF4-FFF2-40B4-BE49-F238E27FC236}">
                  <a16:creationId xmlns:a16="http://schemas.microsoft.com/office/drawing/2014/main" id="{E585B952-8BFE-4DBE-A47A-8CF05ED5CCA6}"/>
                </a:ext>
              </a:extLst>
            </p:cNvPr>
            <p:cNvSpPr/>
            <p:nvPr/>
          </p:nvSpPr>
          <p:spPr>
            <a:xfrm>
              <a:off x="5719684" y="3263139"/>
              <a:ext cx="1585987" cy="581954"/>
            </a:xfrm>
            <a:prstGeom prst="roundRect">
              <a:avLst/>
            </a:prstGeom>
            <a:solidFill>
              <a:schemeClr val="accent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0.4</a:t>
              </a:r>
            </a:p>
          </p:txBody>
        </p:sp>
        <p:sp>
          <p:nvSpPr>
            <p:cNvPr id="10" name="Rounded Rectangle 9">
              <a:extLst>
                <a:ext uri="{FF2B5EF4-FFF2-40B4-BE49-F238E27FC236}">
                  <a16:creationId xmlns:a16="http://schemas.microsoft.com/office/drawing/2014/main" id="{EBCABA9A-C0E1-8795-EC0D-0002EB175523}"/>
                </a:ext>
              </a:extLst>
            </p:cNvPr>
            <p:cNvSpPr/>
            <p:nvPr/>
          </p:nvSpPr>
          <p:spPr>
            <a:xfrm>
              <a:off x="5719684" y="4057629"/>
              <a:ext cx="1585987" cy="581954"/>
            </a:xfrm>
            <a:prstGeom prst="roundRect">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0.2</a:t>
              </a:r>
            </a:p>
          </p:txBody>
        </p:sp>
        <p:sp>
          <p:nvSpPr>
            <p:cNvPr id="11" name="Rounded Rectangle 10">
              <a:extLst>
                <a:ext uri="{FF2B5EF4-FFF2-40B4-BE49-F238E27FC236}">
                  <a16:creationId xmlns:a16="http://schemas.microsoft.com/office/drawing/2014/main" id="{EEB22222-D096-63DB-71F6-832C2230FAB0}"/>
                </a:ext>
              </a:extLst>
            </p:cNvPr>
            <p:cNvSpPr/>
            <p:nvPr/>
          </p:nvSpPr>
          <p:spPr>
            <a:xfrm>
              <a:off x="7483168" y="3263139"/>
              <a:ext cx="1585987" cy="581954"/>
            </a:xfrm>
            <a:prstGeom prst="roundRect">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0.5</a:t>
              </a:r>
            </a:p>
          </p:txBody>
        </p:sp>
        <p:sp>
          <p:nvSpPr>
            <p:cNvPr id="12" name="Rounded Rectangle 11">
              <a:extLst>
                <a:ext uri="{FF2B5EF4-FFF2-40B4-BE49-F238E27FC236}">
                  <a16:creationId xmlns:a16="http://schemas.microsoft.com/office/drawing/2014/main" id="{5F12D1A9-5410-5670-75C8-F63957E6FB4E}"/>
                </a:ext>
              </a:extLst>
            </p:cNvPr>
            <p:cNvSpPr/>
            <p:nvPr/>
          </p:nvSpPr>
          <p:spPr>
            <a:xfrm>
              <a:off x="7483168" y="4057629"/>
              <a:ext cx="1585987" cy="581954"/>
            </a:xfrm>
            <a:prstGeom prst="roundRect">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0.2</a:t>
              </a:r>
            </a:p>
          </p:txBody>
        </p:sp>
        <p:sp>
          <p:nvSpPr>
            <p:cNvPr id="13" name="Rounded Rectangle 12">
              <a:extLst>
                <a:ext uri="{FF2B5EF4-FFF2-40B4-BE49-F238E27FC236}">
                  <a16:creationId xmlns:a16="http://schemas.microsoft.com/office/drawing/2014/main" id="{D225D94D-139D-1D34-985A-37FE04F2746C}"/>
                </a:ext>
              </a:extLst>
            </p:cNvPr>
            <p:cNvSpPr/>
            <p:nvPr/>
          </p:nvSpPr>
          <p:spPr>
            <a:xfrm>
              <a:off x="9246652" y="3247731"/>
              <a:ext cx="1585987" cy="581954"/>
            </a:xfrm>
            <a:prstGeom prst="roundRect">
              <a:avLst/>
            </a:prstGeom>
            <a:solidFill>
              <a:schemeClr val="accent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0.4</a:t>
              </a:r>
            </a:p>
          </p:txBody>
        </p:sp>
        <p:sp>
          <p:nvSpPr>
            <p:cNvPr id="14" name="Rounded Rectangle 13">
              <a:extLst>
                <a:ext uri="{FF2B5EF4-FFF2-40B4-BE49-F238E27FC236}">
                  <a16:creationId xmlns:a16="http://schemas.microsoft.com/office/drawing/2014/main" id="{0C416EF9-AF12-26E8-9241-67E40DF2B970}"/>
                </a:ext>
              </a:extLst>
            </p:cNvPr>
            <p:cNvSpPr/>
            <p:nvPr/>
          </p:nvSpPr>
          <p:spPr>
            <a:xfrm>
              <a:off x="9246652" y="4042221"/>
              <a:ext cx="1585987" cy="581954"/>
            </a:xfrm>
            <a:prstGeom prst="roundRect">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0.2</a:t>
              </a:r>
            </a:p>
          </p:txBody>
        </p:sp>
        <p:sp>
          <p:nvSpPr>
            <p:cNvPr id="15" name="Rounded Rectangle 14">
              <a:extLst>
                <a:ext uri="{FF2B5EF4-FFF2-40B4-BE49-F238E27FC236}">
                  <a16:creationId xmlns:a16="http://schemas.microsoft.com/office/drawing/2014/main" id="{03641BBC-A7E6-6138-896D-DE516B907CE5}"/>
                </a:ext>
              </a:extLst>
            </p:cNvPr>
            <p:cNvSpPr/>
            <p:nvPr/>
          </p:nvSpPr>
          <p:spPr>
            <a:xfrm>
              <a:off x="3939365" y="4057629"/>
              <a:ext cx="1585987" cy="581954"/>
            </a:xfrm>
            <a:prstGeom prst="roundRect">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0.3</a:t>
              </a:r>
            </a:p>
          </p:txBody>
        </p:sp>
        <p:sp>
          <p:nvSpPr>
            <p:cNvPr id="16" name="TextBox 15">
              <a:extLst>
                <a:ext uri="{FF2B5EF4-FFF2-40B4-BE49-F238E27FC236}">
                  <a16:creationId xmlns:a16="http://schemas.microsoft.com/office/drawing/2014/main" id="{076ABB6A-3645-78FD-503C-19D75CE1DBC6}"/>
                </a:ext>
              </a:extLst>
            </p:cNvPr>
            <p:cNvSpPr txBox="1"/>
            <p:nvPr/>
          </p:nvSpPr>
          <p:spPr>
            <a:xfrm>
              <a:off x="415600" y="3347370"/>
              <a:ext cx="1319913" cy="430887"/>
            </a:xfrm>
            <a:prstGeom prst="rect">
              <a:avLst/>
            </a:prstGeom>
            <a:noFill/>
          </p:spPr>
          <p:txBody>
            <a:bodyPr wrap="none" rtlCol="0">
              <a:spAutoFit/>
            </a:bodyPr>
            <a:lstStyle/>
            <a:p>
              <a:r>
                <a:rPr lang="en-US" sz="2200" dirty="0"/>
                <a:t>round </a:t>
              </a:r>
              <a:r>
                <a:rPr lang="en-US" sz="2200" i="1" dirty="0"/>
                <a:t>k-1</a:t>
              </a:r>
              <a:endParaRPr lang="en-US" sz="2200" dirty="0"/>
            </a:p>
          </p:txBody>
        </p:sp>
        <p:sp>
          <p:nvSpPr>
            <p:cNvPr id="17" name="TextBox 16">
              <a:extLst>
                <a:ext uri="{FF2B5EF4-FFF2-40B4-BE49-F238E27FC236}">
                  <a16:creationId xmlns:a16="http://schemas.microsoft.com/office/drawing/2014/main" id="{DFDB1E63-7954-5D83-7A45-042DCEB0DB03}"/>
                </a:ext>
              </a:extLst>
            </p:cNvPr>
            <p:cNvSpPr txBox="1"/>
            <p:nvPr/>
          </p:nvSpPr>
          <p:spPr>
            <a:xfrm>
              <a:off x="526688" y="4069675"/>
              <a:ext cx="1097736" cy="430887"/>
            </a:xfrm>
            <a:prstGeom prst="rect">
              <a:avLst/>
            </a:prstGeom>
            <a:noFill/>
          </p:spPr>
          <p:txBody>
            <a:bodyPr wrap="none" rtlCol="0">
              <a:spAutoFit/>
            </a:bodyPr>
            <a:lstStyle/>
            <a:p>
              <a:r>
                <a:rPr lang="en-US" sz="2200" dirty="0"/>
                <a:t>round </a:t>
              </a:r>
              <a:r>
                <a:rPr lang="en-US" sz="2200" i="1" dirty="0"/>
                <a:t>k</a:t>
              </a:r>
              <a:endParaRPr lang="en-US" sz="2200" dirty="0"/>
            </a:p>
          </p:txBody>
        </p:sp>
      </p:grpSp>
      <p:sp>
        <p:nvSpPr>
          <p:cNvPr id="19" name="Rounded Rectangle 18">
            <a:extLst>
              <a:ext uri="{FF2B5EF4-FFF2-40B4-BE49-F238E27FC236}">
                <a16:creationId xmlns:a16="http://schemas.microsoft.com/office/drawing/2014/main" id="{22159535-8348-BF1F-5D63-3228E692B4DD}"/>
              </a:ext>
            </a:extLst>
          </p:cNvPr>
          <p:cNvSpPr/>
          <p:nvPr/>
        </p:nvSpPr>
        <p:spPr>
          <a:xfrm>
            <a:off x="2063931" y="3056709"/>
            <a:ext cx="8961896" cy="182880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p:grpSp>
        <p:nvGrpSpPr>
          <p:cNvPr id="24" name="Group 23">
            <a:extLst>
              <a:ext uri="{FF2B5EF4-FFF2-40B4-BE49-F238E27FC236}">
                <a16:creationId xmlns:a16="http://schemas.microsoft.com/office/drawing/2014/main" id="{4254CF47-30DD-A3CA-CB52-70BEB7458D3D}"/>
              </a:ext>
            </a:extLst>
          </p:cNvPr>
          <p:cNvGrpSpPr/>
          <p:nvPr/>
        </p:nvGrpSpPr>
        <p:grpSpPr>
          <a:xfrm>
            <a:off x="4732358" y="1692258"/>
            <a:ext cx="3433323" cy="1348368"/>
            <a:chOff x="4732358" y="1692258"/>
            <a:chExt cx="3433323" cy="1348368"/>
          </a:xfrm>
        </p:grpSpPr>
        <p:sp>
          <p:nvSpPr>
            <p:cNvPr id="20" name="Rounded Rectangle 19">
              <a:extLst>
                <a:ext uri="{FF2B5EF4-FFF2-40B4-BE49-F238E27FC236}">
                  <a16:creationId xmlns:a16="http://schemas.microsoft.com/office/drawing/2014/main" id="{B3F7D489-8CDB-346F-29AA-E42C07F09B79}"/>
                </a:ext>
              </a:extLst>
            </p:cNvPr>
            <p:cNvSpPr/>
            <p:nvPr/>
          </p:nvSpPr>
          <p:spPr>
            <a:xfrm>
              <a:off x="4732358" y="1692258"/>
              <a:ext cx="3433323" cy="69861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Looking at adjacent rounds</a:t>
              </a:r>
            </a:p>
          </p:txBody>
        </p:sp>
        <p:cxnSp>
          <p:nvCxnSpPr>
            <p:cNvPr id="21" name="Straight Arrow Connector 20">
              <a:extLst>
                <a:ext uri="{FF2B5EF4-FFF2-40B4-BE49-F238E27FC236}">
                  <a16:creationId xmlns:a16="http://schemas.microsoft.com/office/drawing/2014/main" id="{63C41B5A-93AB-5E45-3EA7-738451FAF88B}"/>
                </a:ext>
              </a:extLst>
            </p:cNvPr>
            <p:cNvCxnSpPr>
              <a:cxnSpLocks/>
            </p:cNvCxnSpPr>
            <p:nvPr/>
          </p:nvCxnSpPr>
          <p:spPr>
            <a:xfrm>
              <a:off x="6322423" y="2457718"/>
              <a:ext cx="0" cy="58290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1445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B26DE-BB65-832D-EAC5-93F5F739FDE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53CEA32-FAF3-BD1C-EE93-B5DF7E4FB293}"/>
                  </a:ext>
                </a:extLst>
              </p:cNvPr>
              <p:cNvSpPr>
                <a:spLocks noGrp="1"/>
              </p:cNvSpPr>
              <p:nvPr>
                <p:ph type="title"/>
              </p:nvPr>
            </p:nvSpPr>
            <p:spPr/>
            <p:txBody>
              <a:bodyPr>
                <a:normAutofit fontScale="90000"/>
              </a:bodyPr>
              <a:lstStyle/>
              <a:p>
                <a:r>
                  <a:rPr lang="en-US" dirty="0"/>
                  <a:t>Conversation swap regret </a:t>
                </a:r>
                <a:r>
                  <a:rPr lang="en-US" dirty="0" err="1"/>
                  <a:t>wrt</a:t>
                </a:r>
                <a:r>
                  <a:rPr lang="en-US" dirty="0"/>
                  <a:t> </a:t>
                </a:r>
                <a14:m>
                  <m:oMath xmlns:m="http://schemas.openxmlformats.org/officeDocument/2006/math">
                    <m:r>
                      <a:rPr lang="en-US" b="0" i="1" smtClean="0">
                        <a:latin typeface="Cambria Math" panose="02040503050406030204" pitchFamily="18" charset="0"/>
                      </a:rPr>
                      <m:t>ℋ</m:t>
                    </m:r>
                  </m:oMath>
                </a14:m>
                <a:endParaRPr lang="en-US" dirty="0"/>
              </a:p>
            </p:txBody>
          </p:sp>
        </mc:Choice>
        <mc:Fallback xmlns="">
          <p:sp>
            <p:nvSpPr>
              <p:cNvPr id="2" name="Title 1">
                <a:extLst>
                  <a:ext uri="{FF2B5EF4-FFF2-40B4-BE49-F238E27FC236}">
                    <a16:creationId xmlns:a16="http://schemas.microsoft.com/office/drawing/2014/main" id="{153CEA32-FAF3-BD1C-EE93-B5DF7E4FB293}"/>
                  </a:ext>
                </a:extLst>
              </p:cNvPr>
              <p:cNvSpPr>
                <a:spLocks noGrp="1" noRot="1" noChangeAspect="1" noMove="1" noResize="1" noEditPoints="1" noAdjustHandles="1" noChangeArrowheads="1" noChangeShapeType="1" noTextEdit="1"/>
              </p:cNvSpPr>
              <p:nvPr>
                <p:ph type="title"/>
              </p:nvPr>
            </p:nvSpPr>
            <p:spPr>
              <a:blipFill>
                <a:blip r:embed="rId2"/>
                <a:stretch>
                  <a:fillRect l="-1897" t="-16129" b="-20968"/>
                </a:stretch>
              </a:blipFill>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E1AAFB43-7D90-801D-831C-D6E2939EE739}"/>
              </a:ext>
            </a:extLst>
          </p:cNvPr>
          <p:cNvSpPr/>
          <p:nvPr/>
        </p:nvSpPr>
        <p:spPr>
          <a:xfrm>
            <a:off x="1166173" y="5389098"/>
            <a:ext cx="9859654" cy="910191"/>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Can we take that same conditioning event as for conversation calibration? </a:t>
            </a:r>
          </a:p>
        </p:txBody>
      </p:sp>
      <p:sp>
        <p:nvSpPr>
          <p:cNvPr id="4" name="Rounded Rectangle 3">
            <a:extLst>
              <a:ext uri="{FF2B5EF4-FFF2-40B4-BE49-F238E27FC236}">
                <a16:creationId xmlns:a16="http://schemas.microsoft.com/office/drawing/2014/main" id="{DA410758-AA0C-0930-0166-C52BD1C0F490}"/>
              </a:ext>
            </a:extLst>
          </p:cNvPr>
          <p:cNvSpPr/>
          <p:nvPr/>
        </p:nvSpPr>
        <p:spPr>
          <a:xfrm>
            <a:off x="2192713" y="3271837"/>
            <a:ext cx="1585987" cy="581954"/>
          </a:xfrm>
          <a:prstGeom prst="roundRect">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0.4</a:t>
            </a:r>
          </a:p>
        </p:txBody>
      </p:sp>
      <p:sp>
        <p:nvSpPr>
          <p:cNvPr id="5" name="Rounded Rectangle 4">
            <a:extLst>
              <a:ext uri="{FF2B5EF4-FFF2-40B4-BE49-F238E27FC236}">
                <a16:creationId xmlns:a16="http://schemas.microsoft.com/office/drawing/2014/main" id="{29129C20-27FF-5577-BA6A-F36E12FFF45C}"/>
              </a:ext>
            </a:extLst>
          </p:cNvPr>
          <p:cNvSpPr/>
          <p:nvPr/>
        </p:nvSpPr>
        <p:spPr>
          <a:xfrm>
            <a:off x="2192713" y="4066327"/>
            <a:ext cx="1585987" cy="581954"/>
          </a:xfrm>
          <a:prstGeom prst="roundRect">
            <a:avLst/>
          </a:prstGeom>
          <a:solidFill>
            <a:schemeClr val="accent2">
              <a:lumMod val="75000"/>
            </a:schemeClr>
          </a:solidFill>
          <a:ln w="285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0.2</a:t>
            </a:r>
          </a:p>
        </p:txBody>
      </p:sp>
      <p:sp>
        <p:nvSpPr>
          <p:cNvPr id="7" name="Rounded Rectangle 6">
            <a:extLst>
              <a:ext uri="{FF2B5EF4-FFF2-40B4-BE49-F238E27FC236}">
                <a16:creationId xmlns:a16="http://schemas.microsoft.com/office/drawing/2014/main" id="{AB687B9D-1B6A-6004-FCED-9462C2119A48}"/>
              </a:ext>
            </a:extLst>
          </p:cNvPr>
          <p:cNvSpPr/>
          <p:nvPr/>
        </p:nvSpPr>
        <p:spPr>
          <a:xfrm>
            <a:off x="3956199" y="3271837"/>
            <a:ext cx="1585987" cy="581954"/>
          </a:xfrm>
          <a:prstGeom prst="roundRect">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0.2</a:t>
            </a:r>
          </a:p>
        </p:txBody>
      </p:sp>
      <p:sp>
        <p:nvSpPr>
          <p:cNvPr id="8" name="Rounded Rectangle 7">
            <a:extLst>
              <a:ext uri="{FF2B5EF4-FFF2-40B4-BE49-F238E27FC236}">
                <a16:creationId xmlns:a16="http://schemas.microsoft.com/office/drawing/2014/main" id="{3E34AD05-26BB-3F05-B3F7-365D7DA2FED7}"/>
              </a:ext>
            </a:extLst>
          </p:cNvPr>
          <p:cNvSpPr/>
          <p:nvPr/>
        </p:nvSpPr>
        <p:spPr>
          <a:xfrm>
            <a:off x="5719684" y="3263139"/>
            <a:ext cx="1585987" cy="581954"/>
          </a:xfrm>
          <a:prstGeom prst="roundRect">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0.4</a:t>
            </a:r>
          </a:p>
        </p:txBody>
      </p:sp>
      <p:sp>
        <p:nvSpPr>
          <p:cNvPr id="10" name="Rounded Rectangle 9">
            <a:extLst>
              <a:ext uri="{FF2B5EF4-FFF2-40B4-BE49-F238E27FC236}">
                <a16:creationId xmlns:a16="http://schemas.microsoft.com/office/drawing/2014/main" id="{F05C7B0C-943C-7A1F-4D3F-DE558959CE67}"/>
              </a:ext>
            </a:extLst>
          </p:cNvPr>
          <p:cNvSpPr/>
          <p:nvPr/>
        </p:nvSpPr>
        <p:spPr>
          <a:xfrm>
            <a:off x="5719684" y="4057629"/>
            <a:ext cx="1585987" cy="581954"/>
          </a:xfrm>
          <a:prstGeom prst="roundRect">
            <a:avLst/>
          </a:prstGeom>
          <a:solidFill>
            <a:schemeClr val="accent2">
              <a:lumMod val="75000"/>
            </a:schemeClr>
          </a:solidFill>
          <a:ln w="285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0.2</a:t>
            </a:r>
          </a:p>
        </p:txBody>
      </p:sp>
      <p:sp>
        <p:nvSpPr>
          <p:cNvPr id="11" name="Rounded Rectangle 10">
            <a:extLst>
              <a:ext uri="{FF2B5EF4-FFF2-40B4-BE49-F238E27FC236}">
                <a16:creationId xmlns:a16="http://schemas.microsoft.com/office/drawing/2014/main" id="{6167340A-BE40-CB63-2671-AEABF4D70687}"/>
              </a:ext>
            </a:extLst>
          </p:cNvPr>
          <p:cNvSpPr/>
          <p:nvPr/>
        </p:nvSpPr>
        <p:spPr>
          <a:xfrm>
            <a:off x="7483168" y="3263139"/>
            <a:ext cx="1585987" cy="581954"/>
          </a:xfrm>
          <a:prstGeom prst="roundRect">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0.5</a:t>
            </a:r>
          </a:p>
        </p:txBody>
      </p:sp>
      <p:sp>
        <p:nvSpPr>
          <p:cNvPr id="12" name="Rounded Rectangle 11">
            <a:extLst>
              <a:ext uri="{FF2B5EF4-FFF2-40B4-BE49-F238E27FC236}">
                <a16:creationId xmlns:a16="http://schemas.microsoft.com/office/drawing/2014/main" id="{4B3481D8-56FA-2818-D671-A88BC2A09346}"/>
              </a:ext>
            </a:extLst>
          </p:cNvPr>
          <p:cNvSpPr/>
          <p:nvPr/>
        </p:nvSpPr>
        <p:spPr>
          <a:xfrm>
            <a:off x="7483168" y="4057629"/>
            <a:ext cx="1585987" cy="581954"/>
          </a:xfrm>
          <a:prstGeom prst="round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0.2</a:t>
            </a:r>
          </a:p>
        </p:txBody>
      </p:sp>
      <p:sp>
        <p:nvSpPr>
          <p:cNvPr id="13" name="Rounded Rectangle 12">
            <a:extLst>
              <a:ext uri="{FF2B5EF4-FFF2-40B4-BE49-F238E27FC236}">
                <a16:creationId xmlns:a16="http://schemas.microsoft.com/office/drawing/2014/main" id="{0233CE52-45F3-A332-B7B1-0B699B3B2ADA}"/>
              </a:ext>
            </a:extLst>
          </p:cNvPr>
          <p:cNvSpPr/>
          <p:nvPr/>
        </p:nvSpPr>
        <p:spPr>
          <a:xfrm>
            <a:off x="9246652" y="3247731"/>
            <a:ext cx="1585987" cy="581954"/>
          </a:xfrm>
          <a:prstGeom prst="roundRect">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0.4</a:t>
            </a:r>
          </a:p>
        </p:txBody>
      </p:sp>
      <p:sp>
        <p:nvSpPr>
          <p:cNvPr id="14" name="Rounded Rectangle 13">
            <a:extLst>
              <a:ext uri="{FF2B5EF4-FFF2-40B4-BE49-F238E27FC236}">
                <a16:creationId xmlns:a16="http://schemas.microsoft.com/office/drawing/2014/main" id="{EECC3B57-3476-E2B1-1FD3-9E11E34BD5BF}"/>
              </a:ext>
            </a:extLst>
          </p:cNvPr>
          <p:cNvSpPr/>
          <p:nvPr/>
        </p:nvSpPr>
        <p:spPr>
          <a:xfrm>
            <a:off x="9246652" y="4042221"/>
            <a:ext cx="1585987" cy="581954"/>
          </a:xfrm>
          <a:prstGeom prst="roundRect">
            <a:avLst/>
          </a:prstGeom>
          <a:solidFill>
            <a:schemeClr val="accent2">
              <a:lumMod val="75000"/>
            </a:schemeClr>
          </a:solidFill>
          <a:ln w="285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0.2</a:t>
            </a:r>
          </a:p>
        </p:txBody>
      </p:sp>
      <p:sp>
        <p:nvSpPr>
          <p:cNvPr id="15" name="Rounded Rectangle 14">
            <a:extLst>
              <a:ext uri="{FF2B5EF4-FFF2-40B4-BE49-F238E27FC236}">
                <a16:creationId xmlns:a16="http://schemas.microsoft.com/office/drawing/2014/main" id="{40002C89-D44B-9AF6-2CAF-27E6B9E748B5}"/>
              </a:ext>
            </a:extLst>
          </p:cNvPr>
          <p:cNvSpPr/>
          <p:nvPr/>
        </p:nvSpPr>
        <p:spPr>
          <a:xfrm>
            <a:off x="3939365" y="4057629"/>
            <a:ext cx="1585987" cy="581954"/>
          </a:xfrm>
          <a:prstGeom prst="roundRect">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0.3</a:t>
            </a:r>
          </a:p>
        </p:txBody>
      </p:sp>
      <p:sp>
        <p:nvSpPr>
          <p:cNvPr id="16" name="TextBox 15">
            <a:extLst>
              <a:ext uri="{FF2B5EF4-FFF2-40B4-BE49-F238E27FC236}">
                <a16:creationId xmlns:a16="http://schemas.microsoft.com/office/drawing/2014/main" id="{3DE9A922-CC9C-4D98-4ADC-293A19B26AAC}"/>
              </a:ext>
            </a:extLst>
          </p:cNvPr>
          <p:cNvSpPr txBox="1"/>
          <p:nvPr/>
        </p:nvSpPr>
        <p:spPr>
          <a:xfrm>
            <a:off x="415600" y="3347370"/>
            <a:ext cx="1319913" cy="430887"/>
          </a:xfrm>
          <a:prstGeom prst="rect">
            <a:avLst/>
          </a:prstGeom>
          <a:noFill/>
        </p:spPr>
        <p:txBody>
          <a:bodyPr wrap="none" rtlCol="0">
            <a:spAutoFit/>
          </a:bodyPr>
          <a:lstStyle/>
          <a:p>
            <a:r>
              <a:rPr lang="en-US" sz="2200" dirty="0"/>
              <a:t>round </a:t>
            </a:r>
            <a:r>
              <a:rPr lang="en-US" sz="2200" i="1" dirty="0"/>
              <a:t>k-1</a:t>
            </a:r>
            <a:endParaRPr lang="en-US" sz="2200" dirty="0"/>
          </a:p>
        </p:txBody>
      </p:sp>
      <p:sp>
        <p:nvSpPr>
          <p:cNvPr id="17" name="TextBox 16">
            <a:extLst>
              <a:ext uri="{FF2B5EF4-FFF2-40B4-BE49-F238E27FC236}">
                <a16:creationId xmlns:a16="http://schemas.microsoft.com/office/drawing/2014/main" id="{B1B3864C-D1B8-1FE2-CF81-B60680DF0FC0}"/>
              </a:ext>
            </a:extLst>
          </p:cNvPr>
          <p:cNvSpPr txBox="1"/>
          <p:nvPr/>
        </p:nvSpPr>
        <p:spPr>
          <a:xfrm>
            <a:off x="526688" y="4069675"/>
            <a:ext cx="1097736" cy="430887"/>
          </a:xfrm>
          <a:prstGeom prst="rect">
            <a:avLst/>
          </a:prstGeom>
          <a:noFill/>
        </p:spPr>
        <p:txBody>
          <a:bodyPr wrap="none" rtlCol="0">
            <a:spAutoFit/>
          </a:bodyPr>
          <a:lstStyle/>
          <a:p>
            <a:r>
              <a:rPr lang="en-US" sz="2200" dirty="0"/>
              <a:t>round </a:t>
            </a:r>
            <a:r>
              <a:rPr lang="en-US" sz="2200" i="1" dirty="0"/>
              <a:t>k</a:t>
            </a:r>
            <a:endParaRPr lang="en-US" sz="2200" dirty="0"/>
          </a:p>
        </p:txBody>
      </p:sp>
      <p:sp>
        <p:nvSpPr>
          <p:cNvPr id="6" name="Rounded Rectangle 5">
            <a:extLst>
              <a:ext uri="{FF2B5EF4-FFF2-40B4-BE49-F238E27FC236}">
                <a16:creationId xmlns:a16="http://schemas.microsoft.com/office/drawing/2014/main" id="{D4E042F2-4474-1933-9E70-643338AC4224}"/>
              </a:ext>
            </a:extLst>
          </p:cNvPr>
          <p:cNvSpPr/>
          <p:nvPr/>
        </p:nvSpPr>
        <p:spPr>
          <a:xfrm>
            <a:off x="1166173" y="2041429"/>
            <a:ext cx="7464148" cy="69861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days we predicted 0.2 in round </a:t>
            </a:r>
            <a:r>
              <a:rPr lang="en-US" i="1" dirty="0">
                <a:solidFill>
                  <a:schemeClr val="tx1"/>
                </a:solidFill>
              </a:rPr>
              <a:t>k </a:t>
            </a:r>
            <a:r>
              <a:rPr lang="en-US" dirty="0">
                <a:solidFill>
                  <a:schemeClr val="tx1"/>
                </a:solidFill>
              </a:rPr>
              <a:t>and 0.4 in round</a:t>
            </a:r>
            <a:r>
              <a:rPr lang="en-US" i="1" dirty="0">
                <a:solidFill>
                  <a:schemeClr val="tx1"/>
                </a:solidFill>
              </a:rPr>
              <a:t> k-1</a:t>
            </a:r>
            <a:endParaRPr lang="en-US" dirty="0">
              <a:solidFill>
                <a:schemeClr val="tx1"/>
              </a:solidFill>
            </a:endParaRPr>
          </a:p>
        </p:txBody>
      </p:sp>
      <p:sp>
        <p:nvSpPr>
          <p:cNvPr id="9" name="Rounded Rectangle 8">
            <a:extLst>
              <a:ext uri="{FF2B5EF4-FFF2-40B4-BE49-F238E27FC236}">
                <a16:creationId xmlns:a16="http://schemas.microsoft.com/office/drawing/2014/main" id="{5FE3BEC0-1631-8903-491C-09F8206CABFA}"/>
              </a:ext>
            </a:extLst>
          </p:cNvPr>
          <p:cNvSpPr/>
          <p:nvPr/>
        </p:nvSpPr>
        <p:spPr>
          <a:xfrm>
            <a:off x="2111489" y="3116030"/>
            <a:ext cx="1714769" cy="182880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p:sp>
        <p:nvSpPr>
          <p:cNvPr id="18" name="Rounded Rectangle 17">
            <a:extLst>
              <a:ext uri="{FF2B5EF4-FFF2-40B4-BE49-F238E27FC236}">
                <a16:creationId xmlns:a16="http://schemas.microsoft.com/office/drawing/2014/main" id="{C5FA70E6-CC5E-7091-D358-C33C15A31239}"/>
              </a:ext>
            </a:extLst>
          </p:cNvPr>
          <p:cNvSpPr/>
          <p:nvPr/>
        </p:nvSpPr>
        <p:spPr>
          <a:xfrm>
            <a:off x="5638458" y="3091625"/>
            <a:ext cx="1714769" cy="182880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p:sp>
        <p:nvSpPr>
          <p:cNvPr id="19" name="Rounded Rectangle 18">
            <a:extLst>
              <a:ext uri="{FF2B5EF4-FFF2-40B4-BE49-F238E27FC236}">
                <a16:creationId xmlns:a16="http://schemas.microsoft.com/office/drawing/2014/main" id="{A0442802-7AEA-D1B1-0EEB-FF713C790208}"/>
              </a:ext>
            </a:extLst>
          </p:cNvPr>
          <p:cNvSpPr/>
          <p:nvPr/>
        </p:nvSpPr>
        <p:spPr>
          <a:xfrm>
            <a:off x="9199096" y="3043860"/>
            <a:ext cx="1714769" cy="182880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p:spTree>
    <p:extLst>
      <p:ext uri="{BB962C8B-B14F-4D97-AF65-F5344CB8AC3E}">
        <p14:creationId xmlns:p14="http://schemas.microsoft.com/office/powerpoint/2010/main" val="132081871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32144-0843-93C3-D7EE-7A3CFE308FA4}"/>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DFE95106-C562-513D-64DE-4AB7E26DC2DC}"/>
              </a:ext>
            </a:extLst>
          </p:cNvPr>
          <p:cNvSpPr/>
          <p:nvPr/>
        </p:nvSpPr>
        <p:spPr>
          <a:xfrm>
            <a:off x="8602542" y="808116"/>
            <a:ext cx="2874208" cy="1463340"/>
          </a:xfrm>
          <a:prstGeom prst="ellips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7A95F49-53B3-2188-CB1A-CB65C9736AEA}"/>
                  </a:ext>
                </a:extLst>
              </p:cNvPr>
              <p:cNvSpPr>
                <a:spLocks noGrp="1"/>
              </p:cNvSpPr>
              <p:nvPr>
                <p:ph type="title"/>
              </p:nvPr>
            </p:nvSpPr>
            <p:spPr/>
            <p:txBody>
              <a:bodyPr>
                <a:normAutofit fontScale="90000"/>
              </a:bodyPr>
              <a:lstStyle/>
              <a:p>
                <a:r>
                  <a:rPr lang="en-US" dirty="0"/>
                  <a:t>Conversation swap regret </a:t>
                </a:r>
                <a:r>
                  <a:rPr lang="en-US" dirty="0" err="1"/>
                  <a:t>wrt</a:t>
                </a:r>
                <a:r>
                  <a:rPr lang="en-US" dirty="0"/>
                  <a:t> </a:t>
                </a:r>
                <a14:m>
                  <m:oMath xmlns:m="http://schemas.openxmlformats.org/officeDocument/2006/math">
                    <m:r>
                      <a:rPr lang="en-US" b="0" i="1" smtClean="0">
                        <a:latin typeface="Cambria Math" panose="02040503050406030204" pitchFamily="18" charset="0"/>
                      </a:rPr>
                      <m:t>ℋ</m:t>
                    </m:r>
                  </m:oMath>
                </a14:m>
                <a:endParaRPr lang="en-US" dirty="0"/>
              </a:p>
            </p:txBody>
          </p:sp>
        </mc:Choice>
        <mc:Fallback xmlns="">
          <p:sp>
            <p:nvSpPr>
              <p:cNvPr id="2" name="Title 1">
                <a:extLst>
                  <a:ext uri="{FF2B5EF4-FFF2-40B4-BE49-F238E27FC236}">
                    <a16:creationId xmlns:a16="http://schemas.microsoft.com/office/drawing/2014/main" id="{E7A95F49-53B3-2188-CB1A-CB65C9736AEA}"/>
                  </a:ext>
                </a:extLst>
              </p:cNvPr>
              <p:cNvSpPr>
                <a:spLocks noGrp="1" noRot="1" noChangeAspect="1" noMove="1" noResize="1" noEditPoints="1" noAdjustHandles="1" noChangeArrowheads="1" noChangeShapeType="1" noTextEdit="1"/>
              </p:cNvSpPr>
              <p:nvPr>
                <p:ph type="title"/>
              </p:nvPr>
            </p:nvSpPr>
            <p:spPr>
              <a:blipFill>
                <a:blip r:embed="rId2"/>
                <a:stretch>
                  <a:fillRect l="-1897" t="-16129" b="-20968"/>
                </a:stretch>
              </a:blipFill>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77CE5926-8FBE-9CDD-0AA5-51EDE4A47294}"/>
              </a:ext>
            </a:extLst>
          </p:cNvPr>
          <p:cNvSpPr/>
          <p:nvPr/>
        </p:nvSpPr>
        <p:spPr>
          <a:xfrm>
            <a:off x="1166173" y="5389098"/>
            <a:ext cx="9859654" cy="910191"/>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Can we take that same conditioning event as for conversation calibration? </a:t>
            </a:r>
          </a:p>
        </p:txBody>
      </p:sp>
      <p:sp>
        <p:nvSpPr>
          <p:cNvPr id="4" name="Rounded Rectangle 3">
            <a:extLst>
              <a:ext uri="{FF2B5EF4-FFF2-40B4-BE49-F238E27FC236}">
                <a16:creationId xmlns:a16="http://schemas.microsoft.com/office/drawing/2014/main" id="{75C78D19-D029-B9EA-F078-30AD91F087F9}"/>
              </a:ext>
            </a:extLst>
          </p:cNvPr>
          <p:cNvSpPr/>
          <p:nvPr/>
        </p:nvSpPr>
        <p:spPr>
          <a:xfrm>
            <a:off x="2192713" y="3271837"/>
            <a:ext cx="1585987" cy="581954"/>
          </a:xfrm>
          <a:prstGeom prst="roundRect">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0.4</a:t>
            </a:r>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1FE61E0C-A045-A4DA-828F-1C8FF0FA14C1}"/>
                  </a:ext>
                </a:extLst>
              </p:cNvPr>
              <p:cNvSpPr/>
              <p:nvPr/>
            </p:nvSpPr>
            <p:spPr>
              <a:xfrm>
                <a:off x="2192713" y="4066327"/>
                <a:ext cx="1585987" cy="581954"/>
              </a:xfrm>
              <a:prstGeom prst="roundRect">
                <a:avLst/>
              </a:prstGeom>
              <a:solidFill>
                <a:schemeClr val="accent2">
                  <a:lumMod val="75000"/>
                </a:schemeClr>
              </a:solidFill>
              <a:ln w="285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panose="02040503050406030204" pitchFamily="18" charset="0"/>
                        </a:rPr>
                        <m:t>𝒉</m:t>
                      </m:r>
                      <m:d>
                        <m:dPr>
                          <m:ctrlPr>
                            <a:rPr lang="en-US" b="1" i="1" smtClean="0">
                              <a:solidFill>
                                <a:schemeClr val="bg1"/>
                              </a:solidFill>
                              <a:latin typeface="Cambria Math" panose="02040503050406030204" pitchFamily="18" charset="0"/>
                            </a:rPr>
                          </m:ctrlPr>
                        </m:dPr>
                        <m:e>
                          <m:r>
                            <a:rPr lang="en-US" b="1" i="1" smtClean="0">
                              <a:solidFill>
                                <a:schemeClr val="bg1"/>
                              </a:solidFill>
                              <a:latin typeface="Cambria Math" panose="02040503050406030204" pitchFamily="18" charset="0"/>
                            </a:rPr>
                            <m:t>𝒙</m:t>
                          </m:r>
                        </m:e>
                      </m:d>
                    </m:oMath>
                  </m:oMathPara>
                </a14:m>
                <a:endParaRPr lang="en-US" b="1" dirty="0">
                  <a:solidFill>
                    <a:schemeClr val="bg1"/>
                  </a:solidFill>
                </a:endParaRPr>
              </a:p>
            </p:txBody>
          </p:sp>
        </mc:Choice>
        <mc:Fallback xmlns="">
          <p:sp>
            <p:nvSpPr>
              <p:cNvPr id="5" name="Rounded Rectangle 4">
                <a:extLst>
                  <a:ext uri="{FF2B5EF4-FFF2-40B4-BE49-F238E27FC236}">
                    <a16:creationId xmlns:a16="http://schemas.microsoft.com/office/drawing/2014/main" id="{1FE61E0C-A045-A4DA-828F-1C8FF0FA14C1}"/>
                  </a:ext>
                </a:extLst>
              </p:cNvPr>
              <p:cNvSpPr>
                <a:spLocks noRot="1" noChangeAspect="1" noMove="1" noResize="1" noEditPoints="1" noAdjustHandles="1" noChangeArrowheads="1" noChangeShapeType="1" noTextEdit="1"/>
              </p:cNvSpPr>
              <p:nvPr/>
            </p:nvSpPr>
            <p:spPr>
              <a:xfrm>
                <a:off x="2192713" y="4066327"/>
                <a:ext cx="1585987" cy="581954"/>
              </a:xfrm>
              <a:prstGeom prst="roundRect">
                <a:avLst/>
              </a:prstGeom>
              <a:blipFill>
                <a:blip r:embed="rId3"/>
                <a:stretch>
                  <a:fillRect/>
                </a:stretch>
              </a:blipFill>
              <a:ln w="28575">
                <a:solidFill>
                  <a:schemeClr val="accent1">
                    <a:lumMod val="60000"/>
                    <a:lumOff val="40000"/>
                  </a:schemeClr>
                </a:solidFill>
              </a:ln>
            </p:spPr>
            <p:txBody>
              <a:bodyPr/>
              <a:lstStyle/>
              <a:p>
                <a:r>
                  <a:rPr lang="en-US">
                    <a:noFill/>
                  </a:rPr>
                  <a:t> </a:t>
                </a:r>
              </a:p>
            </p:txBody>
          </p:sp>
        </mc:Fallback>
      </mc:AlternateContent>
      <p:sp>
        <p:nvSpPr>
          <p:cNvPr id="7" name="Rounded Rectangle 6">
            <a:extLst>
              <a:ext uri="{FF2B5EF4-FFF2-40B4-BE49-F238E27FC236}">
                <a16:creationId xmlns:a16="http://schemas.microsoft.com/office/drawing/2014/main" id="{EA1F5B05-4FF7-9739-ECEA-9C8E9BB3CAC1}"/>
              </a:ext>
            </a:extLst>
          </p:cNvPr>
          <p:cNvSpPr/>
          <p:nvPr/>
        </p:nvSpPr>
        <p:spPr>
          <a:xfrm>
            <a:off x="3956199" y="3271837"/>
            <a:ext cx="1585987" cy="581954"/>
          </a:xfrm>
          <a:prstGeom prst="roundRect">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0.2</a:t>
            </a:r>
          </a:p>
        </p:txBody>
      </p:sp>
      <p:sp>
        <p:nvSpPr>
          <p:cNvPr id="8" name="Rounded Rectangle 7">
            <a:extLst>
              <a:ext uri="{FF2B5EF4-FFF2-40B4-BE49-F238E27FC236}">
                <a16:creationId xmlns:a16="http://schemas.microsoft.com/office/drawing/2014/main" id="{977E8F3B-CB37-6614-CF36-2F0F1F575EA0}"/>
              </a:ext>
            </a:extLst>
          </p:cNvPr>
          <p:cNvSpPr/>
          <p:nvPr/>
        </p:nvSpPr>
        <p:spPr>
          <a:xfrm>
            <a:off x="5719684" y="3263139"/>
            <a:ext cx="1585987" cy="581954"/>
          </a:xfrm>
          <a:prstGeom prst="roundRect">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0.4</a:t>
            </a:r>
          </a:p>
        </p:txBody>
      </p:sp>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87996A5B-1CF4-34AD-DDA8-9BDEBDABA87E}"/>
                  </a:ext>
                </a:extLst>
              </p:cNvPr>
              <p:cNvSpPr/>
              <p:nvPr/>
            </p:nvSpPr>
            <p:spPr>
              <a:xfrm>
                <a:off x="5719684" y="4057629"/>
                <a:ext cx="1585987" cy="581954"/>
              </a:xfrm>
              <a:prstGeom prst="roundRect">
                <a:avLst/>
              </a:prstGeom>
              <a:solidFill>
                <a:schemeClr val="accent2">
                  <a:lumMod val="75000"/>
                </a:schemeClr>
              </a:solidFill>
              <a:ln w="285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panose="02040503050406030204" pitchFamily="18" charset="0"/>
                        </a:rPr>
                        <m:t>𝒉</m:t>
                      </m:r>
                      <m:d>
                        <m:dPr>
                          <m:ctrlPr>
                            <a:rPr lang="en-US" b="1" i="1" smtClean="0">
                              <a:solidFill>
                                <a:schemeClr val="bg1"/>
                              </a:solidFill>
                              <a:latin typeface="Cambria Math" panose="02040503050406030204" pitchFamily="18" charset="0"/>
                            </a:rPr>
                          </m:ctrlPr>
                        </m:dPr>
                        <m:e>
                          <m:r>
                            <a:rPr lang="en-US" b="1" i="1" smtClean="0">
                              <a:solidFill>
                                <a:schemeClr val="bg1"/>
                              </a:solidFill>
                              <a:latin typeface="Cambria Math" panose="02040503050406030204" pitchFamily="18" charset="0"/>
                            </a:rPr>
                            <m:t>𝒙</m:t>
                          </m:r>
                        </m:e>
                      </m:d>
                    </m:oMath>
                  </m:oMathPara>
                </a14:m>
                <a:endParaRPr lang="en-US" b="1" dirty="0">
                  <a:solidFill>
                    <a:schemeClr val="bg1"/>
                  </a:solidFill>
                </a:endParaRPr>
              </a:p>
            </p:txBody>
          </p:sp>
        </mc:Choice>
        <mc:Fallback xmlns="">
          <p:sp>
            <p:nvSpPr>
              <p:cNvPr id="10" name="Rounded Rectangle 9">
                <a:extLst>
                  <a:ext uri="{FF2B5EF4-FFF2-40B4-BE49-F238E27FC236}">
                    <a16:creationId xmlns:a16="http://schemas.microsoft.com/office/drawing/2014/main" id="{87996A5B-1CF4-34AD-DDA8-9BDEBDABA87E}"/>
                  </a:ext>
                </a:extLst>
              </p:cNvPr>
              <p:cNvSpPr>
                <a:spLocks noRot="1" noChangeAspect="1" noMove="1" noResize="1" noEditPoints="1" noAdjustHandles="1" noChangeArrowheads="1" noChangeShapeType="1" noTextEdit="1"/>
              </p:cNvSpPr>
              <p:nvPr/>
            </p:nvSpPr>
            <p:spPr>
              <a:xfrm>
                <a:off x="5719684" y="4057629"/>
                <a:ext cx="1585987" cy="581954"/>
              </a:xfrm>
              <a:prstGeom prst="roundRect">
                <a:avLst/>
              </a:prstGeom>
              <a:blipFill>
                <a:blip r:embed="rId4"/>
                <a:stretch>
                  <a:fillRect/>
                </a:stretch>
              </a:blipFill>
              <a:ln w="28575">
                <a:solidFill>
                  <a:schemeClr val="accent1">
                    <a:lumMod val="60000"/>
                    <a:lumOff val="40000"/>
                  </a:schemeClr>
                </a:solidFill>
              </a:ln>
            </p:spPr>
            <p:txBody>
              <a:bodyPr/>
              <a:lstStyle/>
              <a:p>
                <a:r>
                  <a:rPr lang="en-US">
                    <a:noFill/>
                  </a:rPr>
                  <a:t> </a:t>
                </a:r>
              </a:p>
            </p:txBody>
          </p:sp>
        </mc:Fallback>
      </mc:AlternateContent>
      <p:sp>
        <p:nvSpPr>
          <p:cNvPr id="11" name="Rounded Rectangle 10">
            <a:extLst>
              <a:ext uri="{FF2B5EF4-FFF2-40B4-BE49-F238E27FC236}">
                <a16:creationId xmlns:a16="http://schemas.microsoft.com/office/drawing/2014/main" id="{10F49AE3-CC0B-B693-F7E5-E2D46D343C3D}"/>
              </a:ext>
            </a:extLst>
          </p:cNvPr>
          <p:cNvSpPr/>
          <p:nvPr/>
        </p:nvSpPr>
        <p:spPr>
          <a:xfrm>
            <a:off x="7483168" y="3263139"/>
            <a:ext cx="1585987" cy="581954"/>
          </a:xfrm>
          <a:prstGeom prst="roundRect">
            <a:avLst/>
          </a:prstGeom>
          <a:solidFill>
            <a:schemeClr val="accent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0.5</a:t>
            </a:r>
          </a:p>
        </p:txBody>
      </p:sp>
      <p:sp>
        <p:nvSpPr>
          <p:cNvPr id="12" name="Rounded Rectangle 11">
            <a:extLst>
              <a:ext uri="{FF2B5EF4-FFF2-40B4-BE49-F238E27FC236}">
                <a16:creationId xmlns:a16="http://schemas.microsoft.com/office/drawing/2014/main" id="{CFDD7741-4721-C9F6-CAE5-67C168875FCD}"/>
              </a:ext>
            </a:extLst>
          </p:cNvPr>
          <p:cNvSpPr/>
          <p:nvPr/>
        </p:nvSpPr>
        <p:spPr>
          <a:xfrm>
            <a:off x="7483168" y="4057629"/>
            <a:ext cx="1585987" cy="581954"/>
          </a:xfrm>
          <a:prstGeom prst="roundRect">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0.2</a:t>
            </a:r>
          </a:p>
        </p:txBody>
      </p:sp>
      <p:sp>
        <p:nvSpPr>
          <p:cNvPr id="13" name="Rounded Rectangle 12">
            <a:extLst>
              <a:ext uri="{FF2B5EF4-FFF2-40B4-BE49-F238E27FC236}">
                <a16:creationId xmlns:a16="http://schemas.microsoft.com/office/drawing/2014/main" id="{4FE46096-5ECC-DDAC-BE83-957FCB727FBA}"/>
              </a:ext>
            </a:extLst>
          </p:cNvPr>
          <p:cNvSpPr/>
          <p:nvPr/>
        </p:nvSpPr>
        <p:spPr>
          <a:xfrm>
            <a:off x="9246652" y="3247731"/>
            <a:ext cx="1585987" cy="581954"/>
          </a:xfrm>
          <a:prstGeom prst="roundRect">
            <a:avLst/>
          </a:pr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0.4</a:t>
            </a:r>
          </a:p>
        </p:txBody>
      </p:sp>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77037535-93A6-A315-609A-719786975D42}"/>
                  </a:ext>
                </a:extLst>
              </p:cNvPr>
              <p:cNvSpPr/>
              <p:nvPr/>
            </p:nvSpPr>
            <p:spPr>
              <a:xfrm>
                <a:off x="9246652" y="4042221"/>
                <a:ext cx="1585987" cy="581954"/>
              </a:xfrm>
              <a:prstGeom prst="roundRect">
                <a:avLst/>
              </a:prstGeom>
              <a:solidFill>
                <a:schemeClr val="accent2">
                  <a:lumMod val="75000"/>
                </a:schemeClr>
              </a:solidFill>
              <a:ln w="285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panose="02040503050406030204" pitchFamily="18" charset="0"/>
                        </a:rPr>
                        <m:t>𝒉</m:t>
                      </m:r>
                      <m:d>
                        <m:dPr>
                          <m:ctrlPr>
                            <a:rPr lang="en-US" b="1" i="1" smtClean="0">
                              <a:solidFill>
                                <a:schemeClr val="bg1"/>
                              </a:solidFill>
                              <a:latin typeface="Cambria Math" panose="02040503050406030204" pitchFamily="18" charset="0"/>
                            </a:rPr>
                          </m:ctrlPr>
                        </m:dPr>
                        <m:e>
                          <m:r>
                            <a:rPr lang="en-US" b="1" i="1" smtClean="0">
                              <a:solidFill>
                                <a:schemeClr val="bg1"/>
                              </a:solidFill>
                              <a:latin typeface="Cambria Math" panose="02040503050406030204" pitchFamily="18" charset="0"/>
                            </a:rPr>
                            <m:t>𝒙</m:t>
                          </m:r>
                        </m:e>
                      </m:d>
                    </m:oMath>
                  </m:oMathPara>
                </a14:m>
                <a:endParaRPr lang="en-US" b="1" dirty="0">
                  <a:solidFill>
                    <a:schemeClr val="bg1"/>
                  </a:solidFill>
                </a:endParaRPr>
              </a:p>
            </p:txBody>
          </p:sp>
        </mc:Choice>
        <mc:Fallback xmlns="">
          <p:sp>
            <p:nvSpPr>
              <p:cNvPr id="14" name="Rounded Rectangle 13">
                <a:extLst>
                  <a:ext uri="{FF2B5EF4-FFF2-40B4-BE49-F238E27FC236}">
                    <a16:creationId xmlns:a16="http://schemas.microsoft.com/office/drawing/2014/main" id="{77037535-93A6-A315-609A-719786975D42}"/>
                  </a:ext>
                </a:extLst>
              </p:cNvPr>
              <p:cNvSpPr>
                <a:spLocks noRot="1" noChangeAspect="1" noMove="1" noResize="1" noEditPoints="1" noAdjustHandles="1" noChangeArrowheads="1" noChangeShapeType="1" noTextEdit="1"/>
              </p:cNvSpPr>
              <p:nvPr/>
            </p:nvSpPr>
            <p:spPr>
              <a:xfrm>
                <a:off x="9246652" y="4042221"/>
                <a:ext cx="1585987" cy="581954"/>
              </a:xfrm>
              <a:prstGeom prst="roundRect">
                <a:avLst/>
              </a:prstGeom>
              <a:blipFill>
                <a:blip r:embed="rId5"/>
                <a:stretch>
                  <a:fillRect/>
                </a:stretch>
              </a:blipFill>
              <a:ln w="28575">
                <a:solidFill>
                  <a:schemeClr val="accent1">
                    <a:lumMod val="60000"/>
                    <a:lumOff val="40000"/>
                  </a:schemeClr>
                </a:solidFill>
              </a:ln>
            </p:spPr>
            <p:txBody>
              <a:bodyPr/>
              <a:lstStyle/>
              <a:p>
                <a:r>
                  <a:rPr lang="en-US">
                    <a:noFill/>
                  </a:rPr>
                  <a:t> </a:t>
                </a:r>
              </a:p>
            </p:txBody>
          </p:sp>
        </mc:Fallback>
      </mc:AlternateContent>
      <p:sp>
        <p:nvSpPr>
          <p:cNvPr id="15" name="Rounded Rectangle 14">
            <a:extLst>
              <a:ext uri="{FF2B5EF4-FFF2-40B4-BE49-F238E27FC236}">
                <a16:creationId xmlns:a16="http://schemas.microsoft.com/office/drawing/2014/main" id="{EA2BB033-E7E5-ED59-5DAA-93A1B657C637}"/>
              </a:ext>
            </a:extLst>
          </p:cNvPr>
          <p:cNvSpPr/>
          <p:nvPr/>
        </p:nvSpPr>
        <p:spPr>
          <a:xfrm>
            <a:off x="3939365" y="4057629"/>
            <a:ext cx="1585987" cy="581954"/>
          </a:xfrm>
          <a:prstGeom prst="roundRect">
            <a:avLst/>
          </a:prstGeom>
          <a:solidFill>
            <a:schemeClr val="accent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0.3</a:t>
            </a:r>
          </a:p>
        </p:txBody>
      </p:sp>
      <p:sp>
        <p:nvSpPr>
          <p:cNvPr id="16" name="TextBox 15">
            <a:extLst>
              <a:ext uri="{FF2B5EF4-FFF2-40B4-BE49-F238E27FC236}">
                <a16:creationId xmlns:a16="http://schemas.microsoft.com/office/drawing/2014/main" id="{13CE0803-1C1C-D016-9179-5151CB1EA95C}"/>
              </a:ext>
            </a:extLst>
          </p:cNvPr>
          <p:cNvSpPr txBox="1"/>
          <p:nvPr/>
        </p:nvSpPr>
        <p:spPr>
          <a:xfrm>
            <a:off x="415600" y="3347370"/>
            <a:ext cx="1319913" cy="430887"/>
          </a:xfrm>
          <a:prstGeom prst="rect">
            <a:avLst/>
          </a:prstGeom>
          <a:noFill/>
        </p:spPr>
        <p:txBody>
          <a:bodyPr wrap="none" rtlCol="0">
            <a:spAutoFit/>
          </a:bodyPr>
          <a:lstStyle/>
          <a:p>
            <a:r>
              <a:rPr lang="en-US" sz="2200" dirty="0"/>
              <a:t>round </a:t>
            </a:r>
            <a:r>
              <a:rPr lang="en-US" sz="2200" i="1" dirty="0"/>
              <a:t>k-1</a:t>
            </a:r>
            <a:endParaRPr lang="en-US" sz="2200" dirty="0"/>
          </a:p>
        </p:txBody>
      </p:sp>
      <p:sp>
        <p:nvSpPr>
          <p:cNvPr id="17" name="TextBox 16">
            <a:extLst>
              <a:ext uri="{FF2B5EF4-FFF2-40B4-BE49-F238E27FC236}">
                <a16:creationId xmlns:a16="http://schemas.microsoft.com/office/drawing/2014/main" id="{42A1738B-B91E-AE6C-52B8-52B1164D6FC2}"/>
              </a:ext>
            </a:extLst>
          </p:cNvPr>
          <p:cNvSpPr txBox="1"/>
          <p:nvPr/>
        </p:nvSpPr>
        <p:spPr>
          <a:xfrm>
            <a:off x="526688" y="4069675"/>
            <a:ext cx="1097736" cy="430887"/>
          </a:xfrm>
          <a:prstGeom prst="rect">
            <a:avLst/>
          </a:prstGeom>
          <a:noFill/>
        </p:spPr>
        <p:txBody>
          <a:bodyPr wrap="none" rtlCol="0">
            <a:spAutoFit/>
          </a:bodyPr>
          <a:lstStyle/>
          <a:p>
            <a:r>
              <a:rPr lang="en-US" sz="2200" dirty="0"/>
              <a:t>round </a:t>
            </a:r>
            <a:r>
              <a:rPr lang="en-US" sz="2200" i="1" dirty="0"/>
              <a:t>k</a:t>
            </a:r>
            <a:endParaRPr lang="en-US" sz="2200" dirty="0"/>
          </a:p>
        </p:txBody>
      </p:sp>
      <p:cxnSp>
        <p:nvCxnSpPr>
          <p:cNvPr id="21" name="Straight Arrow Connector 20">
            <a:extLst>
              <a:ext uri="{FF2B5EF4-FFF2-40B4-BE49-F238E27FC236}">
                <a16:creationId xmlns:a16="http://schemas.microsoft.com/office/drawing/2014/main" id="{401DA337-F1AA-C470-C70E-3CCC94CBFFD0}"/>
              </a:ext>
            </a:extLst>
          </p:cNvPr>
          <p:cNvCxnSpPr>
            <a:cxnSpLocks/>
          </p:cNvCxnSpPr>
          <p:nvPr/>
        </p:nvCxnSpPr>
        <p:spPr>
          <a:xfrm flipH="1">
            <a:off x="3318235" y="1765139"/>
            <a:ext cx="5883638" cy="2277082"/>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286B810-608B-E9E3-FED8-D99C3621A5D6}"/>
              </a:ext>
            </a:extLst>
          </p:cNvPr>
          <p:cNvCxnSpPr>
            <a:cxnSpLocks/>
          </p:cNvCxnSpPr>
          <p:nvPr/>
        </p:nvCxnSpPr>
        <p:spPr>
          <a:xfrm flipH="1">
            <a:off x="6815579" y="1759352"/>
            <a:ext cx="2431073" cy="2282869"/>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518641D-9585-0A44-1CC1-245F21A42D72}"/>
              </a:ext>
            </a:extLst>
          </p:cNvPr>
          <p:cNvCxnSpPr>
            <a:cxnSpLocks/>
            <a:endCxn id="14" idx="0"/>
          </p:cNvCxnSpPr>
          <p:nvPr/>
        </p:nvCxnSpPr>
        <p:spPr>
          <a:xfrm>
            <a:off x="9246652" y="1770927"/>
            <a:ext cx="792994" cy="2271294"/>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3398655-2195-054B-ADBB-F7DD988D6AAC}"/>
                  </a:ext>
                </a:extLst>
              </p:cNvPr>
              <p:cNvSpPr txBox="1"/>
              <p:nvPr/>
            </p:nvSpPr>
            <p:spPr>
              <a:xfrm>
                <a:off x="9504561" y="428776"/>
                <a:ext cx="980648" cy="2770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𝓗</m:t>
                      </m:r>
                    </m:oMath>
                  </m:oMathPara>
                </a14:m>
                <a:br>
                  <a:rPr lang="en-US" b="0" dirty="0"/>
                </a:br>
                <a:endParaRPr lang="en-US" dirty="0"/>
              </a:p>
            </p:txBody>
          </p:sp>
        </mc:Choice>
        <mc:Fallback xmlns="">
          <p:sp>
            <p:nvSpPr>
              <p:cNvPr id="18" name="TextBox 17">
                <a:extLst>
                  <a:ext uri="{FF2B5EF4-FFF2-40B4-BE49-F238E27FC236}">
                    <a16:creationId xmlns:a16="http://schemas.microsoft.com/office/drawing/2014/main" id="{93398655-2195-054B-ADBB-F7DD988D6AAC}"/>
                  </a:ext>
                </a:extLst>
              </p:cNvPr>
              <p:cNvSpPr txBox="1">
                <a:spLocks noRot="1" noChangeAspect="1" noMove="1" noResize="1" noEditPoints="1" noAdjustHandles="1" noChangeArrowheads="1" noChangeShapeType="1" noTextEdit="1"/>
              </p:cNvSpPr>
              <p:nvPr/>
            </p:nvSpPr>
            <p:spPr>
              <a:xfrm>
                <a:off x="9504561" y="428776"/>
                <a:ext cx="980648" cy="277064"/>
              </a:xfrm>
              <a:prstGeom prst="rect">
                <a:avLst/>
              </a:prstGeom>
              <a:blipFill>
                <a:blip r:embed="rId6"/>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ECBEBD6-C3FC-CC79-927B-35677EB14230}"/>
                  </a:ext>
                </a:extLst>
              </p:cNvPr>
              <p:cNvSpPr txBox="1"/>
              <p:nvPr/>
            </p:nvSpPr>
            <p:spPr>
              <a:xfrm>
                <a:off x="9039617" y="1440690"/>
                <a:ext cx="402354" cy="892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m:t>
                      </m:r>
                    </m:oMath>
                  </m:oMathPara>
                </a14:m>
                <a:endParaRPr lang="en-US" sz="4000" b="0" dirty="0"/>
              </a:p>
              <a:p>
                <a:endParaRPr lang="en-US" dirty="0"/>
              </a:p>
            </p:txBody>
          </p:sp>
        </mc:Choice>
        <mc:Fallback xmlns="">
          <p:sp>
            <p:nvSpPr>
              <p:cNvPr id="19" name="TextBox 18">
                <a:extLst>
                  <a:ext uri="{FF2B5EF4-FFF2-40B4-BE49-F238E27FC236}">
                    <a16:creationId xmlns:a16="http://schemas.microsoft.com/office/drawing/2014/main" id="{0ECBEBD6-C3FC-CC79-927B-35677EB14230}"/>
                  </a:ext>
                </a:extLst>
              </p:cNvPr>
              <p:cNvSpPr txBox="1">
                <a:spLocks noRot="1" noChangeAspect="1" noMove="1" noResize="1" noEditPoints="1" noAdjustHandles="1" noChangeArrowheads="1" noChangeShapeType="1" noTextEdit="1"/>
              </p:cNvSpPr>
              <p:nvPr/>
            </p:nvSpPr>
            <p:spPr>
              <a:xfrm>
                <a:off x="9039617" y="1440690"/>
                <a:ext cx="402354" cy="89255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9BF9DE8-F52A-110B-3209-16D351965035}"/>
                  </a:ext>
                </a:extLst>
              </p:cNvPr>
              <p:cNvSpPr txBox="1"/>
              <p:nvPr/>
            </p:nvSpPr>
            <p:spPr>
              <a:xfrm>
                <a:off x="9254960" y="1509444"/>
                <a:ext cx="1787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m:t>
                      </m:r>
                    </m:oMath>
                  </m:oMathPara>
                </a14:m>
                <a:endParaRPr lang="en-US" dirty="0"/>
              </a:p>
            </p:txBody>
          </p:sp>
        </mc:Choice>
        <mc:Fallback xmlns="">
          <p:sp>
            <p:nvSpPr>
              <p:cNvPr id="20" name="TextBox 19">
                <a:extLst>
                  <a:ext uri="{FF2B5EF4-FFF2-40B4-BE49-F238E27FC236}">
                    <a16:creationId xmlns:a16="http://schemas.microsoft.com/office/drawing/2014/main" id="{49BF9DE8-F52A-110B-3209-16D351965035}"/>
                  </a:ext>
                </a:extLst>
              </p:cNvPr>
              <p:cNvSpPr txBox="1">
                <a:spLocks noRot="1" noChangeAspect="1" noMove="1" noResize="1" noEditPoints="1" noAdjustHandles="1" noChangeArrowheads="1" noChangeShapeType="1" noTextEdit="1"/>
              </p:cNvSpPr>
              <p:nvPr/>
            </p:nvSpPr>
            <p:spPr>
              <a:xfrm>
                <a:off x="9254960" y="1509444"/>
                <a:ext cx="178702" cy="276999"/>
              </a:xfrm>
              <a:prstGeom prst="rect">
                <a:avLst/>
              </a:prstGeom>
              <a:blipFill>
                <a:blip r:embed="rId8"/>
                <a:stretch>
                  <a:fillRect l="-31250" r="-25000" b="-9091"/>
                </a:stretch>
              </a:blipFill>
            </p:spPr>
            <p:txBody>
              <a:bodyPr/>
              <a:lstStyle/>
              <a:p>
                <a:r>
                  <a:rPr lang="en-US">
                    <a:noFill/>
                  </a:rPr>
                  <a:t> </a:t>
                </a:r>
              </a:p>
            </p:txBody>
          </p:sp>
        </mc:Fallback>
      </mc:AlternateContent>
      <p:sp>
        <p:nvSpPr>
          <p:cNvPr id="6" name="Rounded Rectangle 5">
            <a:extLst>
              <a:ext uri="{FF2B5EF4-FFF2-40B4-BE49-F238E27FC236}">
                <a16:creationId xmlns:a16="http://schemas.microsoft.com/office/drawing/2014/main" id="{1EDAABB0-8EDE-34D8-0E1F-8C0C379081BA}"/>
              </a:ext>
            </a:extLst>
          </p:cNvPr>
          <p:cNvSpPr/>
          <p:nvPr/>
        </p:nvSpPr>
        <p:spPr>
          <a:xfrm>
            <a:off x="1166173" y="2041429"/>
            <a:ext cx="5051731" cy="69861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Is there a better model we can swap for on this subset? </a:t>
            </a:r>
          </a:p>
        </p:txBody>
      </p:sp>
    </p:spTree>
    <p:extLst>
      <p:ext uri="{BB962C8B-B14F-4D97-AF65-F5344CB8AC3E}">
        <p14:creationId xmlns:p14="http://schemas.microsoft.com/office/powerpoint/2010/main" val="37224864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2C21D-EB57-18B2-4265-B391F31F29D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1A56A6A-6919-E4EE-6712-A7CB64BC4947}"/>
                  </a:ext>
                </a:extLst>
              </p:cNvPr>
              <p:cNvSpPr>
                <a:spLocks noGrp="1"/>
              </p:cNvSpPr>
              <p:nvPr>
                <p:ph type="title"/>
              </p:nvPr>
            </p:nvSpPr>
            <p:spPr/>
            <p:txBody>
              <a:bodyPr>
                <a:normAutofit fontScale="90000"/>
              </a:bodyPr>
              <a:lstStyle/>
              <a:p>
                <a:r>
                  <a:rPr lang="en-US" dirty="0"/>
                  <a:t>Conversation swap regret </a:t>
                </a:r>
                <a:r>
                  <a:rPr lang="en-US" dirty="0" err="1"/>
                  <a:t>wrt</a:t>
                </a:r>
                <a:r>
                  <a:rPr lang="en-US" dirty="0"/>
                  <a:t> </a:t>
                </a:r>
                <a14:m>
                  <m:oMath xmlns:m="http://schemas.openxmlformats.org/officeDocument/2006/math">
                    <m:r>
                      <a:rPr lang="en-US" b="0" i="1" smtClean="0">
                        <a:latin typeface="Cambria Math" panose="02040503050406030204" pitchFamily="18" charset="0"/>
                      </a:rPr>
                      <m:t>ℋ</m:t>
                    </m:r>
                  </m:oMath>
                </a14:m>
                <a:endParaRPr lang="en-US" dirty="0"/>
              </a:p>
            </p:txBody>
          </p:sp>
        </mc:Choice>
        <mc:Fallback xmlns="">
          <p:sp>
            <p:nvSpPr>
              <p:cNvPr id="2" name="Title 1">
                <a:extLst>
                  <a:ext uri="{FF2B5EF4-FFF2-40B4-BE49-F238E27FC236}">
                    <a16:creationId xmlns:a16="http://schemas.microsoft.com/office/drawing/2014/main" id="{41A56A6A-6919-E4EE-6712-A7CB64BC4947}"/>
                  </a:ext>
                </a:extLst>
              </p:cNvPr>
              <p:cNvSpPr>
                <a:spLocks noGrp="1" noRot="1" noChangeAspect="1" noMove="1" noResize="1" noEditPoints="1" noAdjustHandles="1" noChangeArrowheads="1" noChangeShapeType="1" noTextEdit="1"/>
              </p:cNvSpPr>
              <p:nvPr>
                <p:ph type="title"/>
              </p:nvPr>
            </p:nvSpPr>
            <p:spPr>
              <a:blipFill>
                <a:blip r:embed="rId2"/>
                <a:stretch>
                  <a:fillRect l="-1897" t="-16129" b="-20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04C1B325-8D52-5E8E-D6E1-3E16C6B5978E}"/>
                  </a:ext>
                </a:extLst>
              </p:cNvPr>
              <p:cNvSpPr/>
              <p:nvPr/>
            </p:nvSpPr>
            <p:spPr>
              <a:xfrm>
                <a:off x="388219" y="1696453"/>
                <a:ext cx="11415562" cy="1937084"/>
              </a:xfrm>
              <a:prstGeom prst="roundRect">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a:p>
                <a:r>
                  <a:rPr lang="en-US" sz="2800" dirty="0">
                    <a:solidFill>
                      <a:schemeClr val="tx1"/>
                    </a:solidFill>
                  </a:rPr>
                  <a:t>An agent has no conversation swap regret with respect to </a:t>
                </a:r>
                <a14:m>
                  <m:oMath xmlns:m="http://schemas.openxmlformats.org/officeDocument/2006/math">
                    <m:r>
                      <a:rPr lang="en-US" sz="2800" b="0" i="1" smtClean="0">
                        <a:solidFill>
                          <a:schemeClr val="tx1"/>
                        </a:solidFill>
                        <a:latin typeface="Cambria Math" panose="02040503050406030204" pitchFamily="18" charset="0"/>
                      </a:rPr>
                      <m:t>ℋ</m:t>
                    </m:r>
                  </m:oMath>
                </a14:m>
                <a:r>
                  <a:rPr lang="en-US" sz="2800" dirty="0">
                    <a:solidFill>
                      <a:schemeClr val="tx1"/>
                    </a:solidFill>
                  </a:rPr>
                  <a:t> if for all rounds </a:t>
                </a:r>
                <a14:m>
                  <m:oMath xmlns:m="http://schemas.openxmlformats.org/officeDocument/2006/math">
                    <m:r>
                      <a:rPr lang="en-US" sz="2800" b="0" i="1" smtClean="0">
                        <a:solidFill>
                          <a:schemeClr val="tx1"/>
                        </a:solidFill>
                        <a:latin typeface="Cambria Math" panose="02040503050406030204" pitchFamily="18" charset="0"/>
                      </a:rPr>
                      <m:t>𝑘</m:t>
                    </m:r>
                  </m:oMath>
                </a14:m>
                <a:r>
                  <a:rPr lang="en-US" sz="2800" dirty="0">
                    <a:solidFill>
                      <a:schemeClr val="tx1"/>
                    </a:solidFill>
                  </a:rPr>
                  <a:t> and predictions </a:t>
                </a:r>
                <a14:m>
                  <m:oMath xmlns:m="http://schemas.openxmlformats.org/officeDocument/2006/math">
                    <m:r>
                      <a:rPr lang="en-US" sz="2800" b="0" i="1" smtClean="0">
                        <a:solidFill>
                          <a:schemeClr val="tx1"/>
                        </a:solidFill>
                        <a:latin typeface="Cambria Math" panose="02040503050406030204" pitchFamily="18" charset="0"/>
                      </a:rPr>
                      <m:t>𝑝</m:t>
                    </m:r>
                  </m:oMath>
                </a14:m>
                <a:r>
                  <a:rPr lang="en-US" sz="2800" i="1" dirty="0">
                    <a:solidFill>
                      <a:schemeClr val="tx1"/>
                    </a:solidFill>
                  </a:rPr>
                  <a:t> </a:t>
                </a:r>
                <a:r>
                  <a:rPr lang="en-US" sz="2800" dirty="0">
                    <a:solidFill>
                      <a:schemeClr val="tx1"/>
                    </a:solidFill>
                  </a:rPr>
                  <a:t>jointly with the other agents’ predictions </a:t>
                </a:r>
                <a14:m>
                  <m:oMath xmlns:m="http://schemas.openxmlformats.org/officeDocument/2006/math">
                    <m:r>
                      <a:rPr lang="en-US" sz="2800" b="0" i="1" smtClean="0">
                        <a:solidFill>
                          <a:schemeClr val="tx1"/>
                        </a:solidFill>
                        <a:latin typeface="Cambria Math" panose="02040503050406030204" pitchFamily="18" charset="0"/>
                      </a:rPr>
                      <m:t>𝑝</m:t>
                    </m:r>
                    <m:r>
                      <a:rPr lang="en-US" sz="2800" b="0" i="1" smtClean="0">
                        <a:solidFill>
                          <a:schemeClr val="tx1"/>
                        </a:solidFill>
                        <a:latin typeface="Cambria Math" panose="02040503050406030204" pitchFamily="18" charset="0"/>
                      </a:rPr>
                      <m:t>’</m:t>
                    </m:r>
                  </m:oMath>
                </a14:m>
                <a:r>
                  <a:rPr lang="en-US" sz="2800" dirty="0">
                    <a:solidFill>
                      <a:schemeClr val="tx1"/>
                    </a:solidFill>
                  </a:rPr>
                  <a:t> at round </a:t>
                </a:r>
                <a14:m>
                  <m:oMath xmlns:m="http://schemas.openxmlformats.org/officeDocument/2006/math">
                    <m:r>
                      <a:rPr lang="en-US" sz="2800" b="0" i="1" smtClean="0">
                        <a:solidFill>
                          <a:schemeClr val="tx1"/>
                        </a:solidFill>
                        <a:latin typeface="Cambria Math" panose="02040503050406030204" pitchFamily="18" charset="0"/>
                      </a:rPr>
                      <m:t>𝑘</m:t>
                    </m:r>
                    <m:r>
                      <a:rPr lang="en-US" sz="2800" b="0" i="1" smtClean="0">
                        <a:solidFill>
                          <a:schemeClr val="tx1"/>
                        </a:solidFill>
                        <a:latin typeface="Cambria Math" panose="02040503050406030204" pitchFamily="18" charset="0"/>
                      </a:rPr>
                      <m:t>−1</m:t>
                    </m:r>
                  </m:oMath>
                </a14:m>
                <a:r>
                  <a:rPr lang="en-US" sz="2800" dirty="0">
                    <a:solidFill>
                      <a:schemeClr val="tx1"/>
                    </a:solidFill>
                  </a:rPr>
                  <a:t>, </a:t>
                </a:r>
                <a:r>
                  <a:rPr lang="en-US" sz="2800" b="1" dirty="0">
                    <a:solidFill>
                      <a:schemeClr val="tx1"/>
                    </a:solidFill>
                  </a:rPr>
                  <a:t>there is no </a:t>
                </a:r>
                <a14:m>
                  <m:oMath xmlns:m="http://schemas.openxmlformats.org/officeDocument/2006/math">
                    <m:r>
                      <a:rPr lang="en-US" sz="2800" b="1" i="1" smtClean="0">
                        <a:solidFill>
                          <a:schemeClr val="tx1"/>
                        </a:solidFill>
                        <a:latin typeface="Cambria Math" panose="02040503050406030204" pitchFamily="18" charset="0"/>
                      </a:rPr>
                      <m:t>𝒉</m:t>
                    </m:r>
                    <m:r>
                      <a:rPr lang="en-US" sz="2800" b="1" i="1" smtClean="0">
                        <a:solidFill>
                          <a:schemeClr val="tx1"/>
                        </a:solidFill>
                        <a:latin typeface="Cambria Math" panose="02040503050406030204" pitchFamily="18" charset="0"/>
                      </a:rPr>
                      <m:t>∈</m:t>
                    </m:r>
                    <m:r>
                      <a:rPr lang="en-US" sz="2800" b="1" i="1" smtClean="0">
                        <a:solidFill>
                          <a:schemeClr val="tx1"/>
                        </a:solidFill>
                        <a:latin typeface="Cambria Math" panose="02040503050406030204" pitchFamily="18" charset="0"/>
                      </a:rPr>
                      <m:t>𝓗</m:t>
                    </m:r>
                  </m:oMath>
                </a14:m>
                <a:r>
                  <a:rPr lang="en-US" sz="2800" b="1" dirty="0">
                    <a:solidFill>
                      <a:schemeClr val="tx1"/>
                    </a:solidFill>
                  </a:rPr>
                  <a:t> which improves on </a:t>
                </a:r>
                <a14:m>
                  <m:oMath xmlns:m="http://schemas.openxmlformats.org/officeDocument/2006/math">
                    <m:r>
                      <a:rPr lang="en-US" sz="2800" b="1" i="1" smtClean="0">
                        <a:solidFill>
                          <a:schemeClr val="tx1"/>
                        </a:solidFill>
                        <a:latin typeface="Cambria Math" panose="02040503050406030204" pitchFamily="18" charset="0"/>
                      </a:rPr>
                      <m:t>𝒑</m:t>
                    </m:r>
                  </m:oMath>
                </a14:m>
                <a:r>
                  <a:rPr lang="en-US" sz="2800" b="1" dirty="0">
                    <a:solidFill>
                      <a:schemeClr val="tx1"/>
                    </a:solidFill>
                  </a:rPr>
                  <a:t>’s squared error</a:t>
                </a:r>
                <a:r>
                  <a:rPr lang="en-US" sz="2800" b="1" i="1" dirty="0">
                    <a:solidFill>
                      <a:schemeClr val="tx1"/>
                    </a:solidFill>
                  </a:rPr>
                  <a:t>.</a:t>
                </a:r>
              </a:p>
              <a:p>
                <a:endParaRPr lang="en-US" sz="2800" dirty="0">
                  <a:solidFill>
                    <a:schemeClr val="tx1"/>
                  </a:solidFill>
                </a:endParaRPr>
              </a:p>
            </p:txBody>
          </p:sp>
        </mc:Choice>
        <mc:Fallback xmlns="">
          <p:sp>
            <p:nvSpPr>
              <p:cNvPr id="6" name="Rounded Rectangle 5">
                <a:extLst>
                  <a:ext uri="{FF2B5EF4-FFF2-40B4-BE49-F238E27FC236}">
                    <a16:creationId xmlns:a16="http://schemas.microsoft.com/office/drawing/2014/main" id="{04C1B325-8D52-5E8E-D6E1-3E16C6B5978E}"/>
                  </a:ext>
                </a:extLst>
              </p:cNvPr>
              <p:cNvSpPr>
                <a:spLocks noRot="1" noChangeAspect="1" noMove="1" noResize="1" noEditPoints="1" noAdjustHandles="1" noChangeArrowheads="1" noChangeShapeType="1" noTextEdit="1"/>
              </p:cNvSpPr>
              <p:nvPr/>
            </p:nvSpPr>
            <p:spPr>
              <a:xfrm>
                <a:off x="388219" y="1696453"/>
                <a:ext cx="11415562" cy="1937084"/>
              </a:xfrm>
              <a:prstGeom prst="roundRect">
                <a:avLst/>
              </a:prstGeom>
              <a:blipFill>
                <a:blip r:embed="rId3"/>
                <a:stretch>
                  <a:fillRect l="-333" r="-444"/>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505C983-6D33-021A-399C-4C2764171998}"/>
                  </a:ext>
                </a:extLst>
              </p:cNvPr>
              <p:cNvSpPr txBox="1"/>
              <p:nvPr/>
            </p:nvSpPr>
            <p:spPr>
              <a:xfrm>
                <a:off x="388219" y="4089273"/>
                <a:ext cx="10468276" cy="892552"/>
              </a:xfrm>
              <a:prstGeom prst="rect">
                <a:avLst/>
              </a:prstGeom>
              <a:noFill/>
            </p:spPr>
            <p:txBody>
              <a:bodyPr wrap="square" rtlCol="0">
                <a:spAutoFit/>
              </a:bodyPr>
              <a:lstStyle/>
              <a:p>
                <a:r>
                  <a:rPr lang="en-US" sz="2600" dirty="0"/>
                  <a:t>E.g. the human has low swap regret if for all rounds </a:t>
                </a:r>
                <a14:m>
                  <m:oMath xmlns:m="http://schemas.openxmlformats.org/officeDocument/2006/math">
                    <m:r>
                      <a:rPr lang="en-US" sz="2600" b="0" i="1" smtClean="0">
                        <a:latin typeface="Cambria Math" panose="02040503050406030204" pitchFamily="18" charset="0"/>
                      </a:rPr>
                      <m:t>𝑘</m:t>
                    </m:r>
                  </m:oMath>
                </a14:m>
                <a:r>
                  <a:rPr lang="en-US" sz="2600" dirty="0"/>
                  <a:t> and predictions </a:t>
                </a:r>
                <a14:m>
                  <m:oMath xmlns:m="http://schemas.openxmlformats.org/officeDocument/2006/math">
                    <m:r>
                      <a:rPr lang="en-US" sz="2600" b="0" i="1" smtClean="0">
                        <a:latin typeface="Cambria Math" panose="02040503050406030204" pitchFamily="18" charset="0"/>
                      </a:rPr>
                      <m:t>𝑝</m:t>
                    </m:r>
                  </m:oMath>
                </a14:m>
                <a:r>
                  <a:rPr lang="en-US" sz="2600" i="1" dirty="0"/>
                  <a:t>, p’,</a:t>
                </a:r>
                <a:r>
                  <a:rPr lang="en-US" sz="2600" dirty="0"/>
                  <a:t> </a:t>
                </a:r>
              </a:p>
            </p:txBody>
          </p:sp>
        </mc:Choice>
        <mc:Fallback xmlns="">
          <p:sp>
            <p:nvSpPr>
              <p:cNvPr id="24" name="TextBox 23">
                <a:extLst>
                  <a:ext uri="{FF2B5EF4-FFF2-40B4-BE49-F238E27FC236}">
                    <a16:creationId xmlns:a16="http://schemas.microsoft.com/office/drawing/2014/main" id="{7505C983-6D33-021A-399C-4C2764171998}"/>
                  </a:ext>
                </a:extLst>
              </p:cNvPr>
              <p:cNvSpPr txBox="1">
                <a:spLocks noRot="1" noChangeAspect="1" noMove="1" noResize="1" noEditPoints="1" noAdjustHandles="1" noChangeArrowheads="1" noChangeShapeType="1" noTextEdit="1"/>
              </p:cNvSpPr>
              <p:nvPr/>
            </p:nvSpPr>
            <p:spPr>
              <a:xfrm>
                <a:off x="388219" y="4089273"/>
                <a:ext cx="10468276" cy="892552"/>
              </a:xfrm>
              <a:prstGeom prst="rect">
                <a:avLst/>
              </a:prstGeom>
              <a:blipFill>
                <a:blip r:embed="rId4"/>
                <a:stretch>
                  <a:fillRect l="-970" t="-7042" b="-15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6C5538C-F3C5-6F5F-17C2-7AA203C4C60A}"/>
                  </a:ext>
                </a:extLst>
              </p:cNvPr>
              <p:cNvSpPr txBox="1"/>
              <p:nvPr/>
            </p:nvSpPr>
            <p:spPr>
              <a:xfrm>
                <a:off x="-963275" y="5284675"/>
                <a:ext cx="11944047"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𝔼</m:t>
                      </m:r>
                      <m:d>
                        <m:dPr>
                          <m:begChr m:val="["/>
                          <m:endChr m:val="|"/>
                          <m:ctrlPr>
                            <a:rPr lang="en-US" sz="2200" b="0" i="1" smtClean="0">
                              <a:latin typeface="Cambria Math" panose="02040503050406030204" pitchFamily="18" charset="0"/>
                            </a:rPr>
                          </m:ctrlPr>
                        </m:dPr>
                        <m:e>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𝑝</m:t>
                                  </m:r>
                                  <m:r>
                                    <a:rPr lang="en-US" sz="2200" b="0" i="1" smtClean="0">
                                      <a:latin typeface="Cambria Math" panose="02040503050406030204" pitchFamily="18" charset="0"/>
                                    </a:rPr>
                                    <m:t>−</m:t>
                                  </m:r>
                                  <m:r>
                                    <a:rPr lang="en-US" sz="2200" b="0" i="1" smtClean="0">
                                      <a:latin typeface="Cambria Math" panose="02040503050406030204" pitchFamily="18" charset="0"/>
                                    </a:rPr>
                                    <m:t>𝑦</m:t>
                                  </m:r>
                                </m:e>
                              </m:d>
                            </m:e>
                            <m:sup>
                              <m:r>
                                <a:rPr lang="en-US" sz="2200" b="0" i="1" smtClean="0">
                                  <a:latin typeface="Cambria Math" panose="02040503050406030204" pitchFamily="18" charset="0"/>
                                </a:rPr>
                                <m:t>2</m:t>
                              </m:r>
                            </m:sup>
                          </m:sSup>
                        </m:e>
                      </m:d>
                      <m:r>
                        <a:rPr lang="en-US" sz="2200" b="0" i="1" smtClean="0">
                          <a:latin typeface="Cambria Math" panose="02040503050406030204" pitchFamily="18" charset="0"/>
                        </a:rPr>
                        <m:t> </m:t>
                      </m:r>
                      <m:r>
                        <m:rPr>
                          <m:sty m:val="p"/>
                        </m:rPr>
                        <a:rPr lang="en-US" sz="2200" b="0" i="1" smtClean="0">
                          <a:latin typeface="Cambria Math" panose="02040503050406030204" pitchFamily="18" charset="0"/>
                        </a:rPr>
                        <m:t>human</m:t>
                      </m:r>
                      <m:r>
                        <a:rPr lang="en-US" sz="2200" b="0" i="1" smtClean="0">
                          <a:latin typeface="Cambria Math" panose="02040503050406030204" pitchFamily="18" charset="0"/>
                        </a:rPr>
                        <m:t> </m:t>
                      </m:r>
                      <m:r>
                        <m:rPr>
                          <m:sty m:val="p"/>
                        </m:rPr>
                        <a:rPr lang="en-US" sz="2200" b="0" i="1" smtClean="0">
                          <a:latin typeface="Cambria Math" panose="02040503050406030204" pitchFamily="18" charset="0"/>
                        </a:rPr>
                        <m:t>predicts</m:t>
                      </m:r>
                      <m:r>
                        <a:rPr lang="en-US" sz="2200" b="0" i="1" smtClean="0">
                          <a:latin typeface="Cambria Math" panose="02040503050406030204" pitchFamily="18" charset="0"/>
                        </a:rPr>
                        <m:t> </m:t>
                      </m:r>
                      <m:r>
                        <a:rPr lang="en-US" sz="2200" b="0" i="1" smtClean="0">
                          <a:latin typeface="Cambria Math" panose="02040503050406030204" pitchFamily="18" charset="0"/>
                        </a:rPr>
                        <m:t>𝑝</m:t>
                      </m:r>
                      <m:r>
                        <a:rPr lang="en-US" sz="2200" b="0" i="1" smtClean="0">
                          <a:latin typeface="Cambria Math" panose="02040503050406030204" pitchFamily="18" charset="0"/>
                        </a:rPr>
                        <m:t> </m:t>
                      </m:r>
                      <m:r>
                        <m:rPr>
                          <m:sty m:val="p"/>
                        </m:rPr>
                        <a:rPr lang="en-US" sz="2200" b="0" i="1" smtClean="0">
                          <a:latin typeface="Cambria Math" panose="02040503050406030204" pitchFamily="18" charset="0"/>
                        </a:rPr>
                        <m:t>at</m:t>
                      </m:r>
                      <m:r>
                        <a:rPr lang="en-US" sz="2200" b="0" i="1" smtClean="0">
                          <a:latin typeface="Cambria Math" panose="02040503050406030204" pitchFamily="18" charset="0"/>
                        </a:rPr>
                        <m:t> </m:t>
                      </m:r>
                      <m:r>
                        <m:rPr>
                          <m:sty m:val="p"/>
                        </m:rPr>
                        <a:rPr lang="en-US" sz="2200" b="0" i="1" smtClean="0">
                          <a:latin typeface="Cambria Math" panose="02040503050406030204" pitchFamily="18" charset="0"/>
                        </a:rPr>
                        <m:t>round</m:t>
                      </m:r>
                      <m:r>
                        <a:rPr lang="en-US" sz="2200" b="0" i="1" smtClean="0">
                          <a:latin typeface="Cambria Math" panose="02040503050406030204" pitchFamily="18" charset="0"/>
                        </a:rPr>
                        <m:t> </m:t>
                      </m:r>
                      <m:r>
                        <a:rPr lang="en-US" sz="2200" b="0" i="1" smtClean="0">
                          <a:latin typeface="Cambria Math" panose="02040503050406030204" pitchFamily="18" charset="0"/>
                        </a:rPr>
                        <m:t>𝑘</m:t>
                      </m:r>
                      <m:r>
                        <a:rPr lang="en-US" sz="2200" b="0" i="1" smtClean="0">
                          <a:latin typeface="Cambria Math" panose="02040503050406030204" pitchFamily="18" charset="0"/>
                        </a:rPr>
                        <m:t>, </m:t>
                      </m:r>
                      <m:r>
                        <m:rPr>
                          <m:sty m:val="p"/>
                        </m:rPr>
                        <a:rPr lang="en-US" sz="2200" b="0" i="1" smtClean="0">
                          <a:latin typeface="Cambria Math" panose="02040503050406030204" pitchFamily="18" charset="0"/>
                        </a:rPr>
                        <m:t>model</m:t>
                      </m:r>
                      <m:r>
                        <a:rPr lang="en-US" sz="2200" b="0" i="1" smtClean="0">
                          <a:latin typeface="Cambria Math" panose="02040503050406030204" pitchFamily="18" charset="0"/>
                        </a:rPr>
                        <m:t> </m:t>
                      </m:r>
                      <m:r>
                        <m:rPr>
                          <m:sty m:val="p"/>
                        </m:rPr>
                        <a:rPr lang="en-US" sz="2200" b="0" i="1" smtClean="0">
                          <a:latin typeface="Cambria Math" panose="02040503050406030204" pitchFamily="18" charset="0"/>
                        </a:rPr>
                        <m:t>predicts</m:t>
                      </m:r>
                      <m:r>
                        <a:rPr lang="en-US" sz="2200" b="0" i="1" smtClean="0">
                          <a:latin typeface="Cambria Math" panose="02040503050406030204" pitchFamily="18" charset="0"/>
                        </a:rPr>
                        <m:t> </m:t>
                      </m:r>
                      <m:r>
                        <a:rPr lang="en-US" sz="2200" b="0" i="0" smtClean="0">
                          <a:latin typeface="Cambria Math" panose="02040503050406030204" pitchFamily="18" charset="0"/>
                        </a:rPr>
                        <m:t>𝑝</m:t>
                      </m:r>
                      <m:r>
                        <a:rPr lang="en-US" sz="2200" b="0" i="1" smtClean="0">
                          <a:latin typeface="Cambria Math" panose="02040503050406030204" pitchFamily="18" charset="0"/>
                        </a:rPr>
                        <m:t>’ </m:t>
                      </m:r>
                      <m:r>
                        <m:rPr>
                          <m:sty m:val="p"/>
                        </m:rPr>
                        <a:rPr lang="en-US" sz="2200" b="0" i="1" smtClean="0">
                          <a:latin typeface="Cambria Math" panose="02040503050406030204" pitchFamily="18" charset="0"/>
                        </a:rPr>
                        <m:t>at</m:t>
                      </m:r>
                      <m:r>
                        <a:rPr lang="en-US" sz="2200" b="0" i="1" smtClean="0">
                          <a:latin typeface="Cambria Math" panose="02040503050406030204" pitchFamily="18" charset="0"/>
                        </a:rPr>
                        <m:t> </m:t>
                      </m:r>
                      <m:r>
                        <m:rPr>
                          <m:sty m:val="p"/>
                        </m:rPr>
                        <a:rPr lang="en-US" sz="2200" b="0" i="1" smtClean="0">
                          <a:latin typeface="Cambria Math" panose="02040503050406030204" pitchFamily="18" charset="0"/>
                        </a:rPr>
                        <m:t>round</m:t>
                      </m:r>
                      <m:r>
                        <a:rPr lang="en-US" sz="2200" b="0" i="1" smtClean="0">
                          <a:latin typeface="Cambria Math" panose="02040503050406030204" pitchFamily="18" charset="0"/>
                        </a:rPr>
                        <m:t> </m:t>
                      </m:r>
                      <m:r>
                        <a:rPr lang="en-US" sz="2200" b="0" i="1" smtClean="0">
                          <a:latin typeface="Cambria Math" panose="02040503050406030204" pitchFamily="18" charset="0"/>
                        </a:rPr>
                        <m:t>𝑘</m:t>
                      </m:r>
                      <m:r>
                        <a:rPr lang="en-US" sz="2200" b="0" i="1" smtClean="0">
                          <a:latin typeface="Cambria Math" panose="02040503050406030204" pitchFamily="18" charset="0"/>
                        </a:rPr>
                        <m:t>−1−1]</m:t>
                      </m:r>
                    </m:oMath>
                  </m:oMathPara>
                </a14:m>
                <a:endParaRPr lang="en-US" sz="2200" dirty="0"/>
              </a:p>
            </p:txBody>
          </p:sp>
        </mc:Choice>
        <mc:Fallback xmlns="">
          <p:sp>
            <p:nvSpPr>
              <p:cNvPr id="25" name="TextBox 24">
                <a:extLst>
                  <a:ext uri="{FF2B5EF4-FFF2-40B4-BE49-F238E27FC236}">
                    <a16:creationId xmlns:a16="http://schemas.microsoft.com/office/drawing/2014/main" id="{46C5538C-F3C5-6F5F-17C2-7AA203C4C60A}"/>
                  </a:ext>
                </a:extLst>
              </p:cNvPr>
              <p:cNvSpPr txBox="1">
                <a:spLocks noRot="1" noChangeAspect="1" noMove="1" noResize="1" noEditPoints="1" noAdjustHandles="1" noChangeArrowheads="1" noChangeShapeType="1" noTextEdit="1"/>
              </p:cNvSpPr>
              <p:nvPr/>
            </p:nvSpPr>
            <p:spPr>
              <a:xfrm>
                <a:off x="-963275" y="5284675"/>
                <a:ext cx="11944047" cy="338554"/>
              </a:xfrm>
              <a:prstGeom prst="rect">
                <a:avLst/>
              </a:prstGeom>
              <a:blipFill>
                <a:blip r:embed="rId5"/>
                <a:stretch>
                  <a:fillRect t="-7407" b="-407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66490A8-F8CA-C756-44B9-8664D9FF63DD}"/>
                  </a:ext>
                </a:extLst>
              </p:cNvPr>
              <p:cNvSpPr txBox="1"/>
              <p:nvPr/>
            </p:nvSpPr>
            <p:spPr>
              <a:xfrm>
                <a:off x="512496" y="5926079"/>
                <a:ext cx="15463626" cy="338554"/>
              </a:xfrm>
              <a:prstGeom prst="rect">
                <a:avLst/>
              </a:prstGeom>
              <a:noFill/>
            </p:spPr>
            <p:txBody>
              <a:bodyPr wrap="square" lIns="0" tIns="0" rIns="0" bIns="0" rtlCol="0">
                <a:spAutoFit/>
              </a:bodyPr>
              <a:lstStyle/>
              <a:p>
                <a14:m>
                  <m:oMath xmlns:m="http://schemas.openxmlformats.org/officeDocument/2006/math">
                    <m:r>
                      <a:rPr lang="en-US" sz="2200" b="0" i="1" smtClean="0">
                        <a:latin typeface="Cambria Math" panose="02040503050406030204" pitchFamily="18" charset="0"/>
                      </a:rPr>
                      <m:t>≤ </m:t>
                    </m:r>
                    <m:sSub>
                      <m:sSubPr>
                        <m:ctrlPr>
                          <a:rPr lang="en-US" sz="2200" b="0" i="1" smtClean="0">
                            <a:latin typeface="Cambria Math" panose="02040503050406030204" pitchFamily="18" charset="0"/>
                          </a:rPr>
                        </m:ctrlPr>
                      </m:sSubPr>
                      <m:e>
                        <m:r>
                          <m:rPr>
                            <m:sty m:val="p"/>
                          </m:rPr>
                          <a:rPr lang="en-US" sz="2200" b="0" i="1" smtClean="0">
                            <a:latin typeface="Cambria Math" panose="02040503050406030204" pitchFamily="18" charset="0"/>
                          </a:rPr>
                          <m:t>argmin</m:t>
                        </m:r>
                      </m:e>
                      <m:sub>
                        <m:r>
                          <a:rPr lang="en-US" sz="2200" b="0" i="1" smtClean="0">
                            <a:latin typeface="Cambria Math" panose="02040503050406030204" pitchFamily="18" charset="0"/>
                          </a:rPr>
                          <m:t>h</m:t>
                        </m:r>
                        <m:r>
                          <a:rPr lang="en-US" sz="2200" b="0" i="1" smtClean="0">
                            <a:latin typeface="Cambria Math" panose="02040503050406030204" pitchFamily="18" charset="0"/>
                          </a:rPr>
                          <m:t>∈</m:t>
                        </m:r>
                        <m:r>
                          <a:rPr lang="en-US" sz="2200" b="0" i="1" smtClean="0">
                            <a:latin typeface="Cambria Math" panose="02040503050406030204" pitchFamily="18" charset="0"/>
                          </a:rPr>
                          <m:t>ℋ</m:t>
                        </m:r>
                      </m:sub>
                    </m:sSub>
                  </m:oMath>
                </a14:m>
                <a:r>
                  <a:rPr lang="en-US" sz="2200" b="0" dirty="0"/>
                  <a:t> </a:t>
                </a:r>
                <a14:m>
                  <m:oMath xmlns:m="http://schemas.openxmlformats.org/officeDocument/2006/math">
                    <m:r>
                      <a:rPr lang="en-US" sz="2200" b="0" i="1" smtClean="0">
                        <a:latin typeface="Cambria Math" panose="02040503050406030204" pitchFamily="18" charset="0"/>
                      </a:rPr>
                      <m:t>𝔼</m:t>
                    </m:r>
                    <m:d>
                      <m:dPr>
                        <m:begChr m:val="["/>
                        <m:endChr m:val="|"/>
                        <m:ctrlPr>
                          <a:rPr lang="en-US" sz="2200" b="0" i="1" smtClean="0">
                            <a:latin typeface="Cambria Math" panose="02040503050406030204" pitchFamily="18" charset="0"/>
                          </a:rPr>
                        </m:ctrlPr>
                      </m:dPr>
                      <m:e>
                        <m:sSup>
                          <m:sSupPr>
                            <m:ctrlPr>
                              <a:rPr lang="en-US" sz="2200" b="0" i="1" smtClean="0">
                                <a:latin typeface="Cambria Math" panose="02040503050406030204" pitchFamily="18" charset="0"/>
                              </a:rPr>
                            </m:ctrlPr>
                          </m:sSupPr>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h</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𝑥</m:t>
                                    </m:r>
                                  </m:e>
                                </m:d>
                                <m:r>
                                  <a:rPr lang="en-US" sz="2200" b="0" i="1" smtClean="0">
                                    <a:latin typeface="Cambria Math" panose="02040503050406030204" pitchFamily="18" charset="0"/>
                                  </a:rPr>
                                  <m:t>−</m:t>
                                </m:r>
                                <m:r>
                                  <a:rPr lang="en-US" sz="2200" b="0" i="1" smtClean="0">
                                    <a:latin typeface="Cambria Math" panose="02040503050406030204" pitchFamily="18" charset="0"/>
                                  </a:rPr>
                                  <m:t>𝑦</m:t>
                                </m:r>
                              </m:e>
                            </m:d>
                          </m:e>
                          <m:sup>
                            <m:r>
                              <a:rPr lang="en-US" sz="2200" b="0" i="1" smtClean="0">
                                <a:latin typeface="Cambria Math" panose="02040503050406030204" pitchFamily="18" charset="0"/>
                              </a:rPr>
                              <m:t>2</m:t>
                            </m:r>
                          </m:sup>
                        </m:sSup>
                      </m:e>
                    </m:d>
                    <m:r>
                      <a:rPr lang="en-US" sz="2200" b="0" i="1" smtClean="0">
                        <a:latin typeface="Cambria Math" panose="02040503050406030204" pitchFamily="18" charset="0"/>
                      </a:rPr>
                      <m:t> </m:t>
                    </m:r>
                    <m:r>
                      <m:rPr>
                        <m:sty m:val="p"/>
                      </m:rPr>
                      <a:rPr lang="en-US" sz="2200" b="0" i="1" smtClean="0">
                        <a:latin typeface="Cambria Math" panose="02040503050406030204" pitchFamily="18" charset="0"/>
                      </a:rPr>
                      <m:t>human</m:t>
                    </m:r>
                    <m:r>
                      <a:rPr lang="en-US" sz="2200" b="0" i="1" smtClean="0">
                        <a:latin typeface="Cambria Math" panose="02040503050406030204" pitchFamily="18" charset="0"/>
                      </a:rPr>
                      <m:t> </m:t>
                    </m:r>
                    <m:r>
                      <m:rPr>
                        <m:sty m:val="p"/>
                      </m:rPr>
                      <a:rPr lang="en-US" sz="2200" b="0" i="1" smtClean="0">
                        <a:latin typeface="Cambria Math" panose="02040503050406030204" pitchFamily="18" charset="0"/>
                      </a:rPr>
                      <m:t>predicts</m:t>
                    </m:r>
                    <m:r>
                      <a:rPr lang="en-US" sz="2200" b="0" i="1" smtClean="0">
                        <a:latin typeface="Cambria Math" panose="02040503050406030204" pitchFamily="18" charset="0"/>
                      </a:rPr>
                      <m:t> </m:t>
                    </m:r>
                    <m:r>
                      <a:rPr lang="en-US" sz="2200" b="0" i="1" smtClean="0">
                        <a:latin typeface="Cambria Math" panose="02040503050406030204" pitchFamily="18" charset="0"/>
                      </a:rPr>
                      <m:t>𝑝</m:t>
                    </m:r>
                    <m:r>
                      <a:rPr lang="en-US" sz="2200" b="0" i="1" smtClean="0">
                        <a:latin typeface="Cambria Math" panose="02040503050406030204" pitchFamily="18" charset="0"/>
                      </a:rPr>
                      <m:t> </m:t>
                    </m:r>
                    <m:r>
                      <m:rPr>
                        <m:sty m:val="p"/>
                      </m:rPr>
                      <a:rPr lang="en-US" sz="2200" b="0" i="1" smtClean="0">
                        <a:latin typeface="Cambria Math" panose="02040503050406030204" pitchFamily="18" charset="0"/>
                      </a:rPr>
                      <m:t>at</m:t>
                    </m:r>
                    <m:r>
                      <a:rPr lang="en-US" sz="2200" b="0" i="1" smtClean="0">
                        <a:latin typeface="Cambria Math" panose="02040503050406030204" pitchFamily="18" charset="0"/>
                      </a:rPr>
                      <m:t> </m:t>
                    </m:r>
                    <m:r>
                      <m:rPr>
                        <m:sty m:val="p"/>
                      </m:rPr>
                      <a:rPr lang="en-US" sz="2200" b="0" i="1" smtClean="0">
                        <a:latin typeface="Cambria Math" panose="02040503050406030204" pitchFamily="18" charset="0"/>
                      </a:rPr>
                      <m:t>round</m:t>
                    </m:r>
                    <m:r>
                      <a:rPr lang="en-US" sz="2200" b="0" i="1" smtClean="0">
                        <a:latin typeface="Cambria Math" panose="02040503050406030204" pitchFamily="18" charset="0"/>
                      </a:rPr>
                      <m:t> </m:t>
                    </m:r>
                    <m:r>
                      <a:rPr lang="en-US" sz="2200" b="0" i="1" smtClean="0">
                        <a:latin typeface="Cambria Math" panose="02040503050406030204" pitchFamily="18" charset="0"/>
                      </a:rPr>
                      <m:t>𝑘</m:t>
                    </m:r>
                    <m:r>
                      <a:rPr lang="en-US" sz="2200" b="0" i="1" smtClean="0">
                        <a:latin typeface="Cambria Math" panose="02040503050406030204" pitchFamily="18" charset="0"/>
                      </a:rPr>
                      <m:t>, </m:t>
                    </m:r>
                    <m:r>
                      <m:rPr>
                        <m:sty m:val="p"/>
                      </m:rPr>
                      <a:rPr lang="en-US" sz="2200" b="0" i="1" smtClean="0">
                        <a:latin typeface="Cambria Math" panose="02040503050406030204" pitchFamily="18" charset="0"/>
                      </a:rPr>
                      <m:t>model</m:t>
                    </m:r>
                    <m:r>
                      <a:rPr lang="en-US" sz="2200" b="0" i="1" smtClean="0">
                        <a:latin typeface="Cambria Math" panose="02040503050406030204" pitchFamily="18" charset="0"/>
                      </a:rPr>
                      <m:t> </m:t>
                    </m:r>
                    <m:r>
                      <m:rPr>
                        <m:sty m:val="p"/>
                      </m:rPr>
                      <a:rPr lang="en-US" sz="2200" b="0" i="1" smtClean="0">
                        <a:latin typeface="Cambria Math" panose="02040503050406030204" pitchFamily="18" charset="0"/>
                      </a:rPr>
                      <m:t>predicts</m:t>
                    </m:r>
                    <m:r>
                      <a:rPr lang="en-US" sz="2200" b="0" i="1" smtClean="0">
                        <a:latin typeface="Cambria Math" panose="02040503050406030204" pitchFamily="18" charset="0"/>
                      </a:rPr>
                      <m:t> </m:t>
                    </m:r>
                    <m:r>
                      <a:rPr lang="en-US" sz="2200" b="0" i="0" smtClean="0">
                        <a:latin typeface="Cambria Math" panose="02040503050406030204" pitchFamily="18" charset="0"/>
                      </a:rPr>
                      <m:t>𝑝</m:t>
                    </m:r>
                    <m:r>
                      <a:rPr lang="en-US" sz="2200" b="0" i="1" smtClean="0">
                        <a:latin typeface="Cambria Math" panose="02040503050406030204" pitchFamily="18" charset="0"/>
                      </a:rPr>
                      <m:t>’ </m:t>
                    </m:r>
                    <m:r>
                      <m:rPr>
                        <m:sty m:val="p"/>
                      </m:rPr>
                      <a:rPr lang="en-US" sz="2200" b="0" i="1" smtClean="0">
                        <a:latin typeface="Cambria Math" panose="02040503050406030204" pitchFamily="18" charset="0"/>
                      </a:rPr>
                      <m:t>at</m:t>
                    </m:r>
                    <m:r>
                      <a:rPr lang="en-US" sz="2200" b="0" i="1" smtClean="0">
                        <a:latin typeface="Cambria Math" panose="02040503050406030204" pitchFamily="18" charset="0"/>
                      </a:rPr>
                      <m:t> </m:t>
                    </m:r>
                    <m:r>
                      <m:rPr>
                        <m:sty m:val="p"/>
                      </m:rPr>
                      <a:rPr lang="en-US" sz="2200" b="0" i="1" smtClean="0">
                        <a:latin typeface="Cambria Math" panose="02040503050406030204" pitchFamily="18" charset="0"/>
                      </a:rPr>
                      <m:t>round</m:t>
                    </m:r>
                    <m:r>
                      <a:rPr lang="en-US" sz="2200" b="0" i="1" smtClean="0">
                        <a:latin typeface="Cambria Math" panose="02040503050406030204" pitchFamily="18" charset="0"/>
                      </a:rPr>
                      <m:t> </m:t>
                    </m:r>
                    <m:r>
                      <a:rPr lang="en-US" sz="2200" b="0" i="1" smtClean="0">
                        <a:latin typeface="Cambria Math" panose="02040503050406030204" pitchFamily="18" charset="0"/>
                      </a:rPr>
                      <m:t>𝑘</m:t>
                    </m:r>
                    <m:r>
                      <a:rPr lang="en-US" sz="2200" b="0" i="1" smtClean="0">
                        <a:latin typeface="Cambria Math" panose="02040503050406030204" pitchFamily="18" charset="0"/>
                      </a:rPr>
                      <m:t>−1]</m:t>
                    </m:r>
                  </m:oMath>
                </a14:m>
                <a:endParaRPr lang="en-US" sz="2200" dirty="0"/>
              </a:p>
            </p:txBody>
          </p:sp>
        </mc:Choice>
        <mc:Fallback xmlns="">
          <p:sp>
            <p:nvSpPr>
              <p:cNvPr id="26" name="TextBox 25">
                <a:extLst>
                  <a:ext uri="{FF2B5EF4-FFF2-40B4-BE49-F238E27FC236}">
                    <a16:creationId xmlns:a16="http://schemas.microsoft.com/office/drawing/2014/main" id="{F66490A8-F8CA-C756-44B9-8664D9FF63DD}"/>
                  </a:ext>
                </a:extLst>
              </p:cNvPr>
              <p:cNvSpPr txBox="1">
                <a:spLocks noRot="1" noChangeAspect="1" noMove="1" noResize="1" noEditPoints="1" noAdjustHandles="1" noChangeArrowheads="1" noChangeShapeType="1" noTextEdit="1"/>
              </p:cNvSpPr>
              <p:nvPr/>
            </p:nvSpPr>
            <p:spPr>
              <a:xfrm>
                <a:off x="512496" y="5926079"/>
                <a:ext cx="15463626" cy="338554"/>
              </a:xfrm>
              <a:prstGeom prst="rect">
                <a:avLst/>
              </a:prstGeom>
              <a:blipFill>
                <a:blip r:embed="rId6"/>
                <a:stretch>
                  <a:fillRect l="-656" t="-7143" b="-35714"/>
                </a:stretch>
              </a:blipFill>
            </p:spPr>
            <p:txBody>
              <a:bodyPr/>
              <a:lstStyle/>
              <a:p>
                <a:r>
                  <a:rPr lang="en-US">
                    <a:noFill/>
                  </a:rPr>
                  <a:t> </a:t>
                </a:r>
              </a:p>
            </p:txBody>
          </p:sp>
        </mc:Fallback>
      </mc:AlternateContent>
    </p:spTree>
    <p:extLst>
      <p:ext uri="{BB962C8B-B14F-4D97-AF65-F5344CB8AC3E}">
        <p14:creationId xmlns:p14="http://schemas.microsoft.com/office/powerpoint/2010/main" val="418949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4C9A22-F572-64C3-0641-3AC53A2DD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628" y="3600996"/>
            <a:ext cx="2442754" cy="3257004"/>
          </a:xfrm>
          <a:prstGeom prst="rect">
            <a:avLst/>
          </a:prstGeom>
        </p:spPr>
      </p:pic>
      <p:sp>
        <p:nvSpPr>
          <p:cNvPr id="6" name="Oval Callout 5">
            <a:extLst>
              <a:ext uri="{FF2B5EF4-FFF2-40B4-BE49-F238E27FC236}">
                <a16:creationId xmlns:a16="http://schemas.microsoft.com/office/drawing/2014/main" id="{6311AFBC-1A35-2FE7-B7C3-1037BA30F051}"/>
              </a:ext>
            </a:extLst>
          </p:cNvPr>
          <p:cNvSpPr/>
          <p:nvPr/>
        </p:nvSpPr>
        <p:spPr>
          <a:xfrm flipH="1">
            <a:off x="1710743" y="1645920"/>
            <a:ext cx="5134193" cy="2526067"/>
          </a:xfrm>
          <a:prstGeom prst="wedgeEllipseCallout">
            <a:avLst>
              <a:gd name="adj1" fmla="val 41347"/>
              <a:gd name="adj2" fmla="val 50002"/>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Ok, cool definition, but why were we doing any of this again?</a:t>
            </a:r>
          </a:p>
        </p:txBody>
      </p:sp>
    </p:spTree>
    <p:extLst>
      <p:ext uri="{BB962C8B-B14F-4D97-AF65-F5344CB8AC3E}">
        <p14:creationId xmlns:p14="http://schemas.microsoft.com/office/powerpoint/2010/main" val="92635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2DAAC-7280-9B6F-1F14-FE7963822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DB319-AAC2-6A34-258F-BE6662D4254B}"/>
              </a:ext>
            </a:extLst>
          </p:cNvPr>
          <p:cNvSpPr>
            <a:spLocks noGrp="1"/>
          </p:cNvSpPr>
          <p:nvPr>
            <p:ph type="title"/>
          </p:nvPr>
        </p:nvSpPr>
        <p:spPr/>
        <p:txBody>
          <a:bodyPr/>
          <a:lstStyle/>
          <a:p>
            <a:r>
              <a:rPr lang="en-US"/>
              <a:t>Goal: Predictions which have same useful properties as true probabilities</a:t>
            </a:r>
            <a:endParaRPr lang="en-US" i="1"/>
          </a:p>
        </p:txBody>
      </p:sp>
      <p:pic>
        <p:nvPicPr>
          <p:cNvPr id="3" name="Picture 2">
            <a:extLst>
              <a:ext uri="{FF2B5EF4-FFF2-40B4-BE49-F238E27FC236}">
                <a16:creationId xmlns:a16="http://schemas.microsoft.com/office/drawing/2014/main" id="{C6D3A39C-318B-DEDF-D2DF-0016E207E9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5909" y="2129307"/>
            <a:ext cx="2895887" cy="2882900"/>
          </a:xfrm>
          <a:prstGeom prst="rect">
            <a:avLst/>
          </a:prstGeom>
        </p:spPr>
      </p:pic>
      <p:sp>
        <p:nvSpPr>
          <p:cNvPr id="5" name="TextBox 4">
            <a:extLst>
              <a:ext uri="{FF2B5EF4-FFF2-40B4-BE49-F238E27FC236}">
                <a16:creationId xmlns:a16="http://schemas.microsoft.com/office/drawing/2014/main" id="{8E5C9744-9117-48FC-9D13-27D8B1767F51}"/>
              </a:ext>
            </a:extLst>
          </p:cNvPr>
          <p:cNvSpPr txBox="1"/>
          <p:nvPr/>
        </p:nvSpPr>
        <p:spPr>
          <a:xfrm>
            <a:off x="1862627" y="5242636"/>
            <a:ext cx="1702646" cy="492443"/>
          </a:xfrm>
          <a:prstGeom prst="rect">
            <a:avLst/>
          </a:prstGeom>
          <a:noFill/>
        </p:spPr>
        <p:txBody>
          <a:bodyPr wrap="none" rtlCol="0">
            <a:spAutoFit/>
          </a:bodyPr>
          <a:lstStyle/>
          <a:p>
            <a:r>
              <a:rPr lang="en-US" sz="2600"/>
              <a:t>Real world</a:t>
            </a:r>
          </a:p>
        </p:txBody>
      </p:sp>
      <p:pic>
        <p:nvPicPr>
          <p:cNvPr id="6" name="Picture 5">
            <a:extLst>
              <a:ext uri="{FF2B5EF4-FFF2-40B4-BE49-F238E27FC236}">
                <a16:creationId xmlns:a16="http://schemas.microsoft.com/office/drawing/2014/main" id="{E1582BA5-207D-7E0E-46E4-E8DB4100B8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59800" y="2129307"/>
            <a:ext cx="2794000" cy="2882900"/>
          </a:xfrm>
          <a:prstGeom prst="rect">
            <a:avLst/>
          </a:prstGeom>
        </p:spPr>
      </p:pic>
      <p:sp>
        <p:nvSpPr>
          <p:cNvPr id="7" name="TextBox 6">
            <a:extLst>
              <a:ext uri="{FF2B5EF4-FFF2-40B4-BE49-F238E27FC236}">
                <a16:creationId xmlns:a16="http://schemas.microsoft.com/office/drawing/2014/main" id="{174EBE26-DD48-65AE-234C-6C9FF2E893CD}"/>
              </a:ext>
            </a:extLst>
          </p:cNvPr>
          <p:cNvSpPr txBox="1"/>
          <p:nvPr/>
        </p:nvSpPr>
        <p:spPr>
          <a:xfrm>
            <a:off x="8245865" y="5073358"/>
            <a:ext cx="3421869" cy="830997"/>
          </a:xfrm>
          <a:prstGeom prst="rect">
            <a:avLst/>
          </a:prstGeom>
          <a:noFill/>
        </p:spPr>
        <p:txBody>
          <a:bodyPr wrap="square" rtlCol="0">
            <a:spAutoFit/>
          </a:bodyPr>
          <a:lstStyle/>
          <a:p>
            <a:pPr algn="ctr"/>
            <a:r>
              <a:rPr lang="en-US" sz="2400"/>
              <a:t>World where our predictions are correct </a:t>
            </a:r>
          </a:p>
        </p:txBody>
      </p:sp>
      <p:sp>
        <p:nvSpPr>
          <p:cNvPr id="8" name="Left-Right Arrow 7">
            <a:extLst>
              <a:ext uri="{FF2B5EF4-FFF2-40B4-BE49-F238E27FC236}">
                <a16:creationId xmlns:a16="http://schemas.microsoft.com/office/drawing/2014/main" id="{3084AA79-C2BF-ACB4-2D05-6688CF7482F6}"/>
              </a:ext>
            </a:extLst>
          </p:cNvPr>
          <p:cNvSpPr/>
          <p:nvPr/>
        </p:nvSpPr>
        <p:spPr>
          <a:xfrm>
            <a:off x="4513887" y="3027405"/>
            <a:ext cx="3164226" cy="803189"/>
          </a:xfrm>
          <a:prstGeom prst="leftRightArrow">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a:solidFill>
                  <a:schemeClr val="tx1"/>
                </a:solidFill>
              </a:rPr>
              <a:t>Indistinguishable!</a:t>
            </a:r>
          </a:p>
        </p:txBody>
      </p:sp>
    </p:spTree>
    <p:extLst>
      <p:ext uri="{BB962C8B-B14F-4D97-AF65-F5344CB8AC3E}">
        <p14:creationId xmlns:p14="http://schemas.microsoft.com/office/powerpoint/2010/main" val="323229907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735EE-1B85-CA53-F122-9095F6F0195E}"/>
              </a:ext>
            </a:extLst>
          </p:cNvPr>
          <p:cNvSpPr>
            <a:spLocks noGrp="1"/>
          </p:cNvSpPr>
          <p:nvPr>
            <p:ph type="title"/>
          </p:nvPr>
        </p:nvSpPr>
        <p:spPr/>
        <p:txBody>
          <a:bodyPr>
            <a:noAutofit/>
          </a:bodyPr>
          <a:lstStyle/>
          <a:p>
            <a:r>
              <a:rPr lang="en-US" sz="4300" dirty="0"/>
              <a:t>Remember, the goal is to have collaboration help: the agents should learn from their interaction when possible.</a:t>
            </a:r>
          </a:p>
        </p:txBody>
      </p:sp>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F2784710-B11C-0714-4003-D8DD295DE7E0}"/>
                  </a:ext>
                </a:extLst>
              </p:cNvPr>
              <p:cNvSpPr txBox="1">
                <a:spLocks/>
              </p:cNvSpPr>
              <p:nvPr/>
            </p:nvSpPr>
            <p:spPr>
              <a:xfrm>
                <a:off x="415600" y="2841172"/>
                <a:ext cx="11360800" cy="2284831"/>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dirty="0"/>
                  <a:t>For instance….they should have</a:t>
                </a:r>
              </a:p>
              <a:p>
                <a:r>
                  <a:rPr lang="en-US" dirty="0"/>
                  <a:t>	</a:t>
                </a:r>
              </a:p>
              <a:p>
                <a:r>
                  <a:rPr lang="en-US" dirty="0"/>
                  <a:t>	</a:t>
                </a:r>
                <a:r>
                  <a:rPr lang="en-US" b="1" dirty="0"/>
                  <a:t>no swap regret </a:t>
                </a:r>
                <a:r>
                  <a:rPr lang="en-US" dirty="0"/>
                  <a:t>with respect to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𝑚</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h</m:t>
                        </m:r>
                      </m:sub>
                    </m:sSub>
                  </m:oMath>
                </a14:m>
                <a:endParaRPr lang="en-US" dirty="0"/>
              </a:p>
            </p:txBody>
          </p:sp>
        </mc:Choice>
        <mc:Fallback xmlns="">
          <p:sp>
            <p:nvSpPr>
              <p:cNvPr id="5" name="Title 1">
                <a:extLst>
                  <a:ext uri="{FF2B5EF4-FFF2-40B4-BE49-F238E27FC236}">
                    <a16:creationId xmlns:a16="http://schemas.microsoft.com/office/drawing/2014/main" id="{F2784710-B11C-0714-4003-D8DD295DE7E0}"/>
                  </a:ext>
                </a:extLst>
              </p:cNvPr>
              <p:cNvSpPr txBox="1">
                <a:spLocks noRot="1" noChangeAspect="1" noMove="1" noResize="1" noEditPoints="1" noAdjustHandles="1" noChangeArrowheads="1" noChangeShapeType="1" noTextEdit="1"/>
              </p:cNvSpPr>
              <p:nvPr/>
            </p:nvSpPr>
            <p:spPr>
              <a:xfrm>
                <a:off x="415600" y="2841172"/>
                <a:ext cx="11360800" cy="2284831"/>
              </a:xfrm>
              <a:prstGeom prst="rect">
                <a:avLst/>
              </a:prstGeom>
              <a:blipFill>
                <a:blip r:embed="rId2"/>
                <a:stretch>
                  <a:fillRect l="-2121" t="-6077"/>
                </a:stretch>
              </a:blipFill>
            </p:spPr>
            <p:txBody>
              <a:bodyPr/>
              <a:lstStyle/>
              <a:p>
                <a:r>
                  <a:rPr lang="en-US">
                    <a:noFill/>
                  </a:rPr>
                  <a:t> </a:t>
                </a:r>
              </a:p>
            </p:txBody>
          </p:sp>
        </mc:Fallback>
      </mc:AlternateContent>
      <p:sp>
        <p:nvSpPr>
          <p:cNvPr id="6" name="Title 1">
            <a:extLst>
              <a:ext uri="{FF2B5EF4-FFF2-40B4-BE49-F238E27FC236}">
                <a16:creationId xmlns:a16="http://schemas.microsoft.com/office/drawing/2014/main" id="{2E16B6E7-2A74-EC5E-9766-EA5E0FD91EF7}"/>
              </a:ext>
            </a:extLst>
          </p:cNvPr>
          <p:cNvSpPr txBox="1">
            <a:spLocks/>
          </p:cNvSpPr>
          <p:nvPr/>
        </p:nvSpPr>
        <p:spPr>
          <a:xfrm>
            <a:off x="415600" y="5793866"/>
            <a:ext cx="11360800" cy="941534"/>
          </a:xfrm>
          <a:prstGeom prst="rect">
            <a:avLst/>
          </a:prstGeom>
        </p:spPr>
        <p:txBody>
          <a:bodyPr spcFirstLastPara="1" vert="horz" wrap="square" lIns="91425" tIns="91425" rIns="91425" bIns="91425" rtlCol="0" anchor="t" anchorCtr="0">
            <a:normAutofit fontScale="97500"/>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dirty="0"/>
              <a:t>… can conversation swap regret get us there? </a:t>
            </a:r>
            <a:r>
              <a:rPr lang="en-US" b="1" dirty="0">
                <a:solidFill>
                  <a:srgbClr val="F9BF39"/>
                </a:solidFill>
              </a:rPr>
              <a:t>Yes!</a:t>
            </a:r>
            <a:r>
              <a:rPr lang="en-US" dirty="0"/>
              <a:t> </a:t>
            </a:r>
          </a:p>
        </p:txBody>
      </p:sp>
    </p:spTree>
    <p:extLst>
      <p:ext uri="{BB962C8B-B14F-4D97-AF65-F5344CB8AC3E}">
        <p14:creationId xmlns:p14="http://schemas.microsoft.com/office/powerpoint/2010/main" val="67566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D8FED-ECE7-7D3C-B6A3-1FA496115A8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F5D1E25-9F62-AFF0-12F7-C6422BE2443F}"/>
                  </a:ext>
                </a:extLst>
              </p:cNvPr>
              <p:cNvSpPr>
                <a:spLocks noGrp="1"/>
              </p:cNvSpPr>
              <p:nvPr>
                <p:ph type="title"/>
              </p:nvPr>
            </p:nvSpPr>
            <p:spPr/>
            <p:txBody>
              <a:bodyPr>
                <a:normAutofit fontScale="90000"/>
              </a:bodyPr>
              <a:lstStyle/>
              <a:p>
                <a:r>
                  <a:rPr lang="en-US" dirty="0"/>
                  <a:t>Goal: Get no swap regret 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𝑚</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h</m:t>
                        </m:r>
                      </m:sub>
                    </m:sSub>
                  </m:oMath>
                </a14:m>
                <a:r>
                  <a:rPr lang="en-US" dirty="0"/>
                  <a:t> </a:t>
                </a:r>
              </a:p>
            </p:txBody>
          </p:sp>
        </mc:Choice>
        <mc:Fallback xmlns="">
          <p:sp>
            <p:nvSpPr>
              <p:cNvPr id="2" name="Title 1">
                <a:extLst>
                  <a:ext uri="{FF2B5EF4-FFF2-40B4-BE49-F238E27FC236}">
                    <a16:creationId xmlns:a16="http://schemas.microsoft.com/office/drawing/2014/main" id="{6F5D1E25-9F62-AFF0-12F7-C6422BE2443F}"/>
                  </a:ext>
                </a:extLst>
              </p:cNvPr>
              <p:cNvSpPr>
                <a:spLocks noGrp="1" noRot="1" noChangeAspect="1" noMove="1" noResize="1" noEditPoints="1" noAdjustHandles="1" noChangeArrowheads="1" noChangeShapeType="1" noTextEdit="1"/>
              </p:cNvSpPr>
              <p:nvPr>
                <p:ph type="title"/>
              </p:nvPr>
            </p:nvSpPr>
            <p:spPr>
              <a:blipFill>
                <a:blip r:embed="rId2"/>
                <a:stretch>
                  <a:fillRect l="-1897" t="-16129" b="-2096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ounded Rectangle 14">
                <a:extLst>
                  <a:ext uri="{FF2B5EF4-FFF2-40B4-BE49-F238E27FC236}">
                    <a16:creationId xmlns:a16="http://schemas.microsoft.com/office/drawing/2014/main" id="{E278C2D3-48F5-B03D-11EC-D5C6C9524D83}"/>
                  </a:ext>
                </a:extLst>
              </p:cNvPr>
              <p:cNvSpPr/>
              <p:nvPr/>
            </p:nvSpPr>
            <p:spPr>
              <a:xfrm>
                <a:off x="252735" y="4795003"/>
                <a:ext cx="11455637" cy="1835737"/>
              </a:xfrm>
              <a:prstGeom prst="roundRect">
                <a:avLst>
                  <a:gd name="adj" fmla="val 17276"/>
                </a:avLst>
              </a:prstGeom>
              <a:solidFill>
                <a:schemeClr val="bg1"/>
              </a:solidFill>
              <a:ln w="31750" cmpd="sng">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rPr>
                  <a:t>If our agents have no conversation swap regret on </a:t>
                </a:r>
                <a14:m>
                  <m:oMath xmlns:m="http://schemas.openxmlformats.org/officeDocument/2006/math">
                    <m:sSub>
                      <m:sSubPr>
                        <m:ctrlPr>
                          <a:rPr lang="en-US" sz="2600" b="0" i="1" smtClean="0">
                            <a:solidFill>
                              <a:schemeClr val="tx1"/>
                            </a:solidFill>
                            <a:latin typeface="Cambria Math" panose="02040503050406030204" pitchFamily="18" charset="0"/>
                          </a:rPr>
                        </m:ctrlPr>
                      </m:sSubPr>
                      <m:e>
                        <m:r>
                          <a:rPr lang="en-US" sz="2600" b="0" i="1" smtClean="0">
                            <a:solidFill>
                              <a:schemeClr val="tx1"/>
                            </a:solidFill>
                            <a:latin typeface="Cambria Math" panose="02040503050406030204" pitchFamily="18" charset="0"/>
                          </a:rPr>
                          <m:t>ℋ</m:t>
                        </m:r>
                      </m:e>
                      <m:sub>
                        <m:r>
                          <a:rPr lang="en-US" sz="2600" b="0" i="1" smtClean="0">
                            <a:solidFill>
                              <a:schemeClr val="tx1"/>
                            </a:solidFill>
                            <a:latin typeface="Cambria Math" panose="02040503050406030204" pitchFamily="18" charset="0"/>
                          </a:rPr>
                          <m:t>𝑚</m:t>
                        </m:r>
                      </m:sub>
                    </m:sSub>
                  </m:oMath>
                </a14:m>
                <a:r>
                  <a:rPr lang="en-US" sz="2600" dirty="0">
                    <a:solidFill>
                      <a:schemeClr val="tx1"/>
                    </a:solidFill>
                  </a:rPr>
                  <a:t> and </a:t>
                </a:r>
                <a14:m>
                  <m:oMath xmlns:m="http://schemas.openxmlformats.org/officeDocument/2006/math">
                    <m:sSub>
                      <m:sSubPr>
                        <m:ctrlPr>
                          <a:rPr lang="en-US" sz="2600" b="0" i="1" smtClean="0">
                            <a:solidFill>
                              <a:schemeClr val="tx1"/>
                            </a:solidFill>
                            <a:latin typeface="Cambria Math" panose="02040503050406030204" pitchFamily="18" charset="0"/>
                          </a:rPr>
                        </m:ctrlPr>
                      </m:sSubPr>
                      <m:e>
                        <m:r>
                          <a:rPr lang="en-US" sz="2600" b="0" i="1" smtClean="0">
                            <a:solidFill>
                              <a:schemeClr val="tx1"/>
                            </a:solidFill>
                            <a:latin typeface="Cambria Math" panose="02040503050406030204" pitchFamily="18" charset="0"/>
                          </a:rPr>
                          <m:t>ℋ</m:t>
                        </m:r>
                      </m:e>
                      <m:sub>
                        <m:r>
                          <a:rPr lang="en-US" sz="2600" b="0" i="1" smtClean="0">
                            <a:solidFill>
                              <a:schemeClr val="tx1"/>
                            </a:solidFill>
                            <a:latin typeface="Cambria Math" panose="02040503050406030204" pitchFamily="18" charset="0"/>
                          </a:rPr>
                          <m:t>h</m:t>
                        </m:r>
                      </m:sub>
                    </m:sSub>
                  </m:oMath>
                </a14:m>
                <a:r>
                  <a:rPr lang="en-US" sz="2600" dirty="0">
                    <a:solidFill>
                      <a:schemeClr val="tx1"/>
                    </a:solidFill>
                  </a:rPr>
                  <a:t> respectively</a:t>
                </a:r>
                <a:r>
                  <a:rPr lang="en-US" sz="2600" dirty="0">
                    <a:solidFill>
                      <a:schemeClr val="tx2"/>
                    </a:solidFill>
                  </a:rPr>
                  <a:t> </a:t>
                </a:r>
                <a:r>
                  <a:rPr lang="en-US" sz="2600" dirty="0">
                    <a:solidFill>
                      <a:schemeClr val="tx2">
                        <a:lumMod val="40000"/>
                        <a:lumOff val="60000"/>
                      </a:schemeClr>
                    </a:solidFill>
                  </a:rPr>
                  <a:t>and the classes are closed </a:t>
                </a:r>
                <a:r>
                  <a:rPr lang="en-US" sz="2600" dirty="0" err="1">
                    <a:solidFill>
                      <a:schemeClr val="tx2">
                        <a:lumMod val="40000"/>
                        <a:lumOff val="60000"/>
                      </a:schemeClr>
                    </a:solidFill>
                  </a:rPr>
                  <a:t>wrt</a:t>
                </a:r>
                <a:r>
                  <a:rPr lang="en-US" sz="2600" dirty="0">
                    <a:solidFill>
                      <a:schemeClr val="tx2">
                        <a:lumMod val="40000"/>
                        <a:lumOff val="60000"/>
                      </a:schemeClr>
                    </a:solidFill>
                  </a:rPr>
                  <a:t> constant functions</a:t>
                </a:r>
                <a:r>
                  <a:rPr lang="en-US" sz="2600" dirty="0">
                    <a:solidFill>
                      <a:schemeClr val="tx1"/>
                    </a:solidFill>
                  </a:rPr>
                  <a:t>, then our agents will be conversation calibrated.</a:t>
                </a:r>
              </a:p>
            </p:txBody>
          </p:sp>
        </mc:Choice>
        <mc:Fallback>
          <p:sp>
            <p:nvSpPr>
              <p:cNvPr id="15" name="Rounded Rectangle 14">
                <a:extLst>
                  <a:ext uri="{FF2B5EF4-FFF2-40B4-BE49-F238E27FC236}">
                    <a16:creationId xmlns:a16="http://schemas.microsoft.com/office/drawing/2014/main" id="{E278C2D3-48F5-B03D-11EC-D5C6C9524D83}"/>
                  </a:ext>
                </a:extLst>
              </p:cNvPr>
              <p:cNvSpPr>
                <a:spLocks noRot="1" noChangeAspect="1" noMove="1" noResize="1" noEditPoints="1" noAdjustHandles="1" noChangeArrowheads="1" noChangeShapeType="1" noTextEdit="1"/>
              </p:cNvSpPr>
              <p:nvPr/>
            </p:nvSpPr>
            <p:spPr>
              <a:xfrm>
                <a:off x="252735" y="4795003"/>
                <a:ext cx="11455637" cy="1835737"/>
              </a:xfrm>
              <a:prstGeom prst="roundRect">
                <a:avLst>
                  <a:gd name="adj" fmla="val 17276"/>
                </a:avLst>
              </a:prstGeom>
              <a:blipFill>
                <a:blip r:embed="rId3"/>
                <a:stretch>
                  <a:fillRect/>
                </a:stretch>
              </a:blipFill>
              <a:ln w="31750" cmpd="sng">
                <a:solidFill>
                  <a:schemeClr val="accent1"/>
                </a:solidFill>
              </a:ln>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686AD0B4-32C6-014E-7353-BEC9DF6DDC4E}"/>
              </a:ext>
            </a:extLst>
          </p:cNvPr>
          <p:cNvGrpSpPr/>
          <p:nvPr/>
        </p:nvGrpSpPr>
        <p:grpSpPr>
          <a:xfrm>
            <a:off x="66300" y="1935508"/>
            <a:ext cx="11611165" cy="2624069"/>
            <a:chOff x="66300" y="1935508"/>
            <a:chExt cx="11611165" cy="2624069"/>
          </a:xfrm>
        </p:grpSpPr>
        <p:pic>
          <p:nvPicPr>
            <p:cNvPr id="4" name="Picture 3">
              <a:extLst>
                <a:ext uri="{FF2B5EF4-FFF2-40B4-BE49-F238E27FC236}">
                  <a16:creationId xmlns:a16="http://schemas.microsoft.com/office/drawing/2014/main" id="{DF5CF32A-167F-9C9D-7D6B-CD04AB4808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86111" y="3429000"/>
              <a:ext cx="1005567" cy="1016152"/>
            </a:xfrm>
            <a:prstGeom prst="rect">
              <a:avLst/>
            </a:prstGeom>
          </p:spPr>
        </p:pic>
        <p:pic>
          <p:nvPicPr>
            <p:cNvPr id="5" name="Picture 4">
              <a:extLst>
                <a:ext uri="{FF2B5EF4-FFF2-40B4-BE49-F238E27FC236}">
                  <a16:creationId xmlns:a16="http://schemas.microsoft.com/office/drawing/2014/main" id="{185B88D4-0DE7-C3D8-2883-409C34415104}"/>
                </a:ext>
              </a:extLst>
            </p:cNvPr>
            <p:cNvPicPr>
              <a:picLocks noChangeAspect="1"/>
            </p:cNvPicPr>
            <p:nvPr/>
          </p:nvPicPr>
          <p:blipFill>
            <a:blip r:embed="rId5"/>
            <a:stretch>
              <a:fillRect/>
            </a:stretch>
          </p:blipFill>
          <p:spPr>
            <a:xfrm>
              <a:off x="3315727" y="3352479"/>
              <a:ext cx="1169194" cy="1169194"/>
            </a:xfrm>
            <a:prstGeom prst="rect">
              <a:avLst/>
            </a:prstGeom>
          </p:spPr>
        </p:pic>
        <mc:AlternateContent xmlns:mc="http://schemas.openxmlformats.org/markup-compatibility/2006" xmlns:a14="http://schemas.microsoft.com/office/drawing/2010/main">
          <mc:Choice Requires="a14">
            <p:sp>
              <p:nvSpPr>
                <p:cNvPr id="7" name="Oval Callout 6">
                  <a:extLst>
                    <a:ext uri="{FF2B5EF4-FFF2-40B4-BE49-F238E27FC236}">
                      <a16:creationId xmlns:a16="http://schemas.microsoft.com/office/drawing/2014/main" id="{71C5FD2D-C073-6DED-DF70-D4047E1D2FC2}"/>
                    </a:ext>
                  </a:extLst>
                </p:cNvPr>
                <p:cNvSpPr/>
                <p:nvPr/>
              </p:nvSpPr>
              <p:spPr>
                <a:xfrm flipH="1">
                  <a:off x="8030186" y="1935509"/>
                  <a:ext cx="3647279" cy="1648767"/>
                </a:xfrm>
                <a:prstGeom prst="wedgeEllipseCallout">
                  <a:avLst>
                    <a:gd name="adj1" fmla="val 41347"/>
                    <a:gd name="adj2" fmla="val 50002"/>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ndParaRPr>
                </a:p>
                <a:p>
                  <a:pPr algn="ctr"/>
                  <a:r>
                    <a:rPr lang="en-US" sz="2200" b="0" dirty="0">
                      <a:solidFill>
                        <a:schemeClr val="tx1"/>
                      </a:solidFill>
                    </a:rPr>
                    <a:t>I have no conversation swap regret </a:t>
                  </a:r>
                  <a:r>
                    <a:rPr lang="en-US" sz="2200" b="0" dirty="0" err="1">
                      <a:solidFill>
                        <a:schemeClr val="tx1"/>
                      </a:solidFill>
                    </a:rPr>
                    <a:t>wrt</a:t>
                  </a:r>
                  <a:r>
                    <a:rPr lang="en-US" sz="2200" b="0" dirty="0">
                      <a:solidFill>
                        <a:schemeClr val="tx1"/>
                      </a:solidFill>
                    </a:rPr>
                    <a:t> </a:t>
                  </a:r>
                  <a14:m>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ℋ</m:t>
                          </m:r>
                        </m:e>
                        <m:sub>
                          <m:r>
                            <a:rPr lang="en-US" sz="2200" b="0" i="1" smtClean="0">
                              <a:solidFill>
                                <a:schemeClr val="tx1"/>
                              </a:solidFill>
                              <a:latin typeface="Cambria Math" panose="02040503050406030204" pitchFamily="18" charset="0"/>
                            </a:rPr>
                            <m:t>h</m:t>
                          </m:r>
                        </m:sub>
                      </m:sSub>
                    </m:oMath>
                  </a14:m>
                  <a:r>
                    <a:rPr lang="en-US" sz="2200" b="0" dirty="0">
                      <a:solidFill>
                        <a:schemeClr val="tx1"/>
                      </a:solidFill>
                    </a:rPr>
                    <a:t>!</a:t>
                  </a:r>
                </a:p>
                <a:p>
                  <a:pPr algn="ctr"/>
                  <a:endParaRPr lang="en-US" sz="2200" dirty="0">
                    <a:solidFill>
                      <a:schemeClr val="tx1"/>
                    </a:solidFill>
                  </a:endParaRPr>
                </a:p>
              </p:txBody>
            </p:sp>
          </mc:Choice>
          <mc:Fallback xmlns="">
            <p:sp>
              <p:nvSpPr>
                <p:cNvPr id="7" name="Oval Callout 6">
                  <a:extLst>
                    <a:ext uri="{FF2B5EF4-FFF2-40B4-BE49-F238E27FC236}">
                      <a16:creationId xmlns:a16="http://schemas.microsoft.com/office/drawing/2014/main" id="{71C5FD2D-C073-6DED-DF70-D4047E1D2FC2}"/>
                    </a:ext>
                  </a:extLst>
                </p:cNvPr>
                <p:cNvSpPr>
                  <a:spLocks noRot="1" noChangeAspect="1" noMove="1" noResize="1" noEditPoints="1" noAdjustHandles="1" noChangeArrowheads="1" noChangeShapeType="1" noTextEdit="1"/>
                </p:cNvSpPr>
                <p:nvPr/>
              </p:nvSpPr>
              <p:spPr>
                <a:xfrm flipH="1">
                  <a:off x="8030186" y="1935509"/>
                  <a:ext cx="3647279" cy="1648767"/>
                </a:xfrm>
                <a:prstGeom prst="wedgeEllipseCallout">
                  <a:avLst>
                    <a:gd name="adj1" fmla="val 41347"/>
                    <a:gd name="adj2" fmla="val 50002"/>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val Callout 7">
                  <a:extLst>
                    <a:ext uri="{FF2B5EF4-FFF2-40B4-BE49-F238E27FC236}">
                      <a16:creationId xmlns:a16="http://schemas.microsoft.com/office/drawing/2014/main" id="{C7D9CF47-40EB-D231-3637-66B3F65F4DC0}"/>
                    </a:ext>
                  </a:extLst>
                </p:cNvPr>
                <p:cNvSpPr/>
                <p:nvPr/>
              </p:nvSpPr>
              <p:spPr>
                <a:xfrm>
                  <a:off x="66300" y="1935508"/>
                  <a:ext cx="3697665" cy="1648767"/>
                </a:xfrm>
                <a:prstGeom prst="wedgeEllipseCallout">
                  <a:avLst>
                    <a:gd name="adj1" fmla="val 41347"/>
                    <a:gd name="adj2" fmla="val 50002"/>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ndParaRPr>
                </a:p>
                <a:p>
                  <a:pPr algn="ctr"/>
                  <a:r>
                    <a:rPr lang="en-US" sz="2200" b="0" dirty="0">
                      <a:solidFill>
                        <a:schemeClr val="tx1"/>
                      </a:solidFill>
                    </a:rPr>
                    <a:t>I have no conversation swap regret </a:t>
                  </a:r>
                  <a:r>
                    <a:rPr lang="en-US" sz="2200" b="0" dirty="0" err="1">
                      <a:solidFill>
                        <a:schemeClr val="tx1"/>
                      </a:solidFill>
                    </a:rPr>
                    <a:t>wrt</a:t>
                  </a:r>
                  <a:r>
                    <a:rPr lang="en-US" sz="2200" b="0" dirty="0">
                      <a:solidFill>
                        <a:schemeClr val="tx1"/>
                      </a:solidFill>
                    </a:rPr>
                    <a:t> </a:t>
                  </a:r>
                  <a14:m>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ℋ</m:t>
                          </m:r>
                        </m:e>
                        <m:sub>
                          <m:r>
                            <a:rPr lang="en-US" sz="2200" b="0" i="1" smtClean="0">
                              <a:solidFill>
                                <a:schemeClr val="tx1"/>
                              </a:solidFill>
                              <a:latin typeface="Cambria Math" panose="02040503050406030204" pitchFamily="18" charset="0"/>
                            </a:rPr>
                            <m:t>𝑚</m:t>
                          </m:r>
                        </m:sub>
                      </m:sSub>
                    </m:oMath>
                  </a14:m>
                  <a:r>
                    <a:rPr lang="en-US" sz="2200" b="0" dirty="0">
                      <a:solidFill>
                        <a:schemeClr val="tx1"/>
                      </a:solidFill>
                    </a:rPr>
                    <a:t>!</a:t>
                  </a:r>
                </a:p>
                <a:p>
                  <a:pPr algn="ctr"/>
                  <a:endParaRPr lang="en-US" sz="2200" dirty="0">
                    <a:solidFill>
                      <a:schemeClr val="tx1"/>
                    </a:solidFill>
                  </a:endParaRPr>
                </a:p>
              </p:txBody>
            </p:sp>
          </mc:Choice>
          <mc:Fallback xmlns="">
            <p:sp>
              <p:nvSpPr>
                <p:cNvPr id="8" name="Oval Callout 7">
                  <a:extLst>
                    <a:ext uri="{FF2B5EF4-FFF2-40B4-BE49-F238E27FC236}">
                      <a16:creationId xmlns:a16="http://schemas.microsoft.com/office/drawing/2014/main" id="{C7D9CF47-40EB-D231-3637-66B3F65F4DC0}"/>
                    </a:ext>
                  </a:extLst>
                </p:cNvPr>
                <p:cNvSpPr>
                  <a:spLocks noRot="1" noChangeAspect="1" noMove="1" noResize="1" noEditPoints="1" noAdjustHandles="1" noChangeArrowheads="1" noChangeShapeType="1" noTextEdit="1"/>
                </p:cNvSpPr>
                <p:nvPr/>
              </p:nvSpPr>
              <p:spPr>
                <a:xfrm>
                  <a:off x="66300" y="1935508"/>
                  <a:ext cx="3697665" cy="1648767"/>
                </a:xfrm>
                <a:prstGeom prst="wedgeEllipseCallout">
                  <a:avLst>
                    <a:gd name="adj1" fmla="val 41347"/>
                    <a:gd name="adj2" fmla="val 50002"/>
                  </a:avLst>
                </a:prstGeom>
                <a:blipFill>
                  <a:blip r:embed="rId7"/>
                  <a:stretch>
                    <a:fillRect/>
                  </a:stretch>
                </a:blipFill>
                <a:ln>
                  <a:noFill/>
                </a:ln>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6672513C-8B9A-2C46-A57B-2AFF233E96F4}"/>
                </a:ext>
              </a:extLst>
            </p:cNvPr>
            <p:cNvCxnSpPr>
              <a:cxnSpLocks/>
            </p:cNvCxnSpPr>
            <p:nvPr/>
          </p:nvCxnSpPr>
          <p:spPr>
            <a:xfrm>
              <a:off x="4680022" y="3901630"/>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B1527EAD-42B1-0F0B-B94F-6518D36691BD}"/>
                </a:ext>
              </a:extLst>
            </p:cNvPr>
            <p:cNvCxnSpPr>
              <a:cxnSpLocks/>
            </p:cNvCxnSpPr>
            <p:nvPr/>
          </p:nvCxnSpPr>
          <p:spPr>
            <a:xfrm>
              <a:off x="4680022" y="4011018"/>
              <a:ext cx="2227670" cy="0"/>
            </a:xfrm>
            <a:prstGeom prst="straightConnector1">
              <a:avLst/>
            </a:prstGeom>
            <a:ln>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B53DC5B-A71F-3449-9339-4E91316D0536}"/>
                </a:ext>
              </a:extLst>
            </p:cNvPr>
            <p:cNvCxnSpPr>
              <a:cxnSpLocks/>
            </p:cNvCxnSpPr>
            <p:nvPr/>
          </p:nvCxnSpPr>
          <p:spPr>
            <a:xfrm>
              <a:off x="4680022" y="4155957"/>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4010C18-9C41-D572-4B67-1976490C01E4}"/>
                    </a:ext>
                  </a:extLst>
                </p:cNvPr>
                <p:cNvSpPr txBox="1"/>
                <p:nvPr/>
              </p:nvSpPr>
              <p:spPr>
                <a:xfrm rot="5400000">
                  <a:off x="5473139" y="4052162"/>
                  <a:ext cx="4608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a:p>
                <a:p>
                  <a:endParaRPr lang="en-US"/>
                </a:p>
              </p:txBody>
            </p:sp>
          </mc:Choice>
          <mc:Fallback xmlns="">
            <p:sp>
              <p:nvSpPr>
                <p:cNvPr id="25" name="TextBox 24">
                  <a:extLst>
                    <a:ext uri="{FF2B5EF4-FFF2-40B4-BE49-F238E27FC236}">
                      <a16:creationId xmlns:a16="http://schemas.microsoft.com/office/drawing/2014/main" id="{E4010C18-9C41-D572-4B67-1976490C01E4}"/>
                    </a:ext>
                  </a:extLst>
                </p:cNvPr>
                <p:cNvSpPr txBox="1">
                  <a:spLocks noRot="1" noChangeAspect="1" noMove="1" noResize="1" noEditPoints="1" noAdjustHandles="1" noChangeArrowheads="1" noChangeShapeType="1" noTextEdit="1"/>
                </p:cNvSpPr>
                <p:nvPr/>
              </p:nvSpPr>
              <p:spPr>
                <a:xfrm rot="5400000">
                  <a:off x="5473139" y="4052162"/>
                  <a:ext cx="460832" cy="553998"/>
                </a:xfrm>
                <a:prstGeom prst="rect">
                  <a:avLst/>
                </a:prstGeom>
                <a:blipFill>
                  <a:blip r:embed="rId8"/>
                  <a:stretch>
                    <a:fillRect/>
                  </a:stretch>
                </a:blipFill>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D91F369D-B4CE-10FA-0DE3-11120BA64FFB}"/>
              </a:ext>
            </a:extLst>
          </p:cNvPr>
          <p:cNvSpPr txBox="1"/>
          <p:nvPr/>
        </p:nvSpPr>
        <p:spPr>
          <a:xfrm>
            <a:off x="1149532" y="5135513"/>
            <a:ext cx="10804915" cy="954107"/>
          </a:xfrm>
          <a:prstGeom prst="rect">
            <a:avLst/>
          </a:prstGeom>
          <a:noFill/>
        </p:spPr>
        <p:txBody>
          <a:bodyPr wrap="square" rtlCol="0">
            <a:spAutoFit/>
          </a:bodyPr>
          <a:lstStyle/>
          <a:p>
            <a:r>
              <a:rPr lang="en-US" sz="2800" dirty="0"/>
              <a:t>Each agent has access to their own hypothesis class, so we can make them have no conversation swap regret on those.</a:t>
            </a:r>
          </a:p>
        </p:txBody>
      </p:sp>
    </p:spTree>
    <p:extLst>
      <p:ext uri="{BB962C8B-B14F-4D97-AF65-F5344CB8AC3E}">
        <p14:creationId xmlns:p14="http://schemas.microsoft.com/office/powerpoint/2010/main" val="340417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p:bldP spid="27" grpId="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112D2-B016-C790-845A-A6F2BC5178B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2BF3A1-F23F-D941-69FF-11708330D1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6111" y="3429000"/>
            <a:ext cx="1005567" cy="1016152"/>
          </a:xfrm>
          <a:prstGeom prst="rect">
            <a:avLst/>
          </a:prstGeom>
        </p:spPr>
      </p:pic>
      <p:pic>
        <p:nvPicPr>
          <p:cNvPr id="5" name="Picture 4">
            <a:extLst>
              <a:ext uri="{FF2B5EF4-FFF2-40B4-BE49-F238E27FC236}">
                <a16:creationId xmlns:a16="http://schemas.microsoft.com/office/drawing/2014/main" id="{46E2D900-DFFA-D964-C1D6-ECB6761E123B}"/>
              </a:ext>
            </a:extLst>
          </p:cNvPr>
          <p:cNvPicPr>
            <a:picLocks noChangeAspect="1"/>
          </p:cNvPicPr>
          <p:nvPr/>
        </p:nvPicPr>
        <p:blipFill>
          <a:blip r:embed="rId3"/>
          <a:stretch>
            <a:fillRect/>
          </a:stretch>
        </p:blipFill>
        <p:spPr>
          <a:xfrm>
            <a:off x="3315727" y="3352479"/>
            <a:ext cx="1169194" cy="1169194"/>
          </a:xfrm>
          <a:prstGeom prst="rect">
            <a:avLst/>
          </a:prstGeom>
        </p:spPr>
      </p:pic>
      <mc:AlternateContent xmlns:mc="http://schemas.openxmlformats.org/markup-compatibility/2006" xmlns:a14="http://schemas.microsoft.com/office/drawing/2010/main">
        <mc:Choice Requires="a14">
          <p:sp>
            <p:nvSpPr>
              <p:cNvPr id="7" name="Oval Callout 6">
                <a:extLst>
                  <a:ext uri="{FF2B5EF4-FFF2-40B4-BE49-F238E27FC236}">
                    <a16:creationId xmlns:a16="http://schemas.microsoft.com/office/drawing/2014/main" id="{7CC5C0A2-BD06-6C15-50DE-7E2F95AC2331}"/>
                  </a:ext>
                </a:extLst>
              </p:cNvPr>
              <p:cNvSpPr/>
              <p:nvPr/>
            </p:nvSpPr>
            <p:spPr>
              <a:xfrm flipH="1">
                <a:off x="8030186" y="1935509"/>
                <a:ext cx="3647279" cy="1648767"/>
              </a:xfrm>
              <a:prstGeom prst="wedgeEllipseCallout">
                <a:avLst>
                  <a:gd name="adj1" fmla="val 41347"/>
                  <a:gd name="adj2" fmla="val 50002"/>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ndParaRPr>
              </a:p>
              <a:p>
                <a:pPr algn="ctr"/>
                <a:r>
                  <a:rPr lang="en-US" sz="2200" b="0" dirty="0">
                    <a:solidFill>
                      <a:schemeClr val="tx1"/>
                    </a:solidFill>
                  </a:rPr>
                  <a:t>I have no conversation swap regret </a:t>
                </a:r>
                <a:r>
                  <a:rPr lang="en-US" sz="2200" b="0" dirty="0" err="1">
                    <a:solidFill>
                      <a:schemeClr val="tx1"/>
                    </a:solidFill>
                  </a:rPr>
                  <a:t>wrt</a:t>
                </a:r>
                <a:r>
                  <a:rPr lang="en-US" sz="2200" b="0" dirty="0">
                    <a:solidFill>
                      <a:schemeClr val="tx1"/>
                    </a:solidFill>
                  </a:rPr>
                  <a:t> </a:t>
                </a:r>
                <a14:m>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ℋ</m:t>
                        </m:r>
                      </m:e>
                      <m:sub>
                        <m:r>
                          <a:rPr lang="en-US" sz="2200" b="0" i="1" smtClean="0">
                            <a:solidFill>
                              <a:schemeClr val="tx1"/>
                            </a:solidFill>
                            <a:latin typeface="Cambria Math" panose="02040503050406030204" pitchFamily="18" charset="0"/>
                          </a:rPr>
                          <m:t>h</m:t>
                        </m:r>
                      </m:sub>
                    </m:sSub>
                  </m:oMath>
                </a14:m>
                <a:r>
                  <a:rPr lang="en-US" sz="2200" b="0" dirty="0">
                    <a:solidFill>
                      <a:schemeClr val="tx1"/>
                    </a:solidFill>
                  </a:rPr>
                  <a:t>!</a:t>
                </a:r>
              </a:p>
              <a:p>
                <a:pPr algn="ctr"/>
                <a:endParaRPr lang="en-US" sz="2200" dirty="0">
                  <a:solidFill>
                    <a:schemeClr val="tx1"/>
                  </a:solidFill>
                </a:endParaRPr>
              </a:p>
            </p:txBody>
          </p:sp>
        </mc:Choice>
        <mc:Fallback xmlns="">
          <p:sp>
            <p:nvSpPr>
              <p:cNvPr id="7" name="Oval Callout 6">
                <a:extLst>
                  <a:ext uri="{FF2B5EF4-FFF2-40B4-BE49-F238E27FC236}">
                    <a16:creationId xmlns:a16="http://schemas.microsoft.com/office/drawing/2014/main" id="{7CC5C0A2-BD06-6C15-50DE-7E2F95AC2331}"/>
                  </a:ext>
                </a:extLst>
              </p:cNvPr>
              <p:cNvSpPr>
                <a:spLocks noRot="1" noChangeAspect="1" noMove="1" noResize="1" noEditPoints="1" noAdjustHandles="1" noChangeArrowheads="1" noChangeShapeType="1" noTextEdit="1"/>
              </p:cNvSpPr>
              <p:nvPr/>
            </p:nvSpPr>
            <p:spPr>
              <a:xfrm flipH="1">
                <a:off x="8030186" y="1935509"/>
                <a:ext cx="3647279" cy="1648767"/>
              </a:xfrm>
              <a:prstGeom prst="wedgeEllipseCallout">
                <a:avLst>
                  <a:gd name="adj1" fmla="val 41347"/>
                  <a:gd name="adj2" fmla="val 50002"/>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val Callout 7">
                <a:extLst>
                  <a:ext uri="{FF2B5EF4-FFF2-40B4-BE49-F238E27FC236}">
                    <a16:creationId xmlns:a16="http://schemas.microsoft.com/office/drawing/2014/main" id="{65610107-6397-4646-0461-061847D9890F}"/>
                  </a:ext>
                </a:extLst>
              </p:cNvPr>
              <p:cNvSpPr/>
              <p:nvPr/>
            </p:nvSpPr>
            <p:spPr>
              <a:xfrm>
                <a:off x="66300" y="1935508"/>
                <a:ext cx="3697665" cy="1648767"/>
              </a:xfrm>
              <a:prstGeom prst="wedgeEllipseCallout">
                <a:avLst>
                  <a:gd name="adj1" fmla="val 41347"/>
                  <a:gd name="adj2" fmla="val 50002"/>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ndParaRPr>
              </a:p>
              <a:p>
                <a:pPr algn="ctr"/>
                <a:r>
                  <a:rPr lang="en-US" sz="2200" b="0" dirty="0">
                    <a:solidFill>
                      <a:schemeClr val="tx1"/>
                    </a:solidFill>
                  </a:rPr>
                  <a:t>I have no conversation swap regret </a:t>
                </a:r>
                <a:r>
                  <a:rPr lang="en-US" sz="2200" b="0" dirty="0" err="1">
                    <a:solidFill>
                      <a:schemeClr val="tx1"/>
                    </a:solidFill>
                  </a:rPr>
                  <a:t>wrt</a:t>
                </a:r>
                <a:r>
                  <a:rPr lang="en-US" sz="2200" b="0" dirty="0">
                    <a:solidFill>
                      <a:schemeClr val="tx1"/>
                    </a:solidFill>
                  </a:rPr>
                  <a:t> </a:t>
                </a:r>
                <a14:m>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panose="02040503050406030204" pitchFamily="18" charset="0"/>
                          </a:rPr>
                          <m:t>ℋ</m:t>
                        </m:r>
                      </m:e>
                      <m:sub>
                        <m:r>
                          <a:rPr lang="en-US" sz="2200" b="0" i="1" smtClean="0">
                            <a:solidFill>
                              <a:schemeClr val="tx1"/>
                            </a:solidFill>
                            <a:latin typeface="Cambria Math" panose="02040503050406030204" pitchFamily="18" charset="0"/>
                          </a:rPr>
                          <m:t>𝑚</m:t>
                        </m:r>
                      </m:sub>
                    </m:sSub>
                  </m:oMath>
                </a14:m>
                <a:r>
                  <a:rPr lang="en-US" sz="2200" b="0" dirty="0">
                    <a:solidFill>
                      <a:schemeClr val="tx1"/>
                    </a:solidFill>
                  </a:rPr>
                  <a:t>!</a:t>
                </a:r>
              </a:p>
              <a:p>
                <a:pPr algn="ctr"/>
                <a:endParaRPr lang="en-US" sz="2200" dirty="0">
                  <a:solidFill>
                    <a:schemeClr val="tx1"/>
                  </a:solidFill>
                </a:endParaRPr>
              </a:p>
            </p:txBody>
          </p:sp>
        </mc:Choice>
        <mc:Fallback xmlns="">
          <p:sp>
            <p:nvSpPr>
              <p:cNvPr id="8" name="Oval Callout 7">
                <a:extLst>
                  <a:ext uri="{FF2B5EF4-FFF2-40B4-BE49-F238E27FC236}">
                    <a16:creationId xmlns:a16="http://schemas.microsoft.com/office/drawing/2014/main" id="{65610107-6397-4646-0461-061847D9890F}"/>
                  </a:ext>
                </a:extLst>
              </p:cNvPr>
              <p:cNvSpPr>
                <a:spLocks noRot="1" noChangeAspect="1" noMove="1" noResize="1" noEditPoints="1" noAdjustHandles="1" noChangeArrowheads="1" noChangeShapeType="1" noTextEdit="1"/>
              </p:cNvSpPr>
              <p:nvPr/>
            </p:nvSpPr>
            <p:spPr>
              <a:xfrm>
                <a:off x="66300" y="1935508"/>
                <a:ext cx="3697665" cy="1648767"/>
              </a:xfrm>
              <a:prstGeom prst="wedgeEllipseCallout">
                <a:avLst>
                  <a:gd name="adj1" fmla="val 41347"/>
                  <a:gd name="adj2" fmla="val 50002"/>
                </a:avLst>
              </a:prstGeom>
              <a:blipFill>
                <a:blip r:embed="rId5"/>
                <a:stretch>
                  <a:fillRect/>
                </a:stretch>
              </a:blipFill>
              <a:ln>
                <a:no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0A6C80C0-6783-5620-5122-52A374C3FE41}"/>
              </a:ext>
            </a:extLst>
          </p:cNvPr>
          <p:cNvCxnSpPr>
            <a:cxnSpLocks/>
          </p:cNvCxnSpPr>
          <p:nvPr/>
        </p:nvCxnSpPr>
        <p:spPr>
          <a:xfrm>
            <a:off x="4680022" y="3901630"/>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7A95B4D-1194-6F81-1512-06EFF6264C0C}"/>
              </a:ext>
            </a:extLst>
          </p:cNvPr>
          <p:cNvCxnSpPr>
            <a:cxnSpLocks/>
          </p:cNvCxnSpPr>
          <p:nvPr/>
        </p:nvCxnSpPr>
        <p:spPr>
          <a:xfrm>
            <a:off x="4680022" y="4011018"/>
            <a:ext cx="2227670" cy="0"/>
          </a:xfrm>
          <a:prstGeom prst="straightConnector1">
            <a:avLst/>
          </a:prstGeom>
          <a:ln>
            <a:solidFill>
              <a:schemeClr val="tx2"/>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6668422D-448A-EE3D-96B7-30F2D6F14E2C}"/>
              </a:ext>
            </a:extLst>
          </p:cNvPr>
          <p:cNvCxnSpPr>
            <a:cxnSpLocks/>
          </p:cNvCxnSpPr>
          <p:nvPr/>
        </p:nvCxnSpPr>
        <p:spPr>
          <a:xfrm>
            <a:off x="4680022" y="4155957"/>
            <a:ext cx="22276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D0678A3-3CF5-A92F-D7A0-D37460B0C933}"/>
                  </a:ext>
                </a:extLst>
              </p:cNvPr>
              <p:cNvSpPr txBox="1"/>
              <p:nvPr/>
            </p:nvSpPr>
            <p:spPr>
              <a:xfrm rot="5400000">
                <a:off x="5473139" y="4052162"/>
                <a:ext cx="46083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a:p>
              <a:p>
                <a:endParaRPr lang="en-US"/>
              </a:p>
            </p:txBody>
          </p:sp>
        </mc:Choice>
        <mc:Fallback xmlns="">
          <p:sp>
            <p:nvSpPr>
              <p:cNvPr id="14" name="TextBox 13">
                <a:extLst>
                  <a:ext uri="{FF2B5EF4-FFF2-40B4-BE49-F238E27FC236}">
                    <a16:creationId xmlns:a16="http://schemas.microsoft.com/office/drawing/2014/main" id="{FD0678A3-3CF5-A92F-D7A0-D37460B0C933}"/>
                  </a:ext>
                </a:extLst>
              </p:cNvPr>
              <p:cNvSpPr txBox="1">
                <a:spLocks noRot="1" noChangeAspect="1" noMove="1" noResize="1" noEditPoints="1" noAdjustHandles="1" noChangeArrowheads="1" noChangeShapeType="1" noTextEdit="1"/>
              </p:cNvSpPr>
              <p:nvPr/>
            </p:nvSpPr>
            <p:spPr>
              <a:xfrm rot="5400000">
                <a:off x="5473139" y="4052162"/>
                <a:ext cx="460832" cy="553998"/>
              </a:xfrm>
              <a:prstGeom prst="rect">
                <a:avLst/>
              </a:prstGeom>
              <a:blipFill>
                <a:blip r:embed="rId6"/>
                <a:stretch>
                  <a:fillRect/>
                </a:stretch>
              </a:blipFill>
            </p:spPr>
            <p:txBody>
              <a:bodyPr/>
              <a:lstStyle/>
              <a:p>
                <a:r>
                  <a:rPr lang="en-US">
                    <a:noFill/>
                  </a:rPr>
                  <a:t> </a:t>
                </a:r>
              </a:p>
            </p:txBody>
          </p:sp>
        </mc:Fallback>
      </mc:AlternateContent>
      <p:sp>
        <p:nvSpPr>
          <p:cNvPr id="15" name="Rounded Rectangle 14">
            <a:extLst>
              <a:ext uri="{FF2B5EF4-FFF2-40B4-BE49-F238E27FC236}">
                <a16:creationId xmlns:a16="http://schemas.microsoft.com/office/drawing/2014/main" id="{23538BB5-31DC-8665-3595-511E73FC375F}"/>
              </a:ext>
            </a:extLst>
          </p:cNvPr>
          <p:cNvSpPr/>
          <p:nvPr/>
        </p:nvSpPr>
        <p:spPr>
          <a:xfrm>
            <a:off x="1603074" y="5403668"/>
            <a:ext cx="8985852" cy="1155940"/>
          </a:xfrm>
          <a:prstGeom prst="roundRect">
            <a:avLst/>
          </a:prstGeom>
          <a:solidFill>
            <a:schemeClr val="bg1"/>
          </a:solidFill>
          <a:ln w="31750" cmpd="sng">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rPr>
              <a:t>So that means </a:t>
            </a:r>
            <a:r>
              <a:rPr lang="en-US" sz="2600" b="1" dirty="0">
                <a:solidFill>
                  <a:schemeClr val="tx1"/>
                </a:solidFill>
              </a:rPr>
              <a:t>they will agree</a:t>
            </a:r>
            <a:r>
              <a:rPr lang="en-US" sz="2600" dirty="0">
                <a:solidFill>
                  <a:schemeClr val="tx1"/>
                </a:solidFill>
              </a:rPr>
              <a:t> with each other!</a:t>
            </a:r>
          </a:p>
          <a:p>
            <a:pPr algn="ctr"/>
            <a:r>
              <a:rPr lang="en-US" sz="2600" dirty="0">
                <a:solidFill>
                  <a:schemeClr val="tx1"/>
                </a:solidFill>
              </a:rPr>
              <a:t>So must have </a:t>
            </a:r>
            <a:r>
              <a:rPr lang="en-US" sz="2600">
                <a:solidFill>
                  <a:schemeClr val="tx1"/>
                </a:solidFill>
              </a:rPr>
              <a:t>no swap </a:t>
            </a:r>
            <a:r>
              <a:rPr lang="en-US" sz="2600" dirty="0">
                <a:solidFill>
                  <a:schemeClr val="tx1"/>
                </a:solidFill>
              </a:rPr>
              <a:t>regret on both classes! </a:t>
            </a:r>
          </a:p>
        </p:txBody>
      </p:sp>
      <p:pic>
        <p:nvPicPr>
          <p:cNvPr id="3" name="Picture 2">
            <a:extLst>
              <a:ext uri="{FF2B5EF4-FFF2-40B4-BE49-F238E27FC236}">
                <a16:creationId xmlns:a16="http://schemas.microsoft.com/office/drawing/2014/main" id="{8FCD0CEA-D2D5-5D5A-3822-1B5F32917901}"/>
              </a:ext>
            </a:extLst>
          </p:cNvPr>
          <p:cNvPicPr>
            <a:picLocks noChangeAspect="1"/>
          </p:cNvPicPr>
          <p:nvPr/>
        </p:nvPicPr>
        <p:blipFill>
          <a:blip r:embed="rId7"/>
          <a:stretch>
            <a:fillRect/>
          </a:stretch>
        </p:blipFill>
        <p:spPr>
          <a:xfrm flipH="1">
            <a:off x="5287695" y="4088141"/>
            <a:ext cx="1005566" cy="1272531"/>
          </a:xfrm>
          <a:prstGeom prst="rect">
            <a:avLst/>
          </a:prstGeom>
        </p:spPr>
      </p:pic>
      <mc:AlternateContent xmlns:mc="http://schemas.openxmlformats.org/markup-compatibility/2006" xmlns:a14="http://schemas.microsoft.com/office/drawing/2010/main">
        <mc:Choice Requires="a14">
          <p:sp>
            <p:nvSpPr>
              <p:cNvPr id="10" name="Title 1">
                <a:extLst>
                  <a:ext uri="{FF2B5EF4-FFF2-40B4-BE49-F238E27FC236}">
                    <a16:creationId xmlns:a16="http://schemas.microsoft.com/office/drawing/2014/main" id="{8BED9502-1435-425A-DD2C-14333BDABB63}"/>
                  </a:ext>
                </a:extLst>
              </p:cNvPr>
              <p:cNvSpPr>
                <a:spLocks noGrp="1"/>
              </p:cNvSpPr>
              <p:nvPr>
                <p:ph type="title"/>
              </p:nvPr>
            </p:nvSpPr>
            <p:spPr>
              <a:xfrm>
                <a:off x="415600" y="593367"/>
                <a:ext cx="11360800" cy="763600"/>
              </a:xfrm>
            </p:spPr>
            <p:txBody>
              <a:bodyPr>
                <a:normAutofit fontScale="90000"/>
              </a:bodyPr>
              <a:lstStyle/>
              <a:p>
                <a:r>
                  <a:rPr lang="en-US" dirty="0"/>
                  <a:t>Goal: get swap regret </a:t>
                </a:r>
                <a:r>
                  <a:rPr lang="en-US" dirty="0" err="1"/>
                  <a:t>wrt</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𝑚</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h</m:t>
                        </m:r>
                      </m:sub>
                    </m:sSub>
                  </m:oMath>
                </a14:m>
                <a:r>
                  <a:rPr lang="en-US" dirty="0"/>
                  <a:t> </a:t>
                </a:r>
              </a:p>
            </p:txBody>
          </p:sp>
        </mc:Choice>
        <mc:Fallback xmlns="">
          <p:sp>
            <p:nvSpPr>
              <p:cNvPr id="10" name="Title 1">
                <a:extLst>
                  <a:ext uri="{FF2B5EF4-FFF2-40B4-BE49-F238E27FC236}">
                    <a16:creationId xmlns:a16="http://schemas.microsoft.com/office/drawing/2014/main" id="{8BED9502-1435-425A-DD2C-14333BDABB63}"/>
                  </a:ext>
                </a:extLst>
              </p:cNvPr>
              <p:cNvSpPr>
                <a:spLocks noGrp="1" noRot="1" noChangeAspect="1" noMove="1" noResize="1" noEditPoints="1" noAdjustHandles="1" noChangeArrowheads="1" noChangeShapeType="1" noTextEdit="1"/>
              </p:cNvSpPr>
              <p:nvPr>
                <p:ph type="title"/>
              </p:nvPr>
            </p:nvSpPr>
            <p:spPr>
              <a:xfrm>
                <a:off x="415600" y="593367"/>
                <a:ext cx="11360800" cy="763600"/>
              </a:xfrm>
              <a:blipFill>
                <a:blip r:embed="rId8"/>
                <a:stretch>
                  <a:fillRect l="-1897" t="-16129" b="-2096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3CA12D20-C655-8C69-9FC0-5B67F53D6786}"/>
              </a:ext>
            </a:extLst>
          </p:cNvPr>
          <p:cNvSpPr txBox="1"/>
          <p:nvPr/>
        </p:nvSpPr>
        <p:spPr>
          <a:xfrm>
            <a:off x="5643154" y="2971800"/>
            <a:ext cx="65" cy="276999"/>
          </a:xfrm>
          <a:prstGeom prst="rect">
            <a:avLst/>
          </a:prstGeom>
          <a:noFill/>
        </p:spPr>
        <p:txBody>
          <a:bodyPr wrap="none" lIns="0" tIns="0" rIns="0" bIns="0" rtlCol="0">
            <a:spAutoFit/>
          </a:bodyPr>
          <a:lstStyle/>
          <a:p>
            <a:endParaRPr lang="en-US" dirty="0"/>
          </a:p>
        </p:txBody>
      </p:sp>
      <p:sp>
        <p:nvSpPr>
          <p:cNvPr id="17" name="TextBox 16">
            <a:extLst>
              <a:ext uri="{FF2B5EF4-FFF2-40B4-BE49-F238E27FC236}">
                <a16:creationId xmlns:a16="http://schemas.microsoft.com/office/drawing/2014/main" id="{963F6BE0-B26E-31AC-A613-8189C4795729}"/>
              </a:ext>
            </a:extLst>
          </p:cNvPr>
          <p:cNvSpPr txBox="1"/>
          <p:nvPr/>
        </p:nvSpPr>
        <p:spPr>
          <a:xfrm>
            <a:off x="8871219" y="80735"/>
            <a:ext cx="3320781" cy="369332"/>
          </a:xfrm>
          <a:prstGeom prst="rect">
            <a:avLst/>
          </a:prstGeom>
          <a:noFill/>
        </p:spPr>
        <p:txBody>
          <a:bodyPr wrap="none" rtlCol="0">
            <a:spAutoFit/>
          </a:bodyPr>
          <a:lstStyle/>
          <a:p>
            <a:r>
              <a:rPr lang="en-US" dirty="0">
                <a:solidFill>
                  <a:schemeClr val="tx2">
                    <a:lumMod val="60000"/>
                    <a:lumOff val="40000"/>
                  </a:schemeClr>
                </a:solidFill>
              </a:rPr>
              <a:t>*modulo MANY pages of details</a:t>
            </a:r>
          </a:p>
        </p:txBody>
      </p:sp>
    </p:spTree>
    <p:extLst>
      <p:ext uri="{BB962C8B-B14F-4D97-AF65-F5344CB8AC3E}">
        <p14:creationId xmlns:p14="http://schemas.microsoft.com/office/powerpoint/2010/main" val="429317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B4566-4C80-7159-7E62-297318C6C79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82CE914-04D6-E06A-0284-A05B8FE122D9}"/>
                  </a:ext>
                </a:extLst>
              </p:cNvPr>
              <p:cNvSpPr>
                <a:spLocks noGrp="1"/>
              </p:cNvSpPr>
              <p:nvPr>
                <p:ph type="title"/>
              </p:nvPr>
            </p:nvSpPr>
            <p:spPr/>
            <p:txBody>
              <a:bodyPr>
                <a:normAutofit fontScale="90000"/>
              </a:bodyPr>
              <a:lstStyle/>
              <a:p>
                <a:r>
                  <a:rPr lang="en-US" dirty="0"/>
                  <a:t>Goal: get swap regret </a:t>
                </a:r>
                <a:r>
                  <a:rPr lang="en-US" dirty="0" err="1"/>
                  <a:t>wrt</a:t>
                </a: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𝑚</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h</m:t>
                        </m:r>
                      </m:sub>
                    </m:sSub>
                  </m:oMath>
                </a14:m>
                <a:r>
                  <a:rPr lang="en-US" dirty="0"/>
                  <a:t> </a:t>
                </a:r>
              </a:p>
            </p:txBody>
          </p:sp>
        </mc:Choice>
        <mc:Fallback xmlns="">
          <p:sp>
            <p:nvSpPr>
              <p:cNvPr id="2" name="Title 1">
                <a:extLst>
                  <a:ext uri="{FF2B5EF4-FFF2-40B4-BE49-F238E27FC236}">
                    <a16:creationId xmlns:a16="http://schemas.microsoft.com/office/drawing/2014/main" id="{F82CE914-04D6-E06A-0284-A05B8FE122D9}"/>
                  </a:ext>
                </a:extLst>
              </p:cNvPr>
              <p:cNvSpPr>
                <a:spLocks noGrp="1" noRot="1" noChangeAspect="1" noMove="1" noResize="1" noEditPoints="1" noAdjustHandles="1" noChangeArrowheads="1" noChangeShapeType="1" noTextEdit="1"/>
              </p:cNvSpPr>
              <p:nvPr>
                <p:ph type="title"/>
              </p:nvPr>
            </p:nvSpPr>
            <p:spPr>
              <a:blipFill>
                <a:blip r:embed="rId2"/>
                <a:stretch>
                  <a:fillRect l="-1897" t="-16129" b="-2096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F197467E-3329-C468-8DD1-C99C9FED3D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23" y="4115392"/>
            <a:ext cx="1836991" cy="2755487"/>
          </a:xfrm>
          <a:prstGeom prst="rect">
            <a:avLst/>
          </a:prstGeom>
        </p:spPr>
      </p:pic>
      <mc:AlternateContent xmlns:mc="http://schemas.openxmlformats.org/markup-compatibility/2006" xmlns:a14="http://schemas.microsoft.com/office/drawing/2010/main">
        <mc:Choice Requires="a14">
          <p:sp>
            <p:nvSpPr>
              <p:cNvPr id="10" name="Oval Callout 9">
                <a:extLst>
                  <a:ext uri="{FF2B5EF4-FFF2-40B4-BE49-F238E27FC236}">
                    <a16:creationId xmlns:a16="http://schemas.microsoft.com/office/drawing/2014/main" id="{DC750947-9C23-7F61-2031-B3DB5FDFFC98}"/>
                  </a:ext>
                </a:extLst>
              </p:cNvPr>
              <p:cNvSpPr/>
              <p:nvPr/>
            </p:nvSpPr>
            <p:spPr>
              <a:xfrm flipH="1">
                <a:off x="1027556" y="1966824"/>
                <a:ext cx="6684458" cy="2127462"/>
              </a:xfrm>
              <a:prstGeom prst="wedgeEllipseCallout">
                <a:avLst>
                  <a:gd name="adj1" fmla="val 41347"/>
                  <a:gd name="adj2" fmla="val 50002"/>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sz="2800" b="0" dirty="0">
                    <a:solidFill>
                      <a:schemeClr val="tx1"/>
                    </a:solidFill>
                  </a:rPr>
                  <a:t>This is nice, but I thought we wanted to be competitive with </a:t>
                </a:r>
                <a14:m>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ℋ</m:t>
                        </m:r>
                      </m:e>
                      <m:sub>
                        <m:r>
                          <a:rPr lang="en-US" sz="2800" b="0" i="1" smtClean="0">
                            <a:solidFill>
                              <a:schemeClr val="tx1"/>
                            </a:solidFill>
                            <a:latin typeface="Cambria Math" panose="02040503050406030204" pitchFamily="18" charset="0"/>
                          </a:rPr>
                          <m:t>𝐽</m:t>
                        </m:r>
                      </m:sub>
                    </m:sSub>
                  </m:oMath>
                </a14:m>
                <a:r>
                  <a:rPr lang="en-US" sz="2800" b="0" dirty="0">
                    <a:solidFill>
                      <a:schemeClr val="tx1"/>
                    </a:solidFill>
                  </a:rPr>
                  <a:t> !!</a:t>
                </a:r>
              </a:p>
              <a:p>
                <a:pPr algn="ctr"/>
                <a:endParaRPr lang="en-US" dirty="0">
                  <a:solidFill>
                    <a:schemeClr val="tx1"/>
                  </a:solidFill>
                </a:endParaRPr>
              </a:p>
            </p:txBody>
          </p:sp>
        </mc:Choice>
        <mc:Fallback xmlns="">
          <p:sp>
            <p:nvSpPr>
              <p:cNvPr id="10" name="Oval Callout 9">
                <a:extLst>
                  <a:ext uri="{FF2B5EF4-FFF2-40B4-BE49-F238E27FC236}">
                    <a16:creationId xmlns:a16="http://schemas.microsoft.com/office/drawing/2014/main" id="{DC750947-9C23-7F61-2031-B3DB5FDFFC98}"/>
                  </a:ext>
                </a:extLst>
              </p:cNvPr>
              <p:cNvSpPr>
                <a:spLocks noRot="1" noChangeAspect="1" noMove="1" noResize="1" noEditPoints="1" noAdjustHandles="1" noChangeArrowheads="1" noChangeShapeType="1" noTextEdit="1"/>
              </p:cNvSpPr>
              <p:nvPr/>
            </p:nvSpPr>
            <p:spPr>
              <a:xfrm flipH="1">
                <a:off x="1027556" y="1966824"/>
                <a:ext cx="6684458" cy="2127462"/>
              </a:xfrm>
              <a:prstGeom prst="wedgeEllipseCallout">
                <a:avLst>
                  <a:gd name="adj1" fmla="val 41347"/>
                  <a:gd name="adj2" fmla="val 50002"/>
                </a:avLst>
              </a:prstGeom>
              <a:blipFill>
                <a:blip r:embed="rId4"/>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37911519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693F7-C793-52FF-C83B-1C03D01E5A6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itle 1">
                <a:extLst>
                  <a:ext uri="{FF2B5EF4-FFF2-40B4-BE49-F238E27FC236}">
                    <a16:creationId xmlns:a16="http://schemas.microsoft.com/office/drawing/2014/main" id="{BFDAB3E4-6B00-AAFA-BD54-433D70B738AB}"/>
                  </a:ext>
                </a:extLst>
              </p:cNvPr>
              <p:cNvSpPr txBox="1">
                <a:spLocks/>
              </p:cNvSpPr>
              <p:nvPr/>
            </p:nvSpPr>
            <p:spPr>
              <a:xfrm>
                <a:off x="838200" y="634468"/>
                <a:ext cx="105156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Remember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𝐽</m:t>
                        </m:r>
                      </m:sub>
                    </m:sSub>
                  </m:oMath>
                </a14:m>
                <a:r>
                  <a:rPr lang="en-US" dirty="0"/>
                  <a:t>? </a:t>
                </a:r>
                <a:br>
                  <a:rPr lang="en-US" dirty="0"/>
                </a:br>
                <a:endParaRPr lang="en-US" dirty="0"/>
              </a:p>
            </p:txBody>
          </p:sp>
        </mc:Choice>
        <mc:Fallback xmlns="">
          <p:sp>
            <p:nvSpPr>
              <p:cNvPr id="6" name="Title 1">
                <a:extLst>
                  <a:ext uri="{FF2B5EF4-FFF2-40B4-BE49-F238E27FC236}">
                    <a16:creationId xmlns:a16="http://schemas.microsoft.com/office/drawing/2014/main" id="{BFDAB3E4-6B00-AAFA-BD54-433D70B738AB}"/>
                  </a:ext>
                </a:extLst>
              </p:cNvPr>
              <p:cNvSpPr txBox="1">
                <a:spLocks noRot="1" noChangeAspect="1" noMove="1" noResize="1" noEditPoints="1" noAdjustHandles="1" noChangeArrowheads="1" noChangeShapeType="1" noTextEdit="1"/>
              </p:cNvSpPr>
              <p:nvPr/>
            </p:nvSpPr>
            <p:spPr>
              <a:xfrm>
                <a:off x="838200" y="634468"/>
                <a:ext cx="10515600" cy="1325563"/>
              </a:xfrm>
              <a:prstGeom prst="rect">
                <a:avLst/>
              </a:prstGeom>
              <a:blipFill>
                <a:blip r:embed="rId3"/>
                <a:stretch>
                  <a:fillRect l="-2413" t="-122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5D2AAA87-947D-71ED-92A7-906A3A329010}"/>
                  </a:ext>
                </a:extLst>
              </p:cNvPr>
              <p:cNvSpPr/>
              <p:nvPr/>
            </p:nvSpPr>
            <p:spPr>
              <a:xfrm>
                <a:off x="838200" y="1629951"/>
                <a:ext cx="10726882" cy="933962"/>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sSub>
                      <m:sSubPr>
                        <m:ctrlPr>
                          <a:rPr lang="en-US" sz="2200" b="1" i="1" smtClean="0">
                            <a:solidFill>
                              <a:schemeClr val="tx1"/>
                            </a:solidFill>
                            <a:latin typeface="Cambria Math" panose="02040503050406030204" pitchFamily="18" charset="0"/>
                          </a:rPr>
                        </m:ctrlPr>
                      </m:sSubPr>
                      <m:e>
                        <m:r>
                          <a:rPr lang="en-US" sz="2200" b="1" i="1" smtClean="0">
                            <a:solidFill>
                              <a:schemeClr val="tx1"/>
                            </a:solidFill>
                            <a:latin typeface="Cambria Math" panose="02040503050406030204" pitchFamily="18" charset="0"/>
                          </a:rPr>
                          <m:t>𝓗</m:t>
                        </m:r>
                      </m:e>
                      <m:sub>
                        <m:r>
                          <a:rPr lang="en-US" sz="2200" b="1" i="1" smtClean="0">
                            <a:solidFill>
                              <a:schemeClr val="tx1"/>
                            </a:solidFill>
                            <a:latin typeface="Cambria Math" panose="02040503050406030204" pitchFamily="18" charset="0"/>
                          </a:rPr>
                          <m:t>𝑱</m:t>
                        </m:r>
                      </m:sub>
                    </m:sSub>
                  </m:oMath>
                </a14:m>
                <a:r>
                  <a:rPr lang="en-US" sz="2200" b="1" dirty="0">
                    <a:solidFill>
                      <a:schemeClr val="tx1"/>
                    </a:solidFill>
                  </a:rPr>
                  <a:t> : </a:t>
                </a:r>
                <a:r>
                  <a:rPr lang="en-US" sz="2200" dirty="0">
                    <a:solidFill>
                      <a:schemeClr val="tx1"/>
                    </a:solidFill>
                  </a:rPr>
                  <a:t>The magical hypothesis class in the sky which has access to everyone’s features.</a:t>
                </a:r>
                <a:endParaRPr lang="en-US" sz="2200" b="1" dirty="0">
                  <a:solidFill>
                    <a:schemeClr val="tx1"/>
                  </a:solidFill>
                </a:endParaRPr>
              </a:p>
            </p:txBody>
          </p:sp>
        </mc:Choice>
        <mc:Fallback xmlns="">
          <p:sp>
            <p:nvSpPr>
              <p:cNvPr id="3" name="Rounded Rectangle 2">
                <a:extLst>
                  <a:ext uri="{FF2B5EF4-FFF2-40B4-BE49-F238E27FC236}">
                    <a16:creationId xmlns:a16="http://schemas.microsoft.com/office/drawing/2014/main" id="{5D2AAA87-947D-71ED-92A7-906A3A329010}"/>
                  </a:ext>
                </a:extLst>
              </p:cNvPr>
              <p:cNvSpPr>
                <a:spLocks noRot="1" noChangeAspect="1" noMove="1" noResize="1" noEditPoints="1" noAdjustHandles="1" noChangeArrowheads="1" noChangeShapeType="1" noTextEdit="1"/>
              </p:cNvSpPr>
              <p:nvPr/>
            </p:nvSpPr>
            <p:spPr>
              <a:xfrm>
                <a:off x="838200" y="1629951"/>
                <a:ext cx="10726882" cy="933962"/>
              </a:xfrm>
              <a:prstGeom prst="roundRect">
                <a:avLst/>
              </a:prstGeom>
              <a:blipFill>
                <a:blip r:embed="rId4"/>
                <a:stretch>
                  <a:fillRect/>
                </a:stretch>
              </a:blipFill>
              <a:ln>
                <a:solidFill>
                  <a:schemeClr val="accent5"/>
                </a:solidFill>
              </a:ln>
            </p:spPr>
            <p:txBody>
              <a:bodyPr/>
              <a:lstStyle/>
              <a:p>
                <a:r>
                  <a:rPr lang="en-US">
                    <a:noFill/>
                  </a:rPr>
                  <a:t> </a:t>
                </a:r>
              </a:p>
            </p:txBody>
          </p:sp>
        </mc:Fallback>
      </mc:AlternateContent>
      <p:grpSp>
        <p:nvGrpSpPr>
          <p:cNvPr id="55" name="Group 54">
            <a:extLst>
              <a:ext uri="{FF2B5EF4-FFF2-40B4-BE49-F238E27FC236}">
                <a16:creationId xmlns:a16="http://schemas.microsoft.com/office/drawing/2014/main" id="{8688B687-1499-3B36-0382-FF14E01FF860}"/>
              </a:ext>
            </a:extLst>
          </p:cNvPr>
          <p:cNvGrpSpPr/>
          <p:nvPr/>
        </p:nvGrpSpPr>
        <p:grpSpPr>
          <a:xfrm>
            <a:off x="3148150" y="2904981"/>
            <a:ext cx="5845880" cy="2659796"/>
            <a:chOff x="3559826" y="2720315"/>
            <a:chExt cx="5584777" cy="2883090"/>
          </a:xfrm>
        </p:grpSpPr>
        <p:sp>
          <p:nvSpPr>
            <p:cNvPr id="20" name="Cloud Callout 19">
              <a:extLst>
                <a:ext uri="{FF2B5EF4-FFF2-40B4-BE49-F238E27FC236}">
                  <a16:creationId xmlns:a16="http://schemas.microsoft.com/office/drawing/2014/main" id="{10AD18D3-83E9-667E-0AA0-27F883A94685}"/>
                </a:ext>
              </a:extLst>
            </p:cNvPr>
            <p:cNvSpPr/>
            <p:nvPr/>
          </p:nvSpPr>
          <p:spPr>
            <a:xfrm>
              <a:off x="4177095" y="3258926"/>
              <a:ext cx="4136429" cy="1012370"/>
            </a:xfrm>
            <a:prstGeom prst="cloudCallout">
              <a:avLst>
                <a:gd name="adj1" fmla="val 50721"/>
                <a:gd name="adj2" fmla="val 9920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8" name="Group 47">
              <a:extLst>
                <a:ext uri="{FF2B5EF4-FFF2-40B4-BE49-F238E27FC236}">
                  <a16:creationId xmlns:a16="http://schemas.microsoft.com/office/drawing/2014/main" id="{12EF35DD-7802-E4E4-C020-734A097435EB}"/>
                </a:ext>
              </a:extLst>
            </p:cNvPr>
            <p:cNvGrpSpPr/>
            <p:nvPr/>
          </p:nvGrpSpPr>
          <p:grpSpPr>
            <a:xfrm>
              <a:off x="3559826" y="2720315"/>
              <a:ext cx="5584777" cy="2883090"/>
              <a:chOff x="3559826" y="2720315"/>
              <a:chExt cx="5584777" cy="2883090"/>
            </a:xfrm>
          </p:grpSpPr>
          <p:pic>
            <p:nvPicPr>
              <p:cNvPr id="13" name="Picture 12">
                <a:extLst>
                  <a:ext uri="{FF2B5EF4-FFF2-40B4-BE49-F238E27FC236}">
                    <a16:creationId xmlns:a16="http://schemas.microsoft.com/office/drawing/2014/main" id="{EA240D4D-DDFD-51A2-3D48-52BE656CDB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3037" y="4809877"/>
                <a:ext cx="761566" cy="769582"/>
              </a:xfrm>
              <a:prstGeom prst="rect">
                <a:avLst/>
              </a:prstGeom>
            </p:spPr>
          </p:pic>
          <p:pic>
            <p:nvPicPr>
              <p:cNvPr id="14" name="Picture 13">
                <a:extLst>
                  <a:ext uri="{FF2B5EF4-FFF2-40B4-BE49-F238E27FC236}">
                    <a16:creationId xmlns:a16="http://schemas.microsoft.com/office/drawing/2014/main" id="{CA585EDC-BE7F-AB0D-C0EE-5E75CAAECE14}"/>
                  </a:ext>
                </a:extLst>
              </p:cNvPr>
              <p:cNvPicPr>
                <a:picLocks noChangeAspect="1"/>
              </p:cNvPicPr>
              <p:nvPr/>
            </p:nvPicPr>
            <p:blipFill>
              <a:blip r:embed="rId6"/>
              <a:stretch>
                <a:fillRect/>
              </a:stretch>
            </p:blipFill>
            <p:spPr>
              <a:xfrm>
                <a:off x="3559826" y="4841839"/>
                <a:ext cx="761566" cy="761566"/>
              </a:xfrm>
              <a:prstGeom prst="rect">
                <a:avLst/>
              </a:prstGeom>
            </p:spPr>
          </p:pic>
          <p:grpSp>
            <p:nvGrpSpPr>
              <p:cNvPr id="47" name="Group 46">
                <a:extLst>
                  <a:ext uri="{FF2B5EF4-FFF2-40B4-BE49-F238E27FC236}">
                    <a16:creationId xmlns:a16="http://schemas.microsoft.com/office/drawing/2014/main" id="{7FEA201D-71AC-967D-104A-794799AE2F48}"/>
                  </a:ext>
                </a:extLst>
              </p:cNvPr>
              <p:cNvGrpSpPr/>
              <p:nvPr/>
            </p:nvGrpSpPr>
            <p:grpSpPr>
              <a:xfrm>
                <a:off x="4177095" y="2720315"/>
                <a:ext cx="4136429" cy="1756136"/>
                <a:chOff x="4177095" y="2720315"/>
                <a:chExt cx="4136429" cy="1756136"/>
              </a:xfrm>
            </p:grpSpPr>
            <p:sp>
              <p:nvSpPr>
                <p:cNvPr id="17" name="Cloud Callout 16">
                  <a:extLst>
                    <a:ext uri="{FF2B5EF4-FFF2-40B4-BE49-F238E27FC236}">
                      <a16:creationId xmlns:a16="http://schemas.microsoft.com/office/drawing/2014/main" id="{8F2643BE-3F41-BD64-75FE-1FF826FB5807}"/>
                    </a:ext>
                  </a:extLst>
                </p:cNvPr>
                <p:cNvSpPr/>
                <p:nvPr/>
              </p:nvSpPr>
              <p:spPr>
                <a:xfrm>
                  <a:off x="4177095" y="3280793"/>
                  <a:ext cx="4136429" cy="1012370"/>
                </a:xfrm>
                <a:prstGeom prst="cloudCallout">
                  <a:avLst>
                    <a:gd name="adj1" fmla="val -42644"/>
                    <a:gd name="adj2" fmla="val 9989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2E6914E-1294-F0D2-BB14-582DB8D520B8}"/>
                        </a:ext>
                      </a:extLst>
                    </p:cNvPr>
                    <p:cNvSpPr txBox="1"/>
                    <p:nvPr/>
                  </p:nvSpPr>
                  <p:spPr>
                    <a:xfrm>
                      <a:off x="5483351" y="3437128"/>
                      <a:ext cx="1436579" cy="103932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1" i="1" smtClean="0">
                                    <a:latin typeface="Cambria Math" panose="02040503050406030204" pitchFamily="18" charset="0"/>
                                  </a:rPr>
                                </m:ctrlPr>
                              </m:sSubPr>
                              <m:e>
                                <m:r>
                                  <a:rPr lang="en-US" sz="2200" b="1" i="1" smtClean="0">
                                    <a:latin typeface="Cambria Math" panose="02040503050406030204" pitchFamily="18" charset="0"/>
                                  </a:rPr>
                                  <m:t>𝓗</m:t>
                                </m:r>
                              </m:e>
                              <m:sub>
                                <m:r>
                                  <a:rPr lang="en-US" sz="2200" b="1" i="1" smtClean="0">
                                    <a:latin typeface="Cambria Math" panose="02040503050406030204" pitchFamily="18" charset="0"/>
                                  </a:rPr>
                                  <m:t>𝑱</m:t>
                                </m:r>
                              </m:sub>
                            </m:sSub>
                          </m:oMath>
                        </m:oMathPara>
                      </a14:m>
                      <a:endParaRPr lang="en-US" sz="2200" b="1"/>
                    </a:p>
                    <a:p>
                      <a:endParaRPr lang="en-US" sz="2200" b="1"/>
                    </a:p>
                    <a:p>
                      <a:endParaRPr lang="en-US" sz="2200" b="1"/>
                    </a:p>
                  </p:txBody>
                </p:sp>
              </mc:Choice>
              <mc:Fallback xmlns="">
                <p:sp>
                  <p:nvSpPr>
                    <p:cNvPr id="2" name="TextBox 1">
                      <a:extLst>
                        <a:ext uri="{FF2B5EF4-FFF2-40B4-BE49-F238E27FC236}">
                          <a16:creationId xmlns:a16="http://schemas.microsoft.com/office/drawing/2014/main" id="{02E6914E-1294-F0D2-BB14-582DB8D520B8}"/>
                        </a:ext>
                      </a:extLst>
                    </p:cNvPr>
                    <p:cNvSpPr txBox="1">
                      <a:spLocks noRot="1" noChangeAspect="1" noMove="1" noResize="1" noEditPoints="1" noAdjustHandles="1" noChangeArrowheads="1" noChangeShapeType="1" noTextEdit="1"/>
                    </p:cNvSpPr>
                    <p:nvPr/>
                  </p:nvSpPr>
                  <p:spPr>
                    <a:xfrm>
                      <a:off x="5483351" y="3437128"/>
                      <a:ext cx="1436579" cy="103932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F17F0F3-268D-A147-F01C-1D4AA5B33A2E}"/>
                        </a:ext>
                      </a:extLst>
                    </p:cNvPr>
                    <p:cNvSpPr txBox="1"/>
                    <p:nvPr/>
                  </p:nvSpPr>
                  <p:spPr>
                    <a:xfrm>
                      <a:off x="5232965" y="3845216"/>
                      <a:ext cx="1979324"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𝒳</m:t>
                                </m:r>
                              </m:e>
                              <m:sub>
                                <m:r>
                                  <a:rPr lang="en-US" b="0" i="1" smtClean="0">
                                    <a:solidFill>
                                      <a:schemeClr val="tx2"/>
                                    </a:solidFill>
                                    <a:latin typeface="Cambria Math" panose="02040503050406030204" pitchFamily="18" charset="0"/>
                                  </a:rPr>
                                  <m:t>𝓂</m:t>
                                </m:r>
                              </m:sub>
                            </m:sSub>
                            <m:r>
                              <a:rPr lang="en-US" b="0" i="1" smtClean="0">
                                <a:solidFill>
                                  <a:schemeClr val="tx2"/>
                                </a:solidFill>
                                <a:latin typeface="Cambria Math" panose="02040503050406030204" pitchFamily="18" charset="0"/>
                              </a:rPr>
                              <m:t>∪</m:t>
                            </m:r>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𝒳</m:t>
                                </m:r>
                              </m:e>
                              <m:sub>
                                <m:r>
                                  <a:rPr lang="en-US" b="0" i="1" smtClean="0">
                                    <a:solidFill>
                                      <a:schemeClr val="tx2"/>
                                    </a:solidFill>
                                    <a:latin typeface="Cambria Math" panose="02040503050406030204" pitchFamily="18" charset="0"/>
                                  </a:rPr>
                                  <m:t>𝒽</m:t>
                                </m:r>
                              </m:sub>
                            </m:sSub>
                            <m:r>
                              <a:rPr lang="en-US" b="0" i="1" smtClean="0">
                                <a:solidFill>
                                  <a:schemeClr val="tx2"/>
                                </a:solidFill>
                                <a:latin typeface="Cambria Math" panose="02040503050406030204" pitchFamily="18" charset="0"/>
                              </a:rPr>
                              <m:t>→</m:t>
                            </m:r>
                            <m:d>
                              <m:dPr>
                                <m:begChr m:val="["/>
                                <m:endChr m:val="]"/>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0,1</m:t>
                                </m:r>
                              </m:e>
                            </m:d>
                          </m:oMath>
                        </m:oMathPara>
                      </a14:m>
                      <a:endParaRPr lang="en-US" b="0" dirty="0">
                        <a:solidFill>
                          <a:schemeClr val="tx2"/>
                        </a:solidFill>
                      </a:endParaRPr>
                    </a:p>
                    <a:p>
                      <a:endParaRPr lang="en-US" dirty="0">
                        <a:solidFill>
                          <a:schemeClr val="tx2"/>
                        </a:solidFill>
                      </a:endParaRPr>
                    </a:p>
                  </p:txBody>
                </p:sp>
              </mc:Choice>
              <mc:Fallback xmlns="">
                <p:sp>
                  <p:nvSpPr>
                    <p:cNvPr id="4" name="TextBox 3">
                      <a:extLst>
                        <a:ext uri="{FF2B5EF4-FFF2-40B4-BE49-F238E27FC236}">
                          <a16:creationId xmlns:a16="http://schemas.microsoft.com/office/drawing/2014/main" id="{0F17F0F3-268D-A147-F01C-1D4AA5B33A2E}"/>
                        </a:ext>
                      </a:extLst>
                    </p:cNvPr>
                    <p:cNvSpPr txBox="1">
                      <a:spLocks noRot="1" noChangeAspect="1" noMove="1" noResize="1" noEditPoints="1" noAdjustHandles="1" noChangeArrowheads="1" noChangeShapeType="1" noTextEdit="1"/>
                    </p:cNvSpPr>
                    <p:nvPr/>
                  </p:nvSpPr>
                  <p:spPr>
                    <a:xfrm>
                      <a:off x="5232965" y="3845216"/>
                      <a:ext cx="1979324" cy="553998"/>
                    </a:xfrm>
                    <a:prstGeom prst="rect">
                      <a:avLst/>
                    </a:prstGeom>
                    <a:blipFill>
                      <a:blip r:embed="rId8"/>
                      <a:stretch>
                        <a:fillRect/>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822F6F11-0FB4-CA42-0314-AD0B32707FB4}"/>
                    </a:ext>
                  </a:extLst>
                </p:cNvPr>
                <p:cNvSpPr txBox="1"/>
                <p:nvPr/>
              </p:nvSpPr>
              <p:spPr>
                <a:xfrm>
                  <a:off x="5579292" y="2720315"/>
                  <a:ext cx="1352614" cy="369332"/>
                </a:xfrm>
                <a:prstGeom prst="rect">
                  <a:avLst/>
                </a:prstGeom>
                <a:noFill/>
              </p:spPr>
              <p:txBody>
                <a:bodyPr wrap="none" rtlCol="0">
                  <a:spAutoFit/>
                </a:bodyPr>
                <a:lstStyle/>
                <a:p>
                  <a:r>
                    <a:rPr lang="en-US" b="1"/>
                    <a:t>Ideal world</a:t>
                  </a:r>
                </a:p>
              </p:txBody>
            </p:sp>
          </p:grpSp>
        </p:grpSp>
      </p:grpSp>
      <p:sp>
        <p:nvSpPr>
          <p:cNvPr id="5" name="TextBox 4">
            <a:extLst>
              <a:ext uri="{FF2B5EF4-FFF2-40B4-BE49-F238E27FC236}">
                <a16:creationId xmlns:a16="http://schemas.microsoft.com/office/drawing/2014/main" id="{48D9AE77-18F4-BAC3-7FED-BA2E452C0F4D}"/>
              </a:ext>
            </a:extLst>
          </p:cNvPr>
          <p:cNvSpPr txBox="1"/>
          <p:nvPr/>
        </p:nvSpPr>
        <p:spPr>
          <a:xfrm>
            <a:off x="838200" y="5977310"/>
            <a:ext cx="11040390" cy="523220"/>
          </a:xfrm>
          <a:prstGeom prst="rect">
            <a:avLst/>
          </a:prstGeom>
          <a:noFill/>
        </p:spPr>
        <p:txBody>
          <a:bodyPr wrap="square" rtlCol="0">
            <a:spAutoFit/>
          </a:bodyPr>
          <a:lstStyle/>
          <a:p>
            <a:r>
              <a:rPr lang="en-US" sz="2800" dirty="0"/>
              <a:t>When is it possible for information aggregation to compete?</a:t>
            </a:r>
          </a:p>
        </p:txBody>
      </p:sp>
    </p:spTree>
    <p:extLst>
      <p:ext uri="{BB962C8B-B14F-4D97-AF65-F5344CB8AC3E}">
        <p14:creationId xmlns:p14="http://schemas.microsoft.com/office/powerpoint/2010/main" val="391740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72AD9-586F-4560-11FE-C71A2F5C6B30}"/>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B873C01-3C20-A627-3516-CE6BB2F97606}"/>
                  </a:ext>
                </a:extLst>
              </p:cNvPr>
              <p:cNvSpPr>
                <a:spLocks noGrp="1"/>
              </p:cNvSpPr>
              <p:nvPr>
                <p:ph type="title"/>
              </p:nvPr>
            </p:nvSpPr>
            <p:spPr>
              <a:ln>
                <a:noFill/>
              </a:ln>
            </p:spPr>
            <p:txBody>
              <a:bodyPr>
                <a:normAutofit fontScale="90000"/>
              </a:bodyPr>
              <a:lstStyle/>
              <a:p>
                <a:r>
                  <a:rPr lang="en-US" dirty="0"/>
                  <a:t>Final result: a </a:t>
                </a:r>
                <a:r>
                  <a:rPr lang="en-US" b="1" dirty="0"/>
                  <a:t>weak learning condition</a:t>
                </a:r>
                <a:r>
                  <a:rPr lang="en-US" dirty="0"/>
                  <a:t> 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𝑚</m:t>
                        </m:r>
                      </m:sub>
                    </m:sSub>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h</m:t>
                        </m:r>
                      </m:sub>
                    </m:sSub>
                  </m:oMath>
                </a14:m>
                <a:r>
                  <a:rPr lang="en-US" dirty="0"/>
                  <a:t> such that </a:t>
                </a:r>
                <a:r>
                  <a:rPr lang="en-US" b="1" dirty="0"/>
                  <a:t>low conversation swap regret</a:t>
                </a:r>
                <a:r>
                  <a:rPr lang="en-US" dirty="0"/>
                  <a:t> implies you are competitive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𝐽</m:t>
                        </m:r>
                      </m:sub>
                    </m:sSub>
                    <m:r>
                      <a:rPr lang="en-US" b="0" i="1" smtClean="0">
                        <a:latin typeface="Cambria Math" panose="02040503050406030204" pitchFamily="18" charset="0"/>
                      </a:rPr>
                      <m:t>.</m:t>
                    </m:r>
                  </m:oMath>
                </a14:m>
                <a:endParaRPr lang="en-US" dirty="0"/>
              </a:p>
            </p:txBody>
          </p:sp>
        </mc:Choice>
        <mc:Fallback xmlns="">
          <p:sp>
            <p:nvSpPr>
              <p:cNvPr id="2" name="Title 1">
                <a:extLst>
                  <a:ext uri="{FF2B5EF4-FFF2-40B4-BE49-F238E27FC236}">
                    <a16:creationId xmlns:a16="http://schemas.microsoft.com/office/drawing/2014/main" id="{CB873C01-3C20-A627-3516-CE6BB2F97606}"/>
                  </a:ext>
                </a:extLst>
              </p:cNvPr>
              <p:cNvSpPr>
                <a:spLocks noGrp="1" noRot="1" noChangeAspect="1" noMove="1" noResize="1" noEditPoints="1" noAdjustHandles="1" noChangeArrowheads="1" noChangeShapeType="1" noTextEdit="1"/>
              </p:cNvSpPr>
              <p:nvPr>
                <p:ph type="title"/>
              </p:nvPr>
            </p:nvSpPr>
            <p:spPr>
              <a:blipFill>
                <a:blip r:embed="rId2"/>
                <a:stretch>
                  <a:fillRect l="-1897" t="-16129" b="-166129"/>
                </a:stretch>
              </a:blipFill>
              <a:ln>
                <a:noFill/>
              </a:ln>
            </p:spPr>
            <p:txBody>
              <a:bodyPr/>
              <a:lstStyle/>
              <a:p>
                <a:r>
                  <a:rPr lang="en-US">
                    <a:noFill/>
                  </a:rPr>
                  <a:t> </a:t>
                </a:r>
              </a:p>
            </p:txBody>
          </p:sp>
        </mc:Fallback>
      </mc:AlternateContent>
      <p:grpSp>
        <p:nvGrpSpPr>
          <p:cNvPr id="8" name="Group 7">
            <a:extLst>
              <a:ext uri="{FF2B5EF4-FFF2-40B4-BE49-F238E27FC236}">
                <a16:creationId xmlns:a16="http://schemas.microsoft.com/office/drawing/2014/main" id="{ACAD0D8D-DEB9-1E30-CF78-A024D1380CB9}"/>
              </a:ext>
            </a:extLst>
          </p:cNvPr>
          <p:cNvGrpSpPr/>
          <p:nvPr/>
        </p:nvGrpSpPr>
        <p:grpSpPr>
          <a:xfrm>
            <a:off x="370937" y="2857542"/>
            <a:ext cx="7979433" cy="1220638"/>
            <a:chOff x="370937" y="2857542"/>
            <a:chExt cx="7979433" cy="1220638"/>
          </a:xfrm>
        </p:grpSpPr>
        <p:sp>
          <p:nvSpPr>
            <p:cNvPr id="6" name="Oval 5">
              <a:extLst>
                <a:ext uri="{FF2B5EF4-FFF2-40B4-BE49-F238E27FC236}">
                  <a16:creationId xmlns:a16="http://schemas.microsoft.com/office/drawing/2014/main" id="{A6A6AA63-4674-E7BF-DDE6-34A36DCEEF25}"/>
                </a:ext>
              </a:extLst>
            </p:cNvPr>
            <p:cNvSpPr/>
            <p:nvPr/>
          </p:nvSpPr>
          <p:spPr>
            <a:xfrm>
              <a:off x="5083834" y="2857542"/>
              <a:ext cx="3266536" cy="1220638"/>
            </a:xfrm>
            <a:prstGeom prst="ellips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7A551C1-C916-E46C-AD31-74ABB962CB38}"/>
                    </a:ext>
                  </a:extLst>
                </p:cNvPr>
                <p:cNvSpPr txBox="1"/>
                <p:nvPr/>
              </p:nvSpPr>
              <p:spPr>
                <a:xfrm>
                  <a:off x="6078747" y="3253795"/>
                  <a:ext cx="1276710" cy="4281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600" b="1" i="1" smtClean="0">
                                <a:latin typeface="Cambria Math" panose="02040503050406030204" pitchFamily="18" charset="0"/>
                              </a:rPr>
                            </m:ctrlPr>
                          </m:sSubPr>
                          <m:e>
                            <m:r>
                              <a:rPr lang="en-US" sz="2600" b="1" i="1" smtClean="0">
                                <a:latin typeface="Cambria Math" panose="02040503050406030204" pitchFamily="18" charset="0"/>
                              </a:rPr>
                              <m:t>𝓗</m:t>
                            </m:r>
                          </m:e>
                          <m:sub>
                            <m:r>
                              <a:rPr lang="en-US" sz="2600" b="1" i="1" smtClean="0">
                                <a:latin typeface="Cambria Math" panose="02040503050406030204" pitchFamily="18" charset="0"/>
                              </a:rPr>
                              <m:t>𝑱</m:t>
                            </m:r>
                          </m:sub>
                        </m:sSub>
                      </m:oMath>
                    </m:oMathPara>
                  </a14:m>
                  <a:endParaRPr lang="en-US" sz="2600" b="1" dirty="0"/>
                </a:p>
              </p:txBody>
            </p:sp>
          </mc:Choice>
          <mc:Fallback xmlns="">
            <p:sp>
              <p:nvSpPr>
                <p:cNvPr id="7" name="TextBox 6">
                  <a:extLst>
                    <a:ext uri="{FF2B5EF4-FFF2-40B4-BE49-F238E27FC236}">
                      <a16:creationId xmlns:a16="http://schemas.microsoft.com/office/drawing/2014/main" id="{37A551C1-C916-E46C-AD31-74ABB962CB38}"/>
                    </a:ext>
                  </a:extLst>
                </p:cNvPr>
                <p:cNvSpPr txBox="1">
                  <a:spLocks noRot="1" noChangeAspect="1" noMove="1" noResize="1" noEditPoints="1" noAdjustHandles="1" noChangeArrowheads="1" noChangeShapeType="1" noTextEdit="1"/>
                </p:cNvSpPr>
                <p:nvPr/>
              </p:nvSpPr>
              <p:spPr>
                <a:xfrm>
                  <a:off x="6078747" y="3253795"/>
                  <a:ext cx="1276710" cy="428131"/>
                </a:xfrm>
                <a:prstGeom prst="rect">
                  <a:avLst/>
                </a:prstGeom>
                <a:blipFill>
                  <a:blip r:embed="rId3"/>
                  <a:stretch>
                    <a:fillRect b="-23529"/>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8C059E7F-8EEA-9087-473C-7FBDCCDC623B}"/>
                </a:ext>
              </a:extLst>
            </p:cNvPr>
            <p:cNvSpPr txBox="1"/>
            <p:nvPr/>
          </p:nvSpPr>
          <p:spPr>
            <a:xfrm>
              <a:off x="370937" y="2857542"/>
              <a:ext cx="3266536" cy="1200329"/>
            </a:xfrm>
            <a:prstGeom prst="rect">
              <a:avLst/>
            </a:prstGeom>
            <a:noFill/>
          </p:spPr>
          <p:txBody>
            <a:bodyPr wrap="square" rtlCol="0">
              <a:spAutoFit/>
            </a:bodyPr>
            <a:lstStyle/>
            <a:p>
              <a:r>
                <a:rPr lang="en-US" sz="2400" dirty="0"/>
                <a:t>Any time a model in here can improve over a constant predictor</a:t>
              </a:r>
            </a:p>
          </p:txBody>
        </p:sp>
        <p:cxnSp>
          <p:nvCxnSpPr>
            <p:cNvPr id="13" name="Straight Arrow Connector 12">
              <a:extLst>
                <a:ext uri="{FF2B5EF4-FFF2-40B4-BE49-F238E27FC236}">
                  <a16:creationId xmlns:a16="http://schemas.microsoft.com/office/drawing/2014/main" id="{26D84DB8-A50D-45C1-BC9F-DE5ED3D0B8C8}"/>
                </a:ext>
              </a:extLst>
            </p:cNvPr>
            <p:cNvCxnSpPr>
              <a:cxnSpLocks/>
            </p:cNvCxnSpPr>
            <p:nvPr/>
          </p:nvCxnSpPr>
          <p:spPr>
            <a:xfrm flipV="1">
              <a:off x="3637473" y="3444995"/>
              <a:ext cx="1193320" cy="839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5C7E74BB-C99E-B326-EA63-E1AF83F66359}"/>
              </a:ext>
            </a:extLst>
          </p:cNvPr>
          <p:cNvGrpSpPr/>
          <p:nvPr/>
        </p:nvGrpSpPr>
        <p:grpSpPr>
          <a:xfrm>
            <a:off x="2812211" y="2897096"/>
            <a:ext cx="9294243" cy="3406060"/>
            <a:chOff x="2812211" y="2897096"/>
            <a:chExt cx="9294243" cy="3406060"/>
          </a:xfrm>
        </p:grpSpPr>
        <p:sp>
          <p:nvSpPr>
            <p:cNvPr id="14" name="Oval 13">
              <a:extLst>
                <a:ext uri="{FF2B5EF4-FFF2-40B4-BE49-F238E27FC236}">
                  <a16:creationId xmlns:a16="http://schemas.microsoft.com/office/drawing/2014/main" id="{7A503771-F899-8773-083C-D2BE695511E9}"/>
                </a:ext>
              </a:extLst>
            </p:cNvPr>
            <p:cNvSpPr/>
            <p:nvPr/>
          </p:nvSpPr>
          <p:spPr>
            <a:xfrm>
              <a:off x="2812211" y="5082518"/>
              <a:ext cx="3266536" cy="1220638"/>
            </a:xfrm>
            <a:prstGeom prst="ellips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p:sp>
          <p:nvSpPr>
            <p:cNvPr id="15" name="Oval 14">
              <a:extLst>
                <a:ext uri="{FF2B5EF4-FFF2-40B4-BE49-F238E27FC236}">
                  <a16:creationId xmlns:a16="http://schemas.microsoft.com/office/drawing/2014/main" id="{7B03605E-A9EC-69F7-CCBD-2AE49A60A3F9}"/>
                </a:ext>
              </a:extLst>
            </p:cNvPr>
            <p:cNvSpPr/>
            <p:nvPr/>
          </p:nvSpPr>
          <p:spPr>
            <a:xfrm>
              <a:off x="7746521" y="5082518"/>
              <a:ext cx="3266536" cy="1220638"/>
            </a:xfrm>
            <a:prstGeom prst="ellipse">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AC9B1F8-8D32-3DC7-188F-150234D5B5DB}"/>
                    </a:ext>
                  </a:extLst>
                </p:cNvPr>
                <p:cNvSpPr txBox="1"/>
                <p:nvPr/>
              </p:nvSpPr>
              <p:spPr>
                <a:xfrm>
                  <a:off x="3807124" y="5493239"/>
                  <a:ext cx="1276710" cy="4001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600" b="1" i="1" smtClean="0">
                                <a:latin typeface="Cambria Math" panose="02040503050406030204" pitchFamily="18" charset="0"/>
                              </a:rPr>
                            </m:ctrlPr>
                          </m:sSubPr>
                          <m:e>
                            <m:r>
                              <a:rPr lang="en-US" sz="2600" b="1" i="1" smtClean="0">
                                <a:latin typeface="Cambria Math" panose="02040503050406030204" pitchFamily="18" charset="0"/>
                              </a:rPr>
                              <m:t>𝓗</m:t>
                            </m:r>
                          </m:e>
                          <m:sub>
                            <m:r>
                              <a:rPr lang="en-US" sz="2600" b="1" i="1" smtClean="0">
                                <a:latin typeface="Cambria Math" panose="02040503050406030204" pitchFamily="18" charset="0"/>
                              </a:rPr>
                              <m:t>𝒎</m:t>
                            </m:r>
                          </m:sub>
                        </m:sSub>
                      </m:oMath>
                    </m:oMathPara>
                  </a14:m>
                  <a:endParaRPr lang="en-US" sz="2600" b="1" dirty="0"/>
                </a:p>
              </p:txBody>
            </p:sp>
          </mc:Choice>
          <mc:Fallback xmlns="">
            <p:sp>
              <p:nvSpPr>
                <p:cNvPr id="16" name="TextBox 15">
                  <a:extLst>
                    <a:ext uri="{FF2B5EF4-FFF2-40B4-BE49-F238E27FC236}">
                      <a16:creationId xmlns:a16="http://schemas.microsoft.com/office/drawing/2014/main" id="{0AC9B1F8-8D32-3DC7-188F-150234D5B5DB}"/>
                    </a:ext>
                  </a:extLst>
                </p:cNvPr>
                <p:cNvSpPr txBox="1">
                  <a:spLocks noRot="1" noChangeAspect="1" noMove="1" noResize="1" noEditPoints="1" noAdjustHandles="1" noChangeArrowheads="1" noChangeShapeType="1" noTextEdit="1"/>
                </p:cNvSpPr>
                <p:nvPr/>
              </p:nvSpPr>
              <p:spPr>
                <a:xfrm>
                  <a:off x="3807124" y="5493239"/>
                  <a:ext cx="1276710" cy="400110"/>
                </a:xfrm>
                <a:prstGeom prst="rect">
                  <a:avLst/>
                </a:prstGeom>
                <a:blipFill>
                  <a:blip r:embed="rId4"/>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3FEC625-2792-332B-9D32-F5FD703D1B7B}"/>
                    </a:ext>
                  </a:extLst>
                </p:cNvPr>
                <p:cNvSpPr txBox="1"/>
                <p:nvPr/>
              </p:nvSpPr>
              <p:spPr>
                <a:xfrm>
                  <a:off x="8741434" y="5492782"/>
                  <a:ext cx="1276710" cy="4001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600" b="1" i="1" smtClean="0">
                                <a:latin typeface="Cambria Math" panose="02040503050406030204" pitchFamily="18" charset="0"/>
                              </a:rPr>
                            </m:ctrlPr>
                          </m:sSubPr>
                          <m:e>
                            <m:r>
                              <a:rPr lang="en-US" sz="2600" b="1" i="1" smtClean="0">
                                <a:latin typeface="Cambria Math" panose="02040503050406030204" pitchFamily="18" charset="0"/>
                              </a:rPr>
                              <m:t>𝓗</m:t>
                            </m:r>
                          </m:e>
                          <m:sub>
                            <m:r>
                              <a:rPr lang="en-US" sz="2600" b="1" i="1" smtClean="0">
                                <a:latin typeface="Cambria Math" panose="02040503050406030204" pitchFamily="18" charset="0"/>
                              </a:rPr>
                              <m:t>𝒉</m:t>
                            </m:r>
                          </m:sub>
                        </m:sSub>
                      </m:oMath>
                    </m:oMathPara>
                  </a14:m>
                  <a:endParaRPr lang="en-US" sz="2600" b="1" dirty="0"/>
                </a:p>
              </p:txBody>
            </p:sp>
          </mc:Choice>
          <mc:Fallback xmlns="">
            <p:sp>
              <p:nvSpPr>
                <p:cNvPr id="17" name="TextBox 16">
                  <a:extLst>
                    <a:ext uri="{FF2B5EF4-FFF2-40B4-BE49-F238E27FC236}">
                      <a16:creationId xmlns:a16="http://schemas.microsoft.com/office/drawing/2014/main" id="{E3FEC625-2792-332B-9D32-F5FD703D1B7B}"/>
                    </a:ext>
                  </a:extLst>
                </p:cNvPr>
                <p:cNvSpPr txBox="1">
                  <a:spLocks noRot="1" noChangeAspect="1" noMove="1" noResize="1" noEditPoints="1" noAdjustHandles="1" noChangeArrowheads="1" noChangeShapeType="1" noTextEdit="1"/>
                </p:cNvSpPr>
                <p:nvPr/>
              </p:nvSpPr>
              <p:spPr>
                <a:xfrm>
                  <a:off x="8741434" y="5492782"/>
                  <a:ext cx="1276710" cy="400110"/>
                </a:xfrm>
                <a:prstGeom prst="rect">
                  <a:avLst/>
                </a:prstGeom>
                <a:blipFill>
                  <a:blip r:embed="rId5"/>
                  <a:stretch>
                    <a:fillRect b="-12121"/>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DDC68A38-39AB-9661-8CDC-75BF3507EE0A}"/>
                </a:ext>
              </a:extLst>
            </p:cNvPr>
            <p:cNvCxnSpPr>
              <a:cxnSpLocks/>
            </p:cNvCxnSpPr>
            <p:nvPr/>
          </p:nvCxnSpPr>
          <p:spPr>
            <a:xfrm flipH="1">
              <a:off x="5083834" y="4057871"/>
              <a:ext cx="4255698" cy="102464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C97D698-CB7E-7732-ED21-60E48EDD9DF3}"/>
                </a:ext>
              </a:extLst>
            </p:cNvPr>
            <p:cNvCxnSpPr>
              <a:cxnSpLocks/>
            </p:cNvCxnSpPr>
            <p:nvPr/>
          </p:nvCxnSpPr>
          <p:spPr>
            <a:xfrm flipH="1">
              <a:off x="9161253" y="4078180"/>
              <a:ext cx="172168" cy="79018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E643F5C7-CC80-A2D0-E575-88CFC83CAB2E}"/>
                </a:ext>
              </a:extLst>
            </p:cNvPr>
            <p:cNvSpPr txBox="1"/>
            <p:nvPr/>
          </p:nvSpPr>
          <p:spPr>
            <a:xfrm>
              <a:off x="9545846" y="2897096"/>
              <a:ext cx="2560608" cy="1569660"/>
            </a:xfrm>
            <a:prstGeom prst="rect">
              <a:avLst/>
            </a:prstGeom>
            <a:noFill/>
          </p:spPr>
          <p:txBody>
            <a:bodyPr wrap="square" rtlCol="0">
              <a:spAutoFit/>
            </a:bodyPr>
            <a:lstStyle/>
            <a:p>
              <a:r>
                <a:rPr lang="en-US" sz="2400" dirty="0"/>
                <a:t>Must also have a model in ONE of these two which can improve</a:t>
              </a:r>
            </a:p>
          </p:txBody>
        </p:sp>
      </p:grpSp>
      <p:sp>
        <p:nvSpPr>
          <p:cNvPr id="3" name="Rectangle 2">
            <a:extLst>
              <a:ext uri="{FF2B5EF4-FFF2-40B4-BE49-F238E27FC236}">
                <a16:creationId xmlns:a16="http://schemas.microsoft.com/office/drawing/2014/main" id="{E73A31D6-A0D4-E396-299A-2946B2336976}"/>
              </a:ext>
            </a:extLst>
          </p:cNvPr>
          <p:cNvSpPr/>
          <p:nvPr/>
        </p:nvSpPr>
        <p:spPr>
          <a:xfrm>
            <a:off x="349418" y="2632734"/>
            <a:ext cx="8022472" cy="1445446"/>
          </a:xfrm>
          <a:prstGeom prst="rect">
            <a:avLst/>
          </a:prstGeom>
          <a:solidFill>
            <a:schemeClr val="bg1">
              <a:alpha val="7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tx1">
                  <a:lumMod val="40000"/>
                  <a:lumOff val="60000"/>
                </a:schemeClr>
              </a:solidFill>
            </a:endParaRPr>
          </a:p>
        </p:txBody>
      </p:sp>
    </p:spTree>
    <p:extLst>
      <p:ext uri="{BB962C8B-B14F-4D97-AF65-F5344CB8AC3E}">
        <p14:creationId xmlns:p14="http://schemas.microsoft.com/office/powerpoint/2010/main" val="426588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006F0-6086-19C6-E248-A23E5228F56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1C0E342-C377-EFD8-8B76-B754298AA77B}"/>
                  </a:ext>
                </a:extLst>
              </p:cNvPr>
              <p:cNvSpPr>
                <a:spLocks noGrp="1"/>
              </p:cNvSpPr>
              <p:nvPr>
                <p:ph type="title"/>
              </p:nvPr>
            </p:nvSpPr>
            <p:spPr>
              <a:ln>
                <a:noFill/>
              </a:ln>
            </p:spPr>
            <p:txBody>
              <a:bodyPr>
                <a:normAutofit fontScale="90000"/>
              </a:bodyPr>
              <a:lstStyle/>
              <a:p>
                <a:r>
                  <a:rPr lang="en-US" dirty="0"/>
                  <a:t>Final result: a </a:t>
                </a:r>
                <a:r>
                  <a:rPr lang="en-US" b="1" dirty="0"/>
                  <a:t>weak learning condition</a:t>
                </a:r>
                <a:r>
                  <a:rPr lang="en-US" dirty="0"/>
                  <a:t> 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𝑚</m:t>
                        </m:r>
                      </m:sub>
                    </m:sSub>
                  </m:oMath>
                </a14:m>
                <a:r>
                  <a:rPr lang="en-US"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h</m:t>
                        </m:r>
                      </m:sub>
                    </m:sSub>
                  </m:oMath>
                </a14:m>
                <a:r>
                  <a:rPr lang="en-US" dirty="0"/>
                  <a:t> such that </a:t>
                </a:r>
                <a:r>
                  <a:rPr lang="en-US" b="1" dirty="0"/>
                  <a:t>low conversation swap regret</a:t>
                </a:r>
                <a:r>
                  <a:rPr lang="en-US" dirty="0"/>
                  <a:t> implies you are competitive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ℋ</m:t>
                        </m:r>
                      </m:e>
                      <m:sub>
                        <m:r>
                          <a:rPr lang="en-US" b="0" i="1" smtClean="0">
                            <a:latin typeface="Cambria Math" panose="02040503050406030204" pitchFamily="18" charset="0"/>
                          </a:rPr>
                          <m:t>𝐽</m:t>
                        </m:r>
                      </m:sub>
                    </m:sSub>
                    <m:r>
                      <a:rPr lang="en-US" b="0" i="1" smtClean="0">
                        <a:latin typeface="Cambria Math" panose="02040503050406030204" pitchFamily="18" charset="0"/>
                      </a:rPr>
                      <m:t>.</m:t>
                    </m:r>
                  </m:oMath>
                </a14:m>
                <a:endParaRPr lang="en-US" dirty="0"/>
              </a:p>
            </p:txBody>
          </p:sp>
        </mc:Choice>
        <mc:Fallback xmlns="">
          <p:sp>
            <p:nvSpPr>
              <p:cNvPr id="2" name="Title 1">
                <a:extLst>
                  <a:ext uri="{FF2B5EF4-FFF2-40B4-BE49-F238E27FC236}">
                    <a16:creationId xmlns:a16="http://schemas.microsoft.com/office/drawing/2014/main" id="{E1C0E342-C377-EFD8-8B76-B754298AA77B}"/>
                  </a:ext>
                </a:extLst>
              </p:cNvPr>
              <p:cNvSpPr>
                <a:spLocks noGrp="1" noRot="1" noChangeAspect="1" noMove="1" noResize="1" noEditPoints="1" noAdjustHandles="1" noChangeArrowheads="1" noChangeShapeType="1" noTextEdit="1"/>
              </p:cNvSpPr>
              <p:nvPr>
                <p:ph type="title"/>
              </p:nvPr>
            </p:nvSpPr>
            <p:spPr>
              <a:blipFill>
                <a:blip r:embed="rId2"/>
                <a:stretch>
                  <a:fillRect l="-1897" t="-16129" b="-166129"/>
                </a:stretch>
              </a:blipFill>
              <a:ln>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CAD04EEC-4978-1FCA-EDE3-888F0E94747F}"/>
              </a:ext>
            </a:extLst>
          </p:cNvPr>
          <p:cNvSpPr txBox="1"/>
          <p:nvPr/>
        </p:nvSpPr>
        <p:spPr>
          <a:xfrm>
            <a:off x="415600" y="4510307"/>
            <a:ext cx="10737668" cy="1754326"/>
          </a:xfrm>
          <a:prstGeom prst="rect">
            <a:avLst/>
          </a:prstGeom>
          <a:noFill/>
        </p:spPr>
        <p:txBody>
          <a:bodyPr wrap="square" rtlCol="0">
            <a:spAutoFit/>
          </a:bodyPr>
          <a:lstStyle/>
          <a:p>
            <a:r>
              <a:rPr lang="en-US" sz="3600" dirty="0"/>
              <a:t>If your hypothesis classes satisfy this, enforcing low conversation swap regret suffices for information aggregation! </a:t>
            </a:r>
          </a:p>
        </p:txBody>
      </p:sp>
    </p:spTree>
    <p:extLst>
      <p:ext uri="{BB962C8B-B14F-4D97-AF65-F5344CB8AC3E}">
        <p14:creationId xmlns:p14="http://schemas.microsoft.com/office/powerpoint/2010/main" val="5728171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83A2F-C9B3-75B8-F9B5-C7B5837D9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82F4B9-54AB-9A67-10D0-15171829D45F}"/>
              </a:ext>
            </a:extLst>
          </p:cNvPr>
          <p:cNvSpPr>
            <a:spLocks noGrp="1"/>
          </p:cNvSpPr>
          <p:nvPr>
            <p:ph type="title"/>
          </p:nvPr>
        </p:nvSpPr>
        <p:spPr>
          <a:xfrm>
            <a:off x="778452" y="223274"/>
            <a:ext cx="11121736" cy="1522066"/>
          </a:xfrm>
        </p:spPr>
        <p:txBody>
          <a:bodyPr/>
          <a:lstStyle/>
          <a:p>
            <a:r>
              <a:rPr lang="en-US" dirty="0"/>
              <a:t>So now we know to reach agreement, and when it will make us better off! </a:t>
            </a:r>
          </a:p>
        </p:txBody>
      </p:sp>
      <p:sp>
        <p:nvSpPr>
          <p:cNvPr id="31" name="TextBox 30">
            <a:extLst>
              <a:ext uri="{FF2B5EF4-FFF2-40B4-BE49-F238E27FC236}">
                <a16:creationId xmlns:a16="http://schemas.microsoft.com/office/drawing/2014/main" id="{E382EBFE-5E13-2C93-D223-80D0D415B259}"/>
              </a:ext>
            </a:extLst>
          </p:cNvPr>
          <p:cNvSpPr txBox="1"/>
          <p:nvPr/>
        </p:nvSpPr>
        <p:spPr>
          <a:xfrm>
            <a:off x="778452" y="4523370"/>
            <a:ext cx="10737668" cy="1200329"/>
          </a:xfrm>
          <a:prstGeom prst="rect">
            <a:avLst/>
          </a:prstGeom>
          <a:noFill/>
        </p:spPr>
        <p:txBody>
          <a:bodyPr wrap="square" rtlCol="0">
            <a:spAutoFit/>
          </a:bodyPr>
          <a:lstStyle/>
          <a:p>
            <a:r>
              <a:rPr lang="en-US" sz="3600" dirty="0"/>
              <a:t>We can agree quickly, and know when this means we agree on something good!</a:t>
            </a:r>
          </a:p>
        </p:txBody>
      </p:sp>
    </p:spTree>
    <p:extLst>
      <p:ext uri="{BB962C8B-B14F-4D97-AF65-F5344CB8AC3E}">
        <p14:creationId xmlns:p14="http://schemas.microsoft.com/office/powerpoint/2010/main" val="25559234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866F8-AECB-FA61-C02D-EA6C8475191B}"/>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B540C429-27DE-332F-5E64-BEBC41E30EB8}"/>
              </a:ext>
            </a:extLst>
          </p:cNvPr>
          <p:cNvSpPr/>
          <p:nvPr/>
        </p:nvSpPr>
        <p:spPr>
          <a:xfrm>
            <a:off x="1410304" y="2843137"/>
            <a:ext cx="9110133"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 </a:t>
            </a:r>
          </a:p>
        </p:txBody>
      </p:sp>
      <p:sp>
        <p:nvSpPr>
          <p:cNvPr id="5" name="TextBox 4">
            <a:extLst>
              <a:ext uri="{FF2B5EF4-FFF2-40B4-BE49-F238E27FC236}">
                <a16:creationId xmlns:a16="http://schemas.microsoft.com/office/drawing/2014/main" id="{5A94E4D3-F172-A9C0-A03B-985A89A327E0}"/>
              </a:ext>
            </a:extLst>
          </p:cNvPr>
          <p:cNvSpPr txBox="1"/>
          <p:nvPr/>
        </p:nvSpPr>
        <p:spPr>
          <a:xfrm>
            <a:off x="3099618" y="3021640"/>
            <a:ext cx="6136492" cy="892552"/>
          </a:xfrm>
          <a:prstGeom prst="rect">
            <a:avLst/>
          </a:prstGeom>
          <a:noFill/>
        </p:spPr>
        <p:txBody>
          <a:bodyPr wrap="square" rtlCol="0">
            <a:spAutoFit/>
          </a:bodyPr>
          <a:lstStyle/>
          <a:p>
            <a:pPr algn="ctr"/>
            <a:r>
              <a:rPr lang="en-US" sz="3400" b="1"/>
              <a:t>Clever debiasing</a:t>
            </a:r>
          </a:p>
          <a:p>
            <a:pPr algn="ctr"/>
            <a:r>
              <a:rPr lang="en-US">
                <a:solidFill>
                  <a:schemeClr val="tx2"/>
                </a:solidFill>
              </a:rPr>
              <a:t>Make predictions unbiased on the right subsequences</a:t>
            </a:r>
            <a:endParaRPr lang="en-US"/>
          </a:p>
        </p:txBody>
      </p:sp>
      <p:sp>
        <p:nvSpPr>
          <p:cNvPr id="11" name="Title 1">
            <a:extLst>
              <a:ext uri="{FF2B5EF4-FFF2-40B4-BE49-F238E27FC236}">
                <a16:creationId xmlns:a16="http://schemas.microsoft.com/office/drawing/2014/main" id="{03FB3723-850B-60D5-3476-39B3BBADAD54}"/>
              </a:ext>
            </a:extLst>
          </p:cNvPr>
          <p:cNvSpPr>
            <a:spLocks noGrp="1"/>
          </p:cNvSpPr>
          <p:nvPr>
            <p:ph type="title"/>
          </p:nvPr>
        </p:nvSpPr>
        <p:spPr>
          <a:xfrm>
            <a:off x="284284" y="441434"/>
            <a:ext cx="10515600" cy="1325563"/>
          </a:xfrm>
        </p:spPr>
        <p:txBody>
          <a:bodyPr>
            <a:normAutofit/>
          </a:bodyPr>
          <a:lstStyle/>
          <a:p>
            <a:r>
              <a:rPr lang="en-US" dirty="0"/>
              <a:t>And we saw the power of </a:t>
            </a:r>
            <a:r>
              <a:rPr lang="en-US" b="1" dirty="0">
                <a:solidFill>
                  <a:srgbClr val="F9BF39"/>
                </a:solidFill>
              </a:rPr>
              <a:t>clever debiasing</a:t>
            </a:r>
            <a:r>
              <a:rPr lang="en-US" dirty="0"/>
              <a:t>!</a:t>
            </a:r>
          </a:p>
        </p:txBody>
      </p:sp>
    </p:spTree>
    <p:extLst>
      <p:ext uri="{BB962C8B-B14F-4D97-AF65-F5344CB8AC3E}">
        <p14:creationId xmlns:p14="http://schemas.microsoft.com/office/powerpoint/2010/main" val="159565283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827724-D3F4-71C5-6D5E-C81D5A4DDE4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AEA01B-FBEE-450C-2CC4-721A60ED6D8D}"/>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spcBef>
                <a:spcPct val="0"/>
              </a:spcBef>
            </a:pPr>
            <a:r>
              <a:rPr lang="en-US" sz="4000"/>
              <a:t>More Beyond</a:t>
            </a:r>
          </a:p>
        </p:txBody>
      </p:sp>
      <p:sp>
        <p:nvSpPr>
          <p:cNvPr id="3" name="Text Placeholder 2">
            <a:extLst>
              <a:ext uri="{FF2B5EF4-FFF2-40B4-BE49-F238E27FC236}">
                <a16:creationId xmlns:a16="http://schemas.microsoft.com/office/drawing/2014/main" id="{1F060767-0100-74A2-D9FB-B35ED5555930}"/>
              </a:ext>
            </a:extLst>
          </p:cNvPr>
          <p:cNvSpPr>
            <a:spLocks noGrp="1"/>
          </p:cNvSpPr>
          <p:nvPr>
            <p:ph type="body" idx="1"/>
          </p:nvPr>
        </p:nvSpPr>
        <p:spPr>
          <a:xfrm>
            <a:off x="838200" y="2434201"/>
            <a:ext cx="3822189" cy="3742762"/>
          </a:xfrm>
        </p:spPr>
        <p:txBody>
          <a:bodyPr vert="horz" lIns="91440" tIns="45720" rIns="91440" bIns="45720" rtlCol="0">
            <a:normAutofit/>
          </a:bodyPr>
          <a:lstStyle/>
          <a:p>
            <a:pPr marL="380985" indent="-228600">
              <a:spcAft>
                <a:spcPts val="600"/>
              </a:spcAft>
              <a:buFont typeface="Arial" panose="020B0604020202020204" pitchFamily="34" charset="0"/>
              <a:buChar char="•"/>
            </a:pPr>
            <a:endParaRPr lang="en-US" sz="2000"/>
          </a:p>
          <a:p>
            <a:pPr marL="380985" indent="-228600">
              <a:spcAft>
                <a:spcPts val="600"/>
              </a:spcAft>
              <a:buFont typeface="Arial" panose="020B0604020202020204" pitchFamily="34" charset="0"/>
              <a:buChar char="•"/>
            </a:pPr>
            <a:endParaRPr lang="en-US" sz="2000"/>
          </a:p>
          <a:p>
            <a:pPr marL="380985" indent="-228600">
              <a:spcAft>
                <a:spcPts val="600"/>
              </a:spcAft>
              <a:buFont typeface="Arial" panose="020B0604020202020204" pitchFamily="34" charset="0"/>
              <a:buChar char="•"/>
            </a:pPr>
            <a:endParaRPr lang="en-US" sz="2000"/>
          </a:p>
          <a:p>
            <a:pPr marL="380985" indent="-228600">
              <a:spcAft>
                <a:spcPts val="600"/>
              </a:spcAft>
              <a:buFont typeface="Arial" panose="020B0604020202020204" pitchFamily="34" charset="0"/>
              <a:buChar char="•"/>
            </a:pPr>
            <a:endParaRPr lang="en-US" sz="2000"/>
          </a:p>
          <a:p>
            <a:pPr marL="380985" indent="-228600">
              <a:spcAft>
                <a:spcPts val="600"/>
              </a:spcAft>
              <a:buFont typeface="Arial" panose="020B0604020202020204" pitchFamily="34" charset="0"/>
              <a:buChar char="•"/>
            </a:pPr>
            <a:endParaRPr lang="en-US" sz="2000"/>
          </a:p>
          <a:p>
            <a:pPr marL="152385" indent="0">
              <a:spcAft>
                <a:spcPts val="600"/>
              </a:spcAft>
              <a:buNone/>
            </a:pPr>
            <a:r>
              <a:rPr lang="en-US" sz="2000"/>
              <a:t>A glimpse at what we didn’t cover.</a:t>
            </a:r>
          </a:p>
        </p:txBody>
      </p:sp>
    </p:spTree>
    <p:extLst>
      <p:ext uri="{BB962C8B-B14F-4D97-AF65-F5344CB8AC3E}">
        <p14:creationId xmlns:p14="http://schemas.microsoft.com/office/powerpoint/2010/main" val="1904822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46D0F-065D-8B9F-468E-BF685CA5B5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A6EC81-2A95-44BE-CF1A-318173C73F4B}"/>
              </a:ext>
            </a:extLst>
          </p:cNvPr>
          <p:cNvSpPr>
            <a:spLocks noGrp="1"/>
          </p:cNvSpPr>
          <p:nvPr>
            <p:ph type="title"/>
          </p:nvPr>
        </p:nvSpPr>
        <p:spPr/>
        <p:txBody>
          <a:bodyPr>
            <a:noAutofit/>
          </a:bodyPr>
          <a:lstStyle/>
          <a:p>
            <a:r>
              <a:rPr lang="en-US">
                <a:ea typeface="Helvetica Neue" panose="02000503000000020004" pitchFamily="2" charset="0"/>
                <a:cs typeface="Helvetica Neue" panose="02000503000000020004" pitchFamily="2" charset="0"/>
              </a:rPr>
              <a:t>The trick:</a:t>
            </a:r>
            <a:r>
              <a:rPr lang="en-US" b="1">
                <a:solidFill>
                  <a:srgbClr val="F9BF39"/>
                </a:solidFill>
                <a:ea typeface="Helvetica Neue" panose="02000503000000020004" pitchFamily="2" charset="0"/>
                <a:cs typeface="Helvetica Neue" panose="02000503000000020004" pitchFamily="2" charset="0"/>
              </a:rPr>
              <a:t> </a:t>
            </a:r>
            <a:r>
              <a:rPr lang="en-US">
                <a:solidFill>
                  <a:srgbClr val="F9BF39"/>
                </a:solidFill>
                <a:ea typeface="Helvetica Neue" panose="02000503000000020004" pitchFamily="2" charset="0"/>
                <a:cs typeface="Helvetica Neue" panose="02000503000000020004" pitchFamily="2" charset="0"/>
              </a:rPr>
              <a:t>clever debiasing</a:t>
            </a:r>
            <a:endParaRPr lang="en-US">
              <a:ea typeface="Helvetica Neue" panose="02000503000000020004" pitchFamily="2" charset="0"/>
              <a:cs typeface="Helvetica Neue" panose="02000503000000020004" pitchFamily="2" charset="0"/>
            </a:endParaRPr>
          </a:p>
        </p:txBody>
      </p:sp>
      <p:sp>
        <p:nvSpPr>
          <p:cNvPr id="3" name="Rounded Rectangle 2">
            <a:extLst>
              <a:ext uri="{FF2B5EF4-FFF2-40B4-BE49-F238E27FC236}">
                <a16:creationId xmlns:a16="http://schemas.microsoft.com/office/drawing/2014/main" id="{C7A7531C-8FDB-6BFF-58AE-DA14412905C6}"/>
              </a:ext>
            </a:extLst>
          </p:cNvPr>
          <p:cNvSpPr/>
          <p:nvPr/>
        </p:nvSpPr>
        <p:spPr>
          <a:xfrm>
            <a:off x="1540932" y="1612730"/>
            <a:ext cx="9110133"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a:solidFill>
                  <a:schemeClr val="tx1"/>
                </a:solidFill>
                <a:latin typeface="+mj-lt"/>
              </a:rPr>
              <a:t>Clever debiasing</a:t>
            </a:r>
          </a:p>
          <a:p>
            <a:pPr algn="ctr"/>
            <a:r>
              <a:rPr lang="en-US">
                <a:solidFill>
                  <a:schemeClr val="tx2"/>
                </a:solidFill>
              </a:rPr>
              <a:t>Make predictions unbiased on the right subsequences</a:t>
            </a:r>
            <a:r>
              <a:rPr lang="en-US" sz="2800">
                <a:solidFill>
                  <a:schemeClr val="tx1"/>
                </a:solidFill>
              </a:rPr>
              <a:t> </a:t>
            </a:r>
          </a:p>
        </p:txBody>
      </p:sp>
    </p:spTree>
    <p:extLst>
      <p:ext uri="{BB962C8B-B14F-4D97-AF65-F5344CB8AC3E}">
        <p14:creationId xmlns:p14="http://schemas.microsoft.com/office/powerpoint/2010/main" val="268641445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46EB3-C93E-5D8D-2304-A8DAF7A21343}"/>
              </a:ext>
            </a:extLst>
          </p:cNvPr>
          <p:cNvSpPr>
            <a:spLocks noGrp="1"/>
          </p:cNvSpPr>
          <p:nvPr>
            <p:ph type="title"/>
          </p:nvPr>
        </p:nvSpPr>
        <p:spPr/>
        <p:txBody>
          <a:bodyPr>
            <a:normAutofit fontScale="90000"/>
          </a:bodyPr>
          <a:lstStyle/>
          <a:p>
            <a:r>
              <a:rPr lang="en-US"/>
              <a:t>Other Calibration Metrics</a:t>
            </a:r>
          </a:p>
        </p:txBody>
      </p:sp>
      <p:pic>
        <p:nvPicPr>
          <p:cNvPr id="4" name="Picture 3">
            <a:extLst>
              <a:ext uri="{FF2B5EF4-FFF2-40B4-BE49-F238E27FC236}">
                <a16:creationId xmlns:a16="http://schemas.microsoft.com/office/drawing/2014/main" id="{D37EF043-3E40-5109-FB6C-44DA3B1C6DB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479306" y="1356967"/>
            <a:ext cx="4401534" cy="5501033"/>
          </a:xfrm>
          <a:prstGeom prst="rect">
            <a:avLst/>
          </a:prstGeom>
        </p:spPr>
      </p:pic>
      <p:pic>
        <p:nvPicPr>
          <p:cNvPr id="10" name="Picture 9">
            <a:extLst>
              <a:ext uri="{FF2B5EF4-FFF2-40B4-BE49-F238E27FC236}">
                <a16:creationId xmlns:a16="http://schemas.microsoft.com/office/drawing/2014/main" id="{449DA854-CAF8-925D-3CF2-BC446E2D4F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020" y="4965162"/>
            <a:ext cx="6913826" cy="919392"/>
          </a:xfrm>
          <a:prstGeom prst="rect">
            <a:avLst/>
          </a:prstGeom>
        </p:spPr>
      </p:pic>
      <p:pic>
        <p:nvPicPr>
          <p:cNvPr id="3" name="Picture 2">
            <a:extLst>
              <a:ext uri="{FF2B5EF4-FFF2-40B4-BE49-F238E27FC236}">
                <a16:creationId xmlns:a16="http://schemas.microsoft.com/office/drawing/2014/main" id="{C50076E2-5C72-E9C2-239E-98C9BBED33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020" y="1266561"/>
            <a:ext cx="6913826" cy="919392"/>
          </a:xfrm>
          <a:prstGeom prst="rect">
            <a:avLst/>
          </a:prstGeom>
        </p:spPr>
      </p:pic>
      <p:pic>
        <p:nvPicPr>
          <p:cNvPr id="13" name="Picture 12">
            <a:extLst>
              <a:ext uri="{FF2B5EF4-FFF2-40B4-BE49-F238E27FC236}">
                <a16:creationId xmlns:a16="http://schemas.microsoft.com/office/drawing/2014/main" id="{5A76EF97-CC90-FE76-B301-5A557876E0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0020" y="2209914"/>
            <a:ext cx="6913826" cy="919392"/>
          </a:xfrm>
          <a:prstGeom prst="rect">
            <a:avLst/>
          </a:prstGeom>
        </p:spPr>
      </p:pic>
      <p:pic>
        <p:nvPicPr>
          <p:cNvPr id="14" name="Picture 13">
            <a:extLst>
              <a:ext uri="{FF2B5EF4-FFF2-40B4-BE49-F238E27FC236}">
                <a16:creationId xmlns:a16="http://schemas.microsoft.com/office/drawing/2014/main" id="{C49662ED-A3EA-C3DD-C0A0-4C813BA771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0020" y="3129306"/>
            <a:ext cx="6913826" cy="919392"/>
          </a:xfrm>
          <a:prstGeom prst="rect">
            <a:avLst/>
          </a:prstGeom>
        </p:spPr>
      </p:pic>
      <p:pic>
        <p:nvPicPr>
          <p:cNvPr id="15" name="Picture 14">
            <a:extLst>
              <a:ext uri="{FF2B5EF4-FFF2-40B4-BE49-F238E27FC236}">
                <a16:creationId xmlns:a16="http://schemas.microsoft.com/office/drawing/2014/main" id="{46F9C86A-AAC1-FBF4-DA97-2C14203967A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0020" y="4040995"/>
            <a:ext cx="6913826" cy="919392"/>
          </a:xfrm>
          <a:prstGeom prst="rect">
            <a:avLst/>
          </a:prstGeom>
        </p:spPr>
      </p:pic>
      <p:pic>
        <p:nvPicPr>
          <p:cNvPr id="16" name="Picture 15">
            <a:extLst>
              <a:ext uri="{FF2B5EF4-FFF2-40B4-BE49-F238E27FC236}">
                <a16:creationId xmlns:a16="http://schemas.microsoft.com/office/drawing/2014/main" id="{32773422-3592-0720-C704-E1F81D6BE02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0020" y="5884554"/>
            <a:ext cx="6913826" cy="775727"/>
          </a:xfrm>
          <a:prstGeom prst="rect">
            <a:avLst/>
          </a:prstGeom>
        </p:spPr>
      </p:pic>
    </p:spTree>
    <p:extLst>
      <p:ext uri="{BB962C8B-B14F-4D97-AF65-F5344CB8AC3E}">
        <p14:creationId xmlns:p14="http://schemas.microsoft.com/office/powerpoint/2010/main" val="35532812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DFA5-10CA-A358-2C1A-765E5146E064}"/>
              </a:ext>
            </a:extLst>
          </p:cNvPr>
          <p:cNvSpPr>
            <a:spLocks noGrp="1"/>
          </p:cNvSpPr>
          <p:nvPr>
            <p:ph type="title"/>
          </p:nvPr>
        </p:nvSpPr>
        <p:spPr/>
        <p:txBody>
          <a:bodyPr>
            <a:normAutofit fontScale="90000"/>
          </a:bodyPr>
          <a:lstStyle/>
          <a:p>
            <a:r>
              <a:rPr lang="en-US"/>
              <a:t>Truthful Calibration Metrics</a:t>
            </a:r>
          </a:p>
        </p:txBody>
      </p:sp>
      <p:pic>
        <p:nvPicPr>
          <p:cNvPr id="4" name="Picture 3">
            <a:extLst>
              <a:ext uri="{FF2B5EF4-FFF2-40B4-BE49-F238E27FC236}">
                <a16:creationId xmlns:a16="http://schemas.microsoft.com/office/drawing/2014/main" id="{A59C673F-6A7B-00C9-6FD7-EFD9C5F5F2A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632900" y="1536633"/>
            <a:ext cx="5143500" cy="4819386"/>
          </a:xfrm>
          <a:prstGeom prst="rect">
            <a:avLst/>
          </a:prstGeom>
        </p:spPr>
      </p:pic>
      <p:pic>
        <p:nvPicPr>
          <p:cNvPr id="5" name="Picture 4">
            <a:extLst>
              <a:ext uri="{FF2B5EF4-FFF2-40B4-BE49-F238E27FC236}">
                <a16:creationId xmlns:a16="http://schemas.microsoft.com/office/drawing/2014/main" id="{074BC05F-9249-261C-5ECF-3D8DC54B51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44" y="2579839"/>
            <a:ext cx="6362985" cy="857423"/>
          </a:xfrm>
          <a:prstGeom prst="rect">
            <a:avLst/>
          </a:prstGeom>
        </p:spPr>
      </p:pic>
      <p:pic>
        <p:nvPicPr>
          <p:cNvPr id="7" name="Picture 6">
            <a:extLst>
              <a:ext uri="{FF2B5EF4-FFF2-40B4-BE49-F238E27FC236}">
                <a16:creationId xmlns:a16="http://schemas.microsoft.com/office/drawing/2014/main" id="{FE6749C6-DF83-5E6A-0620-8DED5015CF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544" y="3437262"/>
            <a:ext cx="6362985" cy="857423"/>
          </a:xfrm>
          <a:prstGeom prst="rect">
            <a:avLst/>
          </a:prstGeom>
        </p:spPr>
      </p:pic>
      <p:pic>
        <p:nvPicPr>
          <p:cNvPr id="8" name="Picture 7">
            <a:extLst>
              <a:ext uri="{FF2B5EF4-FFF2-40B4-BE49-F238E27FC236}">
                <a16:creationId xmlns:a16="http://schemas.microsoft.com/office/drawing/2014/main" id="{B8E248A2-6744-B17A-A290-82A431C4FF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544" y="4294685"/>
            <a:ext cx="6362985" cy="857423"/>
          </a:xfrm>
          <a:prstGeom prst="rect">
            <a:avLst/>
          </a:prstGeom>
        </p:spPr>
      </p:pic>
    </p:spTree>
    <p:extLst>
      <p:ext uri="{BB962C8B-B14F-4D97-AF65-F5344CB8AC3E}">
        <p14:creationId xmlns:p14="http://schemas.microsoft.com/office/powerpoint/2010/main" val="5207639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02C7-AC4A-8B9E-997C-1C8DFC2CC4C6}"/>
              </a:ext>
            </a:extLst>
          </p:cNvPr>
          <p:cNvSpPr>
            <a:spLocks noGrp="1"/>
          </p:cNvSpPr>
          <p:nvPr>
            <p:ph type="title"/>
          </p:nvPr>
        </p:nvSpPr>
        <p:spPr/>
        <p:txBody>
          <a:bodyPr>
            <a:normAutofit fontScale="90000"/>
          </a:bodyPr>
          <a:lstStyle/>
          <a:p>
            <a:r>
              <a:rPr lang="en-US"/>
              <a:t>High Dimensional Prediction</a:t>
            </a:r>
          </a:p>
        </p:txBody>
      </p:sp>
      <p:pic>
        <p:nvPicPr>
          <p:cNvPr id="3" name="Picture 2">
            <a:extLst>
              <a:ext uri="{FF2B5EF4-FFF2-40B4-BE49-F238E27FC236}">
                <a16:creationId xmlns:a16="http://schemas.microsoft.com/office/drawing/2014/main" id="{27AB2194-4502-15AF-9054-3B1E0987F74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752192" y="1356967"/>
            <a:ext cx="5143500" cy="4555200"/>
          </a:xfrm>
          <a:prstGeom prst="rect">
            <a:avLst/>
          </a:prstGeom>
        </p:spPr>
      </p:pic>
      <p:pic>
        <p:nvPicPr>
          <p:cNvPr id="6" name="Picture 5">
            <a:extLst>
              <a:ext uri="{FF2B5EF4-FFF2-40B4-BE49-F238E27FC236}">
                <a16:creationId xmlns:a16="http://schemas.microsoft.com/office/drawing/2014/main" id="{9C88568A-D757-253C-9EE5-2A3C5297FD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96" y="4132348"/>
            <a:ext cx="6269553" cy="833717"/>
          </a:xfrm>
          <a:prstGeom prst="rect">
            <a:avLst/>
          </a:prstGeom>
        </p:spPr>
      </p:pic>
      <p:pic>
        <p:nvPicPr>
          <p:cNvPr id="5" name="Picture 4">
            <a:extLst>
              <a:ext uri="{FF2B5EF4-FFF2-40B4-BE49-F238E27FC236}">
                <a16:creationId xmlns:a16="http://schemas.microsoft.com/office/drawing/2014/main" id="{840644B7-8027-2D36-9FA6-15B31B985B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196" y="3312398"/>
            <a:ext cx="6269553" cy="819950"/>
          </a:xfrm>
          <a:prstGeom prst="rect">
            <a:avLst/>
          </a:prstGeom>
        </p:spPr>
      </p:pic>
    </p:spTree>
    <p:extLst>
      <p:ext uri="{BB962C8B-B14F-4D97-AF65-F5344CB8AC3E}">
        <p14:creationId xmlns:p14="http://schemas.microsoft.com/office/powerpoint/2010/main" val="281300615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942C5-1361-2295-D9C2-146976762D1F}"/>
              </a:ext>
            </a:extLst>
          </p:cNvPr>
          <p:cNvSpPr>
            <a:spLocks noGrp="1"/>
          </p:cNvSpPr>
          <p:nvPr>
            <p:ph type="title"/>
          </p:nvPr>
        </p:nvSpPr>
        <p:spPr/>
        <p:txBody>
          <a:bodyPr>
            <a:normAutofit fontScale="90000"/>
          </a:bodyPr>
          <a:lstStyle/>
          <a:p>
            <a:r>
              <a:rPr lang="en-US"/>
              <a:t>Calibration Beyond the Worst Case</a:t>
            </a:r>
          </a:p>
        </p:txBody>
      </p:sp>
      <p:pic>
        <p:nvPicPr>
          <p:cNvPr id="6" name="Picture 5">
            <a:extLst>
              <a:ext uri="{FF2B5EF4-FFF2-40B4-BE49-F238E27FC236}">
                <a16:creationId xmlns:a16="http://schemas.microsoft.com/office/drawing/2014/main" id="{AE642E7C-5FB7-9210-72F9-9ACBBA0EE2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0956" y="1949984"/>
            <a:ext cx="5961044" cy="4470783"/>
          </a:xfrm>
          <a:prstGeom prst="rect">
            <a:avLst/>
          </a:prstGeom>
        </p:spPr>
      </p:pic>
      <p:pic>
        <p:nvPicPr>
          <p:cNvPr id="7" name="Picture 6">
            <a:extLst>
              <a:ext uri="{FF2B5EF4-FFF2-40B4-BE49-F238E27FC236}">
                <a16:creationId xmlns:a16="http://schemas.microsoft.com/office/drawing/2014/main" id="{6110E6C7-84EF-FBFC-08FE-997CFE7816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357017"/>
            <a:ext cx="6323682" cy="852127"/>
          </a:xfrm>
          <a:prstGeom prst="rect">
            <a:avLst/>
          </a:prstGeom>
        </p:spPr>
      </p:pic>
      <p:pic>
        <p:nvPicPr>
          <p:cNvPr id="3" name="Picture 2">
            <a:extLst>
              <a:ext uri="{FF2B5EF4-FFF2-40B4-BE49-F238E27FC236}">
                <a16:creationId xmlns:a16="http://schemas.microsoft.com/office/drawing/2014/main" id="{B4696E32-D499-B90D-06C6-D9F9DD6C5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209144"/>
            <a:ext cx="6323682" cy="827029"/>
          </a:xfrm>
          <a:prstGeom prst="rect">
            <a:avLst/>
          </a:prstGeom>
        </p:spPr>
      </p:pic>
    </p:spTree>
    <p:extLst>
      <p:ext uri="{BB962C8B-B14F-4D97-AF65-F5344CB8AC3E}">
        <p14:creationId xmlns:p14="http://schemas.microsoft.com/office/powerpoint/2010/main" val="413866981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CC698-941D-E10F-E3E1-5E157AF3EDB2}"/>
              </a:ext>
            </a:extLst>
          </p:cNvPr>
          <p:cNvSpPr>
            <a:spLocks noGrp="1"/>
          </p:cNvSpPr>
          <p:nvPr>
            <p:ph type="title"/>
          </p:nvPr>
        </p:nvSpPr>
        <p:spPr/>
        <p:txBody>
          <a:bodyPr>
            <a:normAutofit fontScale="90000"/>
          </a:bodyPr>
          <a:lstStyle/>
          <a:p>
            <a:r>
              <a:rPr lang="en-US" err="1"/>
              <a:t>Multicalibration</a:t>
            </a:r>
            <a:r>
              <a:rPr lang="en-US"/>
              <a:t> As Robustness to Distribution Shift</a:t>
            </a:r>
          </a:p>
        </p:txBody>
      </p:sp>
      <p:pic>
        <p:nvPicPr>
          <p:cNvPr id="4" name="Picture 3">
            <a:extLst>
              <a:ext uri="{FF2B5EF4-FFF2-40B4-BE49-F238E27FC236}">
                <a16:creationId xmlns:a16="http://schemas.microsoft.com/office/drawing/2014/main" id="{B83C1824-B1AE-A45E-56E6-AAC8E6522D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71141" y="1882233"/>
            <a:ext cx="6137313" cy="4096876"/>
          </a:xfrm>
          <a:prstGeom prst="rect">
            <a:avLst/>
          </a:prstGeom>
        </p:spPr>
      </p:pic>
      <p:pic>
        <p:nvPicPr>
          <p:cNvPr id="5" name="Picture 4">
            <a:extLst>
              <a:ext uri="{FF2B5EF4-FFF2-40B4-BE49-F238E27FC236}">
                <a16:creationId xmlns:a16="http://schemas.microsoft.com/office/drawing/2014/main" id="{A75253B0-826B-CBA3-6634-EC082060A4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26925"/>
            <a:ext cx="6085435" cy="685759"/>
          </a:xfrm>
          <a:prstGeom prst="rect">
            <a:avLst/>
          </a:prstGeom>
        </p:spPr>
      </p:pic>
      <p:pic>
        <p:nvPicPr>
          <p:cNvPr id="6" name="Picture 5">
            <a:extLst>
              <a:ext uri="{FF2B5EF4-FFF2-40B4-BE49-F238E27FC236}">
                <a16:creationId xmlns:a16="http://schemas.microsoft.com/office/drawing/2014/main" id="{0A13FAA2-CCC1-7A73-DC3C-940F6EBA0B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712684"/>
            <a:ext cx="6085435" cy="685759"/>
          </a:xfrm>
          <a:prstGeom prst="rect">
            <a:avLst/>
          </a:prstGeom>
        </p:spPr>
      </p:pic>
      <p:pic>
        <p:nvPicPr>
          <p:cNvPr id="7" name="Picture 6">
            <a:extLst>
              <a:ext uri="{FF2B5EF4-FFF2-40B4-BE49-F238E27FC236}">
                <a16:creationId xmlns:a16="http://schemas.microsoft.com/office/drawing/2014/main" id="{6381868A-5B42-DB02-5F24-DA9FF0AFDA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403482"/>
            <a:ext cx="6096000" cy="816042"/>
          </a:xfrm>
          <a:prstGeom prst="rect">
            <a:avLst/>
          </a:prstGeom>
        </p:spPr>
      </p:pic>
    </p:spTree>
    <p:extLst>
      <p:ext uri="{BB962C8B-B14F-4D97-AF65-F5344CB8AC3E}">
        <p14:creationId xmlns:p14="http://schemas.microsoft.com/office/powerpoint/2010/main" val="149221883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6CDC-FA61-E988-1D63-79079808CC11}"/>
              </a:ext>
            </a:extLst>
          </p:cNvPr>
          <p:cNvSpPr>
            <a:spLocks noGrp="1"/>
          </p:cNvSpPr>
          <p:nvPr>
            <p:ph type="title"/>
          </p:nvPr>
        </p:nvSpPr>
        <p:spPr/>
        <p:txBody>
          <a:bodyPr>
            <a:normAutofit fontScale="90000"/>
          </a:bodyPr>
          <a:lstStyle/>
          <a:p>
            <a:r>
              <a:rPr lang="en-US"/>
              <a:t>Boosting and Hard Core Sets</a:t>
            </a:r>
          </a:p>
        </p:txBody>
      </p:sp>
      <p:pic>
        <p:nvPicPr>
          <p:cNvPr id="5" name="Picture 4">
            <a:extLst>
              <a:ext uri="{FF2B5EF4-FFF2-40B4-BE49-F238E27FC236}">
                <a16:creationId xmlns:a16="http://schemas.microsoft.com/office/drawing/2014/main" id="{1AE44515-E638-515E-090A-6EE14B5CE25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447403" y="2093205"/>
            <a:ext cx="4494881" cy="3916155"/>
          </a:xfrm>
          <a:prstGeom prst="rect">
            <a:avLst/>
          </a:prstGeom>
        </p:spPr>
      </p:pic>
      <p:pic>
        <p:nvPicPr>
          <p:cNvPr id="7" name="Picture 6">
            <a:extLst>
              <a:ext uri="{FF2B5EF4-FFF2-40B4-BE49-F238E27FC236}">
                <a16:creationId xmlns:a16="http://schemas.microsoft.com/office/drawing/2014/main" id="{87A08648-CC16-E1BB-A4E6-5F1F381D61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99438"/>
            <a:ext cx="6910660" cy="925097"/>
          </a:xfrm>
          <a:prstGeom prst="rect">
            <a:avLst/>
          </a:prstGeom>
        </p:spPr>
      </p:pic>
      <p:pic>
        <p:nvPicPr>
          <p:cNvPr id="3" name="Picture 2">
            <a:extLst>
              <a:ext uri="{FF2B5EF4-FFF2-40B4-BE49-F238E27FC236}">
                <a16:creationId xmlns:a16="http://schemas.microsoft.com/office/drawing/2014/main" id="{F1215CD6-6BDB-1CE0-D3BC-AEA8F19413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489399"/>
            <a:ext cx="6910660" cy="903795"/>
          </a:xfrm>
          <a:prstGeom prst="rect">
            <a:avLst/>
          </a:prstGeom>
        </p:spPr>
      </p:pic>
      <p:pic>
        <p:nvPicPr>
          <p:cNvPr id="8" name="Picture 7">
            <a:extLst>
              <a:ext uri="{FF2B5EF4-FFF2-40B4-BE49-F238E27FC236}">
                <a16:creationId xmlns:a16="http://schemas.microsoft.com/office/drawing/2014/main" id="{346819DD-F73D-9079-B5C0-0458DEB57A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395642"/>
            <a:ext cx="6910660" cy="903795"/>
          </a:xfrm>
          <a:prstGeom prst="rect">
            <a:avLst/>
          </a:prstGeom>
        </p:spPr>
      </p:pic>
    </p:spTree>
    <p:extLst>
      <p:ext uri="{BB962C8B-B14F-4D97-AF65-F5344CB8AC3E}">
        <p14:creationId xmlns:p14="http://schemas.microsoft.com/office/powerpoint/2010/main" val="135773091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8AB9C-6EBC-3E7D-9B57-A207321D653D}"/>
              </a:ext>
            </a:extLst>
          </p:cNvPr>
          <p:cNvSpPr>
            <a:spLocks noGrp="1"/>
          </p:cNvSpPr>
          <p:nvPr>
            <p:ph type="title"/>
          </p:nvPr>
        </p:nvSpPr>
        <p:spPr/>
        <p:txBody>
          <a:bodyPr>
            <a:normAutofit fontScale="90000"/>
          </a:bodyPr>
          <a:lstStyle/>
          <a:p>
            <a:r>
              <a:rPr lang="en-US"/>
              <a:t>Calibration Beyond Means and Conformal Prediction</a:t>
            </a:r>
          </a:p>
        </p:txBody>
      </p:sp>
      <p:pic>
        <p:nvPicPr>
          <p:cNvPr id="8" name="Picture 7">
            <a:extLst>
              <a:ext uri="{FF2B5EF4-FFF2-40B4-BE49-F238E27FC236}">
                <a16:creationId xmlns:a16="http://schemas.microsoft.com/office/drawing/2014/main" id="{1D1834AB-C891-9458-96CE-0A88CC67192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785243" y="1912970"/>
            <a:ext cx="5143500" cy="4351663"/>
          </a:xfrm>
          <a:prstGeom prst="rect">
            <a:avLst/>
          </a:prstGeom>
        </p:spPr>
      </p:pic>
      <p:pic>
        <p:nvPicPr>
          <p:cNvPr id="3" name="Picture 2">
            <a:extLst>
              <a:ext uri="{FF2B5EF4-FFF2-40B4-BE49-F238E27FC236}">
                <a16:creationId xmlns:a16="http://schemas.microsoft.com/office/drawing/2014/main" id="{A4AFB50B-9493-E187-8D14-19B019C454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93401"/>
            <a:ext cx="6671146" cy="763600"/>
          </a:xfrm>
          <a:prstGeom prst="rect">
            <a:avLst/>
          </a:prstGeom>
        </p:spPr>
      </p:pic>
      <p:pic>
        <p:nvPicPr>
          <p:cNvPr id="4" name="Picture 3">
            <a:extLst>
              <a:ext uri="{FF2B5EF4-FFF2-40B4-BE49-F238E27FC236}">
                <a16:creationId xmlns:a16="http://schemas.microsoft.com/office/drawing/2014/main" id="{D1396AE6-EBA7-432D-F886-2E8B3AECA0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057001"/>
            <a:ext cx="6671146" cy="887907"/>
          </a:xfrm>
          <a:prstGeom prst="rect">
            <a:avLst/>
          </a:prstGeom>
        </p:spPr>
      </p:pic>
      <p:pic>
        <p:nvPicPr>
          <p:cNvPr id="5" name="Picture 4">
            <a:extLst>
              <a:ext uri="{FF2B5EF4-FFF2-40B4-BE49-F238E27FC236}">
                <a16:creationId xmlns:a16="http://schemas.microsoft.com/office/drawing/2014/main" id="{BF664EFA-BD2E-CAB7-5946-63F44B22AE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947662"/>
            <a:ext cx="6671146" cy="752429"/>
          </a:xfrm>
          <a:prstGeom prst="rect">
            <a:avLst/>
          </a:prstGeom>
        </p:spPr>
      </p:pic>
      <p:pic>
        <p:nvPicPr>
          <p:cNvPr id="6" name="Picture 5">
            <a:extLst>
              <a:ext uri="{FF2B5EF4-FFF2-40B4-BE49-F238E27FC236}">
                <a16:creationId xmlns:a16="http://schemas.microsoft.com/office/drawing/2014/main" id="{C31E5276-6858-7D5F-9AE4-9BC788E604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4708508"/>
            <a:ext cx="6677060" cy="887907"/>
          </a:xfrm>
          <a:prstGeom prst="rect">
            <a:avLst/>
          </a:prstGeom>
        </p:spPr>
      </p:pic>
    </p:spTree>
    <p:extLst>
      <p:ext uri="{BB962C8B-B14F-4D97-AF65-F5344CB8AC3E}">
        <p14:creationId xmlns:p14="http://schemas.microsoft.com/office/powerpoint/2010/main" val="173125654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7CDE-C26A-DAB9-B798-D72422E34D77}"/>
              </a:ext>
            </a:extLst>
          </p:cNvPr>
          <p:cNvSpPr>
            <a:spLocks noGrp="1"/>
          </p:cNvSpPr>
          <p:nvPr>
            <p:ph type="title"/>
          </p:nvPr>
        </p:nvSpPr>
        <p:spPr/>
        <p:txBody>
          <a:bodyPr>
            <a:normAutofit fontScale="90000"/>
          </a:bodyPr>
          <a:lstStyle/>
          <a:p>
            <a:r>
              <a:rPr lang="en-US"/>
              <a:t>Thank you --- and Questions Please!</a:t>
            </a:r>
          </a:p>
        </p:txBody>
      </p:sp>
      <p:pic>
        <p:nvPicPr>
          <p:cNvPr id="4" name="Picture 3">
            <a:extLst>
              <a:ext uri="{FF2B5EF4-FFF2-40B4-BE49-F238E27FC236}">
                <a16:creationId xmlns:a16="http://schemas.microsoft.com/office/drawing/2014/main" id="{74D9A4E6-1261-A84A-17C3-FAD19586D5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0045" y="1804867"/>
            <a:ext cx="5946355" cy="4459766"/>
          </a:xfrm>
          <a:prstGeom prst="rect">
            <a:avLst/>
          </a:prstGeom>
        </p:spPr>
      </p:pic>
      <p:pic>
        <p:nvPicPr>
          <p:cNvPr id="5" name="Picture 4">
            <a:extLst>
              <a:ext uri="{FF2B5EF4-FFF2-40B4-BE49-F238E27FC236}">
                <a16:creationId xmlns:a16="http://schemas.microsoft.com/office/drawing/2014/main" id="{7352E717-3A4B-0EF8-0434-9FB3C17CED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384" y="3066973"/>
            <a:ext cx="2410097" cy="2410097"/>
          </a:xfrm>
          <a:prstGeom prst="rect">
            <a:avLst/>
          </a:prstGeom>
        </p:spPr>
      </p:pic>
      <p:sp>
        <p:nvSpPr>
          <p:cNvPr id="7" name="TextBox 6">
            <a:extLst>
              <a:ext uri="{FF2B5EF4-FFF2-40B4-BE49-F238E27FC236}">
                <a16:creationId xmlns:a16="http://schemas.microsoft.com/office/drawing/2014/main" id="{3D009B24-21BA-DF4F-8DE2-03A89BFD83E4}"/>
              </a:ext>
            </a:extLst>
          </p:cNvPr>
          <p:cNvSpPr txBox="1"/>
          <p:nvPr/>
        </p:nvSpPr>
        <p:spPr>
          <a:xfrm>
            <a:off x="415601" y="2392696"/>
            <a:ext cx="5611976" cy="923330"/>
          </a:xfrm>
          <a:prstGeom prst="rect">
            <a:avLst/>
          </a:prstGeom>
          <a:noFill/>
        </p:spPr>
        <p:txBody>
          <a:bodyPr wrap="square">
            <a:spAutoFit/>
          </a:bodyPr>
          <a:lstStyle/>
          <a:p>
            <a:r>
              <a:rPr lang="en-US"/>
              <a:t>For an annotated bibliography, see:</a:t>
            </a:r>
          </a:p>
          <a:p>
            <a:r>
              <a:rPr lang="en-US"/>
              <a:t> </a:t>
            </a:r>
            <a:r>
              <a:rPr lang="en-US">
                <a:hlinkClick r:id="rId4"/>
              </a:rPr>
              <a:t>https://calibration-tutorial.github.io/</a:t>
            </a:r>
            <a:r>
              <a:rPr lang="en-US"/>
              <a:t> </a:t>
            </a:r>
          </a:p>
          <a:p>
            <a:r>
              <a:rPr lang="en-US"/>
              <a:t> </a:t>
            </a:r>
          </a:p>
        </p:txBody>
      </p:sp>
    </p:spTree>
    <p:extLst>
      <p:ext uri="{BB962C8B-B14F-4D97-AF65-F5344CB8AC3E}">
        <p14:creationId xmlns:p14="http://schemas.microsoft.com/office/powerpoint/2010/main" val="1347912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A4798-CFE0-0C67-A1C4-6969547FF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DCE49-3F59-D748-142F-2FAD729C1AA7}"/>
              </a:ext>
            </a:extLst>
          </p:cNvPr>
          <p:cNvSpPr>
            <a:spLocks noGrp="1"/>
          </p:cNvSpPr>
          <p:nvPr>
            <p:ph type="title"/>
          </p:nvPr>
        </p:nvSpPr>
        <p:spPr/>
        <p:txBody>
          <a:bodyPr>
            <a:noAutofit/>
          </a:bodyPr>
          <a:lstStyle/>
          <a:p>
            <a:r>
              <a:rPr lang="en-US">
                <a:ea typeface="Helvetica Neue" panose="02000503000000020004" pitchFamily="2" charset="0"/>
                <a:cs typeface="Helvetica Neue" panose="02000503000000020004" pitchFamily="2" charset="0"/>
              </a:rPr>
              <a:t>We use clever debiasing to </a:t>
            </a:r>
            <a:r>
              <a:rPr lang="en-US" b="1">
                <a:solidFill>
                  <a:schemeClr val="accent1"/>
                </a:solidFill>
                <a:ea typeface="Helvetica Neue" panose="02000503000000020004" pitchFamily="2" charset="0"/>
                <a:cs typeface="Helvetica Neue" panose="02000503000000020004" pitchFamily="2" charset="0"/>
              </a:rPr>
              <a:t>interpret probabilities</a:t>
            </a:r>
            <a:r>
              <a:rPr lang="en-US">
                <a:ea typeface="Helvetica Neue" panose="02000503000000020004" pitchFamily="2" charset="0"/>
                <a:cs typeface="Helvetica Neue" panose="02000503000000020004" pitchFamily="2" charset="0"/>
              </a:rPr>
              <a:t>…</a:t>
            </a:r>
          </a:p>
        </p:txBody>
      </p:sp>
      <p:grpSp>
        <p:nvGrpSpPr>
          <p:cNvPr id="4" name="Group 3">
            <a:extLst>
              <a:ext uri="{FF2B5EF4-FFF2-40B4-BE49-F238E27FC236}">
                <a16:creationId xmlns:a16="http://schemas.microsoft.com/office/drawing/2014/main" id="{20F01457-3C4D-9C4A-F60C-5102B72598BE}"/>
              </a:ext>
            </a:extLst>
          </p:cNvPr>
          <p:cNvGrpSpPr/>
          <p:nvPr/>
        </p:nvGrpSpPr>
        <p:grpSpPr>
          <a:xfrm>
            <a:off x="916013" y="2520462"/>
            <a:ext cx="3238246" cy="3216166"/>
            <a:chOff x="1021521" y="3200400"/>
            <a:chExt cx="3238246" cy="3216166"/>
          </a:xfrm>
        </p:grpSpPr>
        <p:sp>
          <p:nvSpPr>
            <p:cNvPr id="12" name="Rounded Rectangle 11">
              <a:extLst>
                <a:ext uri="{FF2B5EF4-FFF2-40B4-BE49-F238E27FC236}">
                  <a16:creationId xmlns:a16="http://schemas.microsoft.com/office/drawing/2014/main" id="{C1DBE12D-B2A8-FC2D-67C4-53BA3AE3CB9B}"/>
                </a:ext>
              </a:extLst>
            </p:cNvPr>
            <p:cNvSpPr/>
            <p:nvPr/>
          </p:nvSpPr>
          <p:spPr>
            <a:xfrm>
              <a:off x="1021521" y="3200400"/>
              <a:ext cx="3238246" cy="3216166"/>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1">
                      <a:lumMod val="75000"/>
                    </a:schemeClr>
                  </a:solidFill>
                  <a:latin typeface="+mj-lt"/>
                </a:rPr>
                <a:t>Interpretable</a:t>
              </a:r>
            </a:p>
            <a:p>
              <a:pPr algn="ctr"/>
              <a:r>
                <a:rPr lang="en-US" sz="2600">
                  <a:solidFill>
                    <a:schemeClr val="accent1">
                      <a:lumMod val="75000"/>
                    </a:schemeClr>
                  </a:solidFill>
                  <a:latin typeface="+mj-lt"/>
                </a:rPr>
                <a:t>probabilities</a:t>
              </a:r>
            </a:p>
            <a:p>
              <a:pPr algn="ctr"/>
              <a:endParaRPr lang="en-US">
                <a:solidFill>
                  <a:schemeClr val="tx2"/>
                </a:solidFill>
                <a:latin typeface="+mj-lt"/>
              </a:endParaRPr>
            </a:p>
            <a:p>
              <a:pPr algn="ctr"/>
              <a:r>
                <a:rPr lang="en-US">
                  <a:solidFill>
                    <a:schemeClr val="tx2"/>
                  </a:solidFill>
                  <a:latin typeface="+mj-lt"/>
                </a:rPr>
                <a:t>Meaningful, trustworthy predictions.</a:t>
              </a:r>
            </a:p>
          </p:txBody>
        </p:sp>
        <p:pic>
          <p:nvPicPr>
            <p:cNvPr id="25" name="Picture 24">
              <a:extLst>
                <a:ext uri="{FF2B5EF4-FFF2-40B4-BE49-F238E27FC236}">
                  <a16:creationId xmlns:a16="http://schemas.microsoft.com/office/drawing/2014/main" id="{BB4AD676-CBC8-B3A0-E042-ECDED72A1F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2" y="3456163"/>
              <a:ext cx="1160585" cy="1160585"/>
            </a:xfrm>
            <a:prstGeom prst="rect">
              <a:avLst/>
            </a:prstGeom>
          </p:spPr>
        </p:pic>
      </p:grpSp>
      <p:pic>
        <p:nvPicPr>
          <p:cNvPr id="5" name="Picture 4">
            <a:extLst>
              <a:ext uri="{FF2B5EF4-FFF2-40B4-BE49-F238E27FC236}">
                <a16:creationId xmlns:a16="http://schemas.microsoft.com/office/drawing/2014/main" id="{E2ADBCC6-8733-0413-35A2-AD28734B0F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2747" y="3106249"/>
            <a:ext cx="2463605" cy="3284806"/>
          </a:xfrm>
          <a:prstGeom prst="rect">
            <a:avLst/>
          </a:prstGeom>
        </p:spPr>
      </p:pic>
      <p:pic>
        <p:nvPicPr>
          <p:cNvPr id="6" name="Picture 5">
            <a:extLst>
              <a:ext uri="{FF2B5EF4-FFF2-40B4-BE49-F238E27FC236}">
                <a16:creationId xmlns:a16="http://schemas.microsoft.com/office/drawing/2014/main" id="{498A5189-C0C6-0045-50B1-7B75E46FF2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8601074" y="3425374"/>
            <a:ext cx="2965680" cy="2965680"/>
          </a:xfrm>
          <a:prstGeom prst="rect">
            <a:avLst/>
          </a:prstGeom>
        </p:spPr>
      </p:pic>
      <p:sp>
        <p:nvSpPr>
          <p:cNvPr id="7" name="Oval Callout 6">
            <a:extLst>
              <a:ext uri="{FF2B5EF4-FFF2-40B4-BE49-F238E27FC236}">
                <a16:creationId xmlns:a16="http://schemas.microsoft.com/office/drawing/2014/main" id="{BBF411F3-1583-FEA0-DAE8-F25A15B344FE}"/>
              </a:ext>
            </a:extLst>
          </p:cNvPr>
          <p:cNvSpPr/>
          <p:nvPr/>
        </p:nvSpPr>
        <p:spPr>
          <a:xfrm>
            <a:off x="6262687" y="1356967"/>
            <a:ext cx="4381502" cy="2068407"/>
          </a:xfrm>
          <a:prstGeom prst="wedgeEllipseCallout">
            <a:avLst>
              <a:gd name="adj1" fmla="val -45624"/>
              <a:gd name="adj2" fmla="val 53379"/>
            </a:avLst>
          </a:prstGeom>
          <a:solidFill>
            <a:srgbClr val="FEF5DE"/>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model predicts only a 0.05% chance of sepsis!</a:t>
            </a:r>
          </a:p>
        </p:txBody>
      </p:sp>
    </p:spTree>
    <p:extLst>
      <p:ext uri="{BB962C8B-B14F-4D97-AF65-F5344CB8AC3E}">
        <p14:creationId xmlns:p14="http://schemas.microsoft.com/office/powerpoint/2010/main" val="1464898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B7130-E76C-C324-5E0B-3DE1DAAA5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24653C-D0E3-2035-A801-4B3B2F0B2C0C}"/>
              </a:ext>
            </a:extLst>
          </p:cNvPr>
          <p:cNvSpPr>
            <a:spLocks noGrp="1"/>
          </p:cNvSpPr>
          <p:nvPr>
            <p:ph type="title"/>
          </p:nvPr>
        </p:nvSpPr>
        <p:spPr/>
        <p:txBody>
          <a:bodyPr>
            <a:noAutofit/>
          </a:bodyPr>
          <a:lstStyle/>
          <a:p>
            <a:r>
              <a:rPr lang="en-US">
                <a:ea typeface="Helvetica Neue" panose="02000503000000020004" pitchFamily="2" charset="0"/>
                <a:cs typeface="Helvetica Neue" panose="02000503000000020004" pitchFamily="2" charset="0"/>
              </a:rPr>
              <a:t>We use clever debiasing to </a:t>
            </a:r>
            <a:r>
              <a:rPr lang="en-US" b="1">
                <a:solidFill>
                  <a:schemeClr val="accent1"/>
                </a:solidFill>
                <a:ea typeface="Helvetica Neue" panose="02000503000000020004" pitchFamily="2" charset="0"/>
                <a:cs typeface="Helvetica Neue" panose="02000503000000020004" pitchFamily="2" charset="0"/>
              </a:rPr>
              <a:t>interpret probabilities</a:t>
            </a:r>
            <a:r>
              <a:rPr lang="en-US">
                <a:ea typeface="Helvetica Neue" panose="02000503000000020004" pitchFamily="2" charset="0"/>
                <a:cs typeface="Helvetica Neue" panose="02000503000000020004" pitchFamily="2" charset="0"/>
              </a:rPr>
              <a:t>…</a:t>
            </a:r>
          </a:p>
        </p:txBody>
      </p:sp>
      <p:grpSp>
        <p:nvGrpSpPr>
          <p:cNvPr id="4" name="Group 3">
            <a:extLst>
              <a:ext uri="{FF2B5EF4-FFF2-40B4-BE49-F238E27FC236}">
                <a16:creationId xmlns:a16="http://schemas.microsoft.com/office/drawing/2014/main" id="{AFB2071A-F020-08A4-2FB4-A4D24753AD0C}"/>
              </a:ext>
            </a:extLst>
          </p:cNvPr>
          <p:cNvGrpSpPr/>
          <p:nvPr/>
        </p:nvGrpSpPr>
        <p:grpSpPr>
          <a:xfrm>
            <a:off x="916013" y="2520462"/>
            <a:ext cx="3238246" cy="3216166"/>
            <a:chOff x="1021521" y="3200400"/>
            <a:chExt cx="3238246" cy="3216166"/>
          </a:xfrm>
        </p:grpSpPr>
        <p:sp>
          <p:nvSpPr>
            <p:cNvPr id="12" name="Rounded Rectangle 11">
              <a:extLst>
                <a:ext uri="{FF2B5EF4-FFF2-40B4-BE49-F238E27FC236}">
                  <a16:creationId xmlns:a16="http://schemas.microsoft.com/office/drawing/2014/main" id="{EAF34093-D20E-EEBB-DAF4-6698363BE3E5}"/>
                </a:ext>
              </a:extLst>
            </p:cNvPr>
            <p:cNvSpPr/>
            <p:nvPr/>
          </p:nvSpPr>
          <p:spPr>
            <a:xfrm>
              <a:off x="1021521" y="3200400"/>
              <a:ext cx="3238246" cy="3216166"/>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1">
                      <a:lumMod val="75000"/>
                    </a:schemeClr>
                  </a:solidFill>
                  <a:latin typeface="+mj-lt"/>
                </a:rPr>
                <a:t>Interpretable</a:t>
              </a:r>
            </a:p>
            <a:p>
              <a:pPr algn="ctr"/>
              <a:r>
                <a:rPr lang="en-US" sz="2600">
                  <a:solidFill>
                    <a:schemeClr val="accent1">
                      <a:lumMod val="75000"/>
                    </a:schemeClr>
                  </a:solidFill>
                  <a:latin typeface="+mj-lt"/>
                </a:rPr>
                <a:t>probabilities</a:t>
              </a:r>
            </a:p>
            <a:p>
              <a:pPr algn="ctr"/>
              <a:endParaRPr lang="en-US">
                <a:solidFill>
                  <a:schemeClr val="tx2"/>
                </a:solidFill>
                <a:latin typeface="+mj-lt"/>
              </a:endParaRPr>
            </a:p>
            <a:p>
              <a:pPr algn="ctr"/>
              <a:r>
                <a:rPr lang="en-US">
                  <a:solidFill>
                    <a:schemeClr val="tx2"/>
                  </a:solidFill>
                  <a:latin typeface="+mj-lt"/>
                </a:rPr>
                <a:t>Meaningful, trustworthy predictions.</a:t>
              </a:r>
            </a:p>
          </p:txBody>
        </p:sp>
        <p:pic>
          <p:nvPicPr>
            <p:cNvPr id="25" name="Picture 24">
              <a:extLst>
                <a:ext uri="{FF2B5EF4-FFF2-40B4-BE49-F238E27FC236}">
                  <a16:creationId xmlns:a16="http://schemas.microsoft.com/office/drawing/2014/main" id="{604B6DF2-128B-87B6-E838-ADAAF793D3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2" y="3456163"/>
              <a:ext cx="1160585" cy="1160585"/>
            </a:xfrm>
            <a:prstGeom prst="rect">
              <a:avLst/>
            </a:prstGeom>
          </p:spPr>
        </p:pic>
      </p:grpSp>
      <p:pic>
        <p:nvPicPr>
          <p:cNvPr id="5" name="Picture 4">
            <a:extLst>
              <a:ext uri="{FF2B5EF4-FFF2-40B4-BE49-F238E27FC236}">
                <a16:creationId xmlns:a16="http://schemas.microsoft.com/office/drawing/2014/main" id="{EA217264-B418-8962-4292-3B7B676BFF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2747" y="3106249"/>
            <a:ext cx="2463605" cy="3284806"/>
          </a:xfrm>
          <a:prstGeom prst="rect">
            <a:avLst/>
          </a:prstGeom>
        </p:spPr>
      </p:pic>
      <p:pic>
        <p:nvPicPr>
          <p:cNvPr id="6" name="Picture 5">
            <a:extLst>
              <a:ext uri="{FF2B5EF4-FFF2-40B4-BE49-F238E27FC236}">
                <a16:creationId xmlns:a16="http://schemas.microsoft.com/office/drawing/2014/main" id="{AF32993C-E19C-580A-AF2F-DF492F03C4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8601074" y="3425374"/>
            <a:ext cx="2965680" cy="2965680"/>
          </a:xfrm>
          <a:prstGeom prst="rect">
            <a:avLst/>
          </a:prstGeom>
        </p:spPr>
      </p:pic>
      <p:sp>
        <p:nvSpPr>
          <p:cNvPr id="7" name="Oval Callout 6">
            <a:extLst>
              <a:ext uri="{FF2B5EF4-FFF2-40B4-BE49-F238E27FC236}">
                <a16:creationId xmlns:a16="http://schemas.microsoft.com/office/drawing/2014/main" id="{94E8FAD6-6993-3112-7878-AC268966509F}"/>
              </a:ext>
            </a:extLst>
          </p:cNvPr>
          <p:cNvSpPr/>
          <p:nvPr/>
        </p:nvSpPr>
        <p:spPr>
          <a:xfrm>
            <a:off x="6262687" y="1356967"/>
            <a:ext cx="4381502" cy="2068407"/>
          </a:xfrm>
          <a:prstGeom prst="wedgeEllipseCallout">
            <a:avLst>
              <a:gd name="adj1" fmla="val -45624"/>
              <a:gd name="adj2" fmla="val 53379"/>
            </a:avLst>
          </a:prstGeom>
          <a:solidFill>
            <a:srgbClr val="FEF5DE"/>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model predicts only a 0.05% chance of sepsis!</a:t>
            </a:r>
          </a:p>
        </p:txBody>
      </p:sp>
      <p:sp>
        <p:nvSpPr>
          <p:cNvPr id="8" name="Oval Callout 7">
            <a:extLst>
              <a:ext uri="{FF2B5EF4-FFF2-40B4-BE49-F238E27FC236}">
                <a16:creationId xmlns:a16="http://schemas.microsoft.com/office/drawing/2014/main" id="{12A2E16F-1190-FE3C-8AEF-EB76029A5FC1}"/>
              </a:ext>
            </a:extLst>
          </p:cNvPr>
          <p:cNvSpPr/>
          <p:nvPr/>
        </p:nvSpPr>
        <p:spPr>
          <a:xfrm flipH="1">
            <a:off x="7138308" y="2780546"/>
            <a:ext cx="2743200" cy="1002361"/>
          </a:xfrm>
          <a:prstGeom prst="wedgeEllipseCallout">
            <a:avLst>
              <a:gd name="adj1" fmla="val -45624"/>
              <a:gd name="adj2" fmla="val 53379"/>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What does this mean for me?</a:t>
            </a:r>
          </a:p>
        </p:txBody>
      </p:sp>
    </p:spTree>
    <p:extLst>
      <p:ext uri="{BB962C8B-B14F-4D97-AF65-F5344CB8AC3E}">
        <p14:creationId xmlns:p14="http://schemas.microsoft.com/office/powerpoint/2010/main" val="462173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B4CC2-255A-24B2-C699-052F76E578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C2A1F7-C780-DFFA-D11E-F8C2C26A515C}"/>
              </a:ext>
            </a:extLst>
          </p:cNvPr>
          <p:cNvSpPr>
            <a:spLocks noGrp="1"/>
          </p:cNvSpPr>
          <p:nvPr>
            <p:ph type="title"/>
          </p:nvPr>
        </p:nvSpPr>
        <p:spPr/>
        <p:txBody>
          <a:bodyPr/>
          <a:lstStyle/>
          <a:p>
            <a:r>
              <a:rPr lang="en-US"/>
              <a:t>Machine learning is about making predictions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14C7B0-DC06-8D4C-3041-0CEB5C340B01}"/>
                  </a:ext>
                </a:extLst>
              </p:cNvPr>
              <p:cNvSpPr>
                <a:spLocks noGrp="1"/>
              </p:cNvSpPr>
              <p:nvPr>
                <p:ph idx="1"/>
              </p:nvPr>
            </p:nvSpPr>
            <p:spPr>
              <a:xfrm>
                <a:off x="660989" y="2374679"/>
                <a:ext cx="2723707" cy="985321"/>
              </a:xfrm>
            </p:spPr>
            <p:txBody>
              <a:bodyPr>
                <a:normAutofit/>
              </a:bodyPr>
              <a:lstStyle/>
              <a:p>
                <a:pPr marL="0" indent="0">
                  <a:buNone/>
                </a:pPr>
                <a:r>
                  <a:rPr lang="en-US"/>
                  <a:t>Given some context </a:t>
                </a:r>
                <a14:m>
                  <m:oMath xmlns:m="http://schemas.openxmlformats.org/officeDocument/2006/math">
                    <m:r>
                      <a:rPr lang="en-US" b="0" i="1" smtClean="0">
                        <a:latin typeface="Cambria Math" panose="02040503050406030204" pitchFamily="18" charset="0"/>
                      </a:rPr>
                      <m:t>𝒳</m:t>
                    </m:r>
                  </m:oMath>
                </a14:m>
                <a:r>
                  <a:rPr lang="en-US" b="0"/>
                  <a:t>…</a:t>
                </a:r>
              </a:p>
              <a:p>
                <a:pPr marL="0" indent="0">
                  <a:buNone/>
                </a:pPr>
                <a:endParaRPr lang="en-US"/>
              </a:p>
            </p:txBody>
          </p:sp>
        </mc:Choice>
        <mc:Fallback xmlns="">
          <p:sp>
            <p:nvSpPr>
              <p:cNvPr id="3" name="Content Placeholder 2">
                <a:extLst>
                  <a:ext uri="{FF2B5EF4-FFF2-40B4-BE49-F238E27FC236}">
                    <a16:creationId xmlns:a16="http://schemas.microsoft.com/office/drawing/2014/main" id="{F714C7B0-DC06-8D4C-3041-0CEB5C340B01}"/>
                  </a:ext>
                </a:extLst>
              </p:cNvPr>
              <p:cNvSpPr>
                <a:spLocks noGrp="1" noRot="1" noChangeAspect="1" noMove="1" noResize="1" noEditPoints="1" noAdjustHandles="1" noChangeArrowheads="1" noChangeShapeType="1" noTextEdit="1"/>
              </p:cNvSpPr>
              <p:nvPr>
                <p:ph idx="1"/>
              </p:nvPr>
            </p:nvSpPr>
            <p:spPr>
              <a:xfrm>
                <a:off x="660989" y="2374679"/>
                <a:ext cx="2723707" cy="985321"/>
              </a:xfrm>
              <a:blipFill>
                <a:blip r:embed="rId3"/>
                <a:stretch>
                  <a:fillRect l="-4167" t="-10256" b="-5128"/>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5249ADC3-5107-F5E7-534D-9E8033D76054}"/>
              </a:ext>
            </a:extLst>
          </p:cNvPr>
          <p:cNvSpPr/>
          <p:nvPr/>
        </p:nvSpPr>
        <p:spPr>
          <a:xfrm>
            <a:off x="3973031" y="1967135"/>
            <a:ext cx="1998921" cy="1860586"/>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ounded Rectangle 5">
            <a:extLst>
              <a:ext uri="{FF2B5EF4-FFF2-40B4-BE49-F238E27FC236}">
                <a16:creationId xmlns:a16="http://schemas.microsoft.com/office/drawing/2014/main" id="{F4B1DBE9-3BEE-D2E9-17AE-4355F428CB1F}"/>
              </a:ext>
            </a:extLst>
          </p:cNvPr>
          <p:cNvSpPr/>
          <p:nvPr/>
        </p:nvSpPr>
        <p:spPr>
          <a:xfrm>
            <a:off x="6560287" y="1967134"/>
            <a:ext cx="1998921" cy="1860585"/>
          </a:xfrm>
          <a:prstGeom prst="roundRect">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ounded Rectangle 6">
            <a:extLst>
              <a:ext uri="{FF2B5EF4-FFF2-40B4-BE49-F238E27FC236}">
                <a16:creationId xmlns:a16="http://schemas.microsoft.com/office/drawing/2014/main" id="{1754F332-6D89-A35D-26A1-3BDD55667FC2}"/>
              </a:ext>
            </a:extLst>
          </p:cNvPr>
          <p:cNvSpPr/>
          <p:nvPr/>
        </p:nvSpPr>
        <p:spPr>
          <a:xfrm>
            <a:off x="9147543" y="1967134"/>
            <a:ext cx="1998921" cy="1860585"/>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17">
            <a:extLst>
              <a:ext uri="{FF2B5EF4-FFF2-40B4-BE49-F238E27FC236}">
                <a16:creationId xmlns:a16="http://schemas.microsoft.com/office/drawing/2014/main" id="{43A85D30-B825-CA33-E9C2-CB0EDFA7E084}"/>
              </a:ext>
            </a:extLst>
          </p:cNvPr>
          <p:cNvSpPr/>
          <p:nvPr/>
        </p:nvSpPr>
        <p:spPr>
          <a:xfrm>
            <a:off x="4121886" y="2115992"/>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ounded Rectangle 18">
            <a:extLst>
              <a:ext uri="{FF2B5EF4-FFF2-40B4-BE49-F238E27FC236}">
                <a16:creationId xmlns:a16="http://schemas.microsoft.com/office/drawing/2014/main" id="{DE6064A3-A683-DE1F-FED5-854DAE266DFF}"/>
              </a:ext>
            </a:extLst>
          </p:cNvPr>
          <p:cNvSpPr/>
          <p:nvPr/>
        </p:nvSpPr>
        <p:spPr>
          <a:xfrm>
            <a:off x="6709142" y="2126624"/>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19">
            <a:extLst>
              <a:ext uri="{FF2B5EF4-FFF2-40B4-BE49-F238E27FC236}">
                <a16:creationId xmlns:a16="http://schemas.microsoft.com/office/drawing/2014/main" id="{6E599501-F9E4-9F51-0A91-B92EF811D65E}"/>
              </a:ext>
            </a:extLst>
          </p:cNvPr>
          <p:cNvSpPr/>
          <p:nvPr/>
        </p:nvSpPr>
        <p:spPr>
          <a:xfrm>
            <a:off x="9296398" y="2115992"/>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a:extLst>
              <a:ext uri="{FF2B5EF4-FFF2-40B4-BE49-F238E27FC236}">
                <a16:creationId xmlns:a16="http://schemas.microsoft.com/office/drawing/2014/main" id="{9B917960-F481-46D6-BA3B-EA8010C7CFC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369094" y="2210068"/>
            <a:ext cx="1206792" cy="1055855"/>
          </a:xfrm>
          <a:prstGeom prst="rect">
            <a:avLst/>
          </a:prstGeom>
        </p:spPr>
      </p:pic>
      <p:pic>
        <p:nvPicPr>
          <p:cNvPr id="24" name="Picture 23">
            <a:extLst>
              <a:ext uri="{FF2B5EF4-FFF2-40B4-BE49-F238E27FC236}">
                <a16:creationId xmlns:a16="http://schemas.microsoft.com/office/drawing/2014/main" id="{64682160-FA6A-6B53-F8D5-412EB7AFC8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90982" y="2179863"/>
            <a:ext cx="1137530" cy="1137530"/>
          </a:xfrm>
          <a:prstGeom prst="rect">
            <a:avLst/>
          </a:prstGeom>
        </p:spPr>
      </p:pic>
      <p:pic>
        <p:nvPicPr>
          <p:cNvPr id="26" name="Picture 25">
            <a:extLst>
              <a:ext uri="{FF2B5EF4-FFF2-40B4-BE49-F238E27FC236}">
                <a16:creationId xmlns:a16="http://schemas.microsoft.com/office/drawing/2014/main" id="{125F32E0-F67C-5BB1-917F-D013F407DEE5}"/>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723472" y="2210068"/>
            <a:ext cx="847062" cy="999949"/>
          </a:xfrm>
          <a:prstGeom prst="rect">
            <a:avLst/>
          </a:prstGeom>
        </p:spPr>
      </p:pic>
      <p:sp>
        <p:nvSpPr>
          <p:cNvPr id="27" name="TextBox 26">
            <a:extLst>
              <a:ext uri="{FF2B5EF4-FFF2-40B4-BE49-F238E27FC236}">
                <a16:creationId xmlns:a16="http://schemas.microsoft.com/office/drawing/2014/main" id="{296B8796-49E8-4478-1463-7160399C9F1A}"/>
              </a:ext>
            </a:extLst>
          </p:cNvPr>
          <p:cNvSpPr txBox="1"/>
          <p:nvPr/>
        </p:nvSpPr>
        <p:spPr>
          <a:xfrm>
            <a:off x="4558646" y="3423871"/>
            <a:ext cx="782778" cy="323165"/>
          </a:xfrm>
          <a:prstGeom prst="rect">
            <a:avLst/>
          </a:prstGeom>
          <a:noFill/>
        </p:spPr>
        <p:txBody>
          <a:bodyPr wrap="none" rtlCol="0">
            <a:spAutoFit/>
          </a:bodyPr>
          <a:lstStyle/>
          <a:p>
            <a:r>
              <a:rPr lang="en-US" sz="1500">
                <a:solidFill>
                  <a:schemeClr val="tx2"/>
                </a:solidFill>
              </a:rPr>
              <a:t>images</a:t>
            </a:r>
          </a:p>
        </p:txBody>
      </p:sp>
      <p:sp>
        <p:nvSpPr>
          <p:cNvPr id="28" name="TextBox 27">
            <a:extLst>
              <a:ext uri="{FF2B5EF4-FFF2-40B4-BE49-F238E27FC236}">
                <a16:creationId xmlns:a16="http://schemas.microsoft.com/office/drawing/2014/main" id="{AF1996B9-9743-DE5F-EFE0-2CC63DD8E884}"/>
              </a:ext>
            </a:extLst>
          </p:cNvPr>
          <p:cNvSpPr txBox="1"/>
          <p:nvPr/>
        </p:nvSpPr>
        <p:spPr>
          <a:xfrm>
            <a:off x="6946072" y="3423871"/>
            <a:ext cx="1182440" cy="323165"/>
          </a:xfrm>
          <a:prstGeom prst="rect">
            <a:avLst/>
          </a:prstGeom>
          <a:noFill/>
        </p:spPr>
        <p:txBody>
          <a:bodyPr wrap="none" rtlCol="0">
            <a:spAutoFit/>
          </a:bodyPr>
          <a:lstStyle/>
          <a:p>
            <a:r>
              <a:rPr lang="en-US" sz="1500">
                <a:solidFill>
                  <a:schemeClr val="tx2"/>
                </a:solidFill>
              </a:rPr>
              <a:t>patient data</a:t>
            </a:r>
          </a:p>
        </p:txBody>
      </p:sp>
      <p:sp>
        <p:nvSpPr>
          <p:cNvPr id="29" name="TextBox 28">
            <a:extLst>
              <a:ext uri="{FF2B5EF4-FFF2-40B4-BE49-F238E27FC236}">
                <a16:creationId xmlns:a16="http://schemas.microsoft.com/office/drawing/2014/main" id="{C0B684E9-366D-9CE7-9FCF-1B07B2B41D9B}"/>
              </a:ext>
            </a:extLst>
          </p:cNvPr>
          <p:cNvSpPr txBox="1"/>
          <p:nvPr/>
        </p:nvSpPr>
        <p:spPr>
          <a:xfrm>
            <a:off x="9878647" y="3423871"/>
            <a:ext cx="491801" cy="323165"/>
          </a:xfrm>
          <a:prstGeom prst="rect">
            <a:avLst/>
          </a:prstGeom>
          <a:noFill/>
        </p:spPr>
        <p:txBody>
          <a:bodyPr wrap="none" rtlCol="0">
            <a:spAutoFit/>
          </a:bodyPr>
          <a:lstStyle/>
          <a:p>
            <a:r>
              <a:rPr lang="en-US" sz="1500">
                <a:solidFill>
                  <a:schemeClr val="tx2"/>
                </a:solidFill>
              </a:rPr>
              <a:t>text</a:t>
            </a:r>
          </a:p>
        </p:txBody>
      </p:sp>
    </p:spTree>
    <p:extLst>
      <p:ext uri="{BB962C8B-B14F-4D97-AF65-F5344CB8AC3E}">
        <p14:creationId xmlns:p14="http://schemas.microsoft.com/office/powerpoint/2010/main" val="658886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EA957-B733-7A52-15D2-F529F4ECCBA7}"/>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37029055-9848-740A-193A-FFB7DAC52EAB}"/>
              </a:ext>
            </a:extLst>
          </p:cNvPr>
          <p:cNvGrpSpPr/>
          <p:nvPr/>
        </p:nvGrpSpPr>
        <p:grpSpPr>
          <a:xfrm>
            <a:off x="916013" y="2536807"/>
            <a:ext cx="3238246" cy="3183475"/>
            <a:chOff x="4476877" y="3200400"/>
            <a:chExt cx="3238246" cy="3183475"/>
          </a:xfrm>
        </p:grpSpPr>
        <p:sp>
          <p:nvSpPr>
            <p:cNvPr id="7" name="Rounded Rectangle 6">
              <a:extLst>
                <a:ext uri="{FF2B5EF4-FFF2-40B4-BE49-F238E27FC236}">
                  <a16:creationId xmlns:a16="http://schemas.microsoft.com/office/drawing/2014/main" id="{10C6062E-E5D4-E8CC-7007-B01813DBD598}"/>
                </a:ext>
              </a:extLst>
            </p:cNvPr>
            <p:cNvSpPr/>
            <p:nvPr/>
          </p:nvSpPr>
          <p:spPr>
            <a:xfrm>
              <a:off x="4476877" y="3200400"/>
              <a:ext cx="3238246" cy="3183475"/>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3">
                      <a:lumMod val="75000"/>
                    </a:schemeClr>
                  </a:solidFill>
                  <a:latin typeface="+mj-lt"/>
                </a:rPr>
                <a:t>Good decision-making </a:t>
              </a:r>
            </a:p>
            <a:p>
              <a:pPr algn="ctr"/>
              <a:endParaRPr lang="en-US">
                <a:solidFill>
                  <a:schemeClr val="tx2"/>
                </a:solidFill>
                <a:latin typeface="+mj-lt"/>
              </a:endParaRPr>
            </a:p>
            <a:p>
              <a:pPr algn="ctr"/>
              <a:r>
                <a:rPr lang="en-US">
                  <a:solidFill>
                    <a:schemeClr val="tx2"/>
                  </a:solidFill>
                  <a:latin typeface="+mj-lt"/>
                </a:rPr>
                <a:t>Make predictions suited for downstream decisions.</a:t>
              </a:r>
            </a:p>
          </p:txBody>
        </p:sp>
        <p:pic>
          <p:nvPicPr>
            <p:cNvPr id="8" name="Picture 7">
              <a:extLst>
                <a:ext uri="{FF2B5EF4-FFF2-40B4-BE49-F238E27FC236}">
                  <a16:creationId xmlns:a16="http://schemas.microsoft.com/office/drawing/2014/main" id="{D0DDB359-7F1C-FD6B-B924-C8E2F31B72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2084" y="3429000"/>
              <a:ext cx="1107831" cy="1107831"/>
            </a:xfrm>
            <a:prstGeom prst="rect">
              <a:avLst/>
            </a:prstGeom>
          </p:spPr>
        </p:pic>
      </p:grpSp>
      <p:sp>
        <p:nvSpPr>
          <p:cNvPr id="2" name="Title 1">
            <a:extLst>
              <a:ext uri="{FF2B5EF4-FFF2-40B4-BE49-F238E27FC236}">
                <a16:creationId xmlns:a16="http://schemas.microsoft.com/office/drawing/2014/main" id="{E05BB151-B879-03DB-9440-FB04B23653F3}"/>
              </a:ext>
            </a:extLst>
          </p:cNvPr>
          <p:cNvSpPr>
            <a:spLocks noGrp="1"/>
          </p:cNvSpPr>
          <p:nvPr>
            <p:ph type="title"/>
          </p:nvPr>
        </p:nvSpPr>
        <p:spPr/>
        <p:txBody>
          <a:bodyPr>
            <a:noAutofit/>
          </a:bodyPr>
          <a:lstStyle/>
          <a:p>
            <a:r>
              <a:rPr lang="en-US">
                <a:ea typeface="Helvetica Neue" panose="02000503000000020004" pitchFamily="2" charset="0"/>
                <a:cs typeface="Helvetica Neue" panose="02000503000000020004" pitchFamily="2" charset="0"/>
              </a:rPr>
              <a:t>…to give guarantees for </a:t>
            </a:r>
            <a:r>
              <a:rPr lang="en-US">
                <a:solidFill>
                  <a:schemeClr val="accent3"/>
                </a:solidFill>
                <a:ea typeface="Helvetica Neue" panose="02000503000000020004" pitchFamily="2" charset="0"/>
                <a:cs typeface="Helvetica Neue" panose="02000503000000020004" pitchFamily="2" charset="0"/>
              </a:rPr>
              <a:t>downstream decisions</a:t>
            </a:r>
            <a:r>
              <a:rPr lang="en-US">
                <a:ea typeface="Helvetica Neue" panose="02000503000000020004" pitchFamily="2" charset="0"/>
                <a:cs typeface="Helvetica Neue" panose="02000503000000020004" pitchFamily="2" charset="0"/>
              </a:rPr>
              <a:t>…</a:t>
            </a:r>
          </a:p>
        </p:txBody>
      </p:sp>
      <p:pic>
        <p:nvPicPr>
          <p:cNvPr id="9" name="Picture 8">
            <a:extLst>
              <a:ext uri="{FF2B5EF4-FFF2-40B4-BE49-F238E27FC236}">
                <a16:creationId xmlns:a16="http://schemas.microsoft.com/office/drawing/2014/main" id="{C9CAAD83-9D2C-5BED-8F32-F800122B20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2747" y="3106249"/>
            <a:ext cx="2463605" cy="3284806"/>
          </a:xfrm>
          <a:prstGeom prst="rect">
            <a:avLst/>
          </a:prstGeom>
        </p:spPr>
      </p:pic>
      <p:pic>
        <p:nvPicPr>
          <p:cNvPr id="10" name="Picture 9">
            <a:extLst>
              <a:ext uri="{FF2B5EF4-FFF2-40B4-BE49-F238E27FC236}">
                <a16:creationId xmlns:a16="http://schemas.microsoft.com/office/drawing/2014/main" id="{CBB798E9-1EA7-72A1-1681-C1CC68FEFC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8601074" y="3425374"/>
            <a:ext cx="2965680" cy="2965680"/>
          </a:xfrm>
          <a:prstGeom prst="rect">
            <a:avLst/>
          </a:prstGeom>
        </p:spPr>
      </p:pic>
      <p:sp>
        <p:nvSpPr>
          <p:cNvPr id="11" name="Oval Callout 10">
            <a:extLst>
              <a:ext uri="{FF2B5EF4-FFF2-40B4-BE49-F238E27FC236}">
                <a16:creationId xmlns:a16="http://schemas.microsoft.com/office/drawing/2014/main" id="{EC4C4C48-A7AC-CF1B-BD7A-6CAE9592FCEE}"/>
              </a:ext>
            </a:extLst>
          </p:cNvPr>
          <p:cNvSpPr/>
          <p:nvPr/>
        </p:nvSpPr>
        <p:spPr>
          <a:xfrm>
            <a:off x="6262687" y="1356967"/>
            <a:ext cx="4381502" cy="2068407"/>
          </a:xfrm>
          <a:prstGeom prst="wedgeEllipseCallout">
            <a:avLst>
              <a:gd name="adj1" fmla="val -45624"/>
              <a:gd name="adj2" fmla="val 53379"/>
            </a:avLst>
          </a:prstGeom>
          <a:solidFill>
            <a:srgbClr val="FEF5DE"/>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Based on the model’s predictions, we should try antibiotics!</a:t>
            </a:r>
          </a:p>
        </p:txBody>
      </p:sp>
    </p:spTree>
    <p:extLst>
      <p:ext uri="{BB962C8B-B14F-4D97-AF65-F5344CB8AC3E}">
        <p14:creationId xmlns:p14="http://schemas.microsoft.com/office/powerpoint/2010/main" val="532843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CF4F-F382-1734-8425-264D5D1A2F6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0E9C67A-FACA-6999-1040-B04B24C889A0}"/>
              </a:ext>
            </a:extLst>
          </p:cNvPr>
          <p:cNvGrpSpPr/>
          <p:nvPr/>
        </p:nvGrpSpPr>
        <p:grpSpPr>
          <a:xfrm>
            <a:off x="916013" y="2536807"/>
            <a:ext cx="3238246" cy="3183475"/>
            <a:chOff x="4476877" y="3200400"/>
            <a:chExt cx="3238246" cy="3183475"/>
          </a:xfrm>
        </p:grpSpPr>
        <p:sp>
          <p:nvSpPr>
            <p:cNvPr id="7" name="Rounded Rectangle 6">
              <a:extLst>
                <a:ext uri="{FF2B5EF4-FFF2-40B4-BE49-F238E27FC236}">
                  <a16:creationId xmlns:a16="http://schemas.microsoft.com/office/drawing/2014/main" id="{428E03DC-FF8E-576E-4589-E6B526E340B4}"/>
                </a:ext>
              </a:extLst>
            </p:cNvPr>
            <p:cNvSpPr/>
            <p:nvPr/>
          </p:nvSpPr>
          <p:spPr>
            <a:xfrm>
              <a:off x="4476877" y="3200400"/>
              <a:ext cx="3238246" cy="3183475"/>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3">
                      <a:lumMod val="75000"/>
                    </a:schemeClr>
                  </a:solidFill>
                  <a:latin typeface="+mj-lt"/>
                </a:rPr>
                <a:t>Good decision-making </a:t>
              </a:r>
            </a:p>
            <a:p>
              <a:pPr algn="ctr"/>
              <a:endParaRPr lang="en-US">
                <a:solidFill>
                  <a:schemeClr val="tx2"/>
                </a:solidFill>
                <a:latin typeface="+mj-lt"/>
              </a:endParaRPr>
            </a:p>
            <a:p>
              <a:pPr algn="ctr"/>
              <a:r>
                <a:rPr lang="en-US">
                  <a:solidFill>
                    <a:schemeClr val="tx2"/>
                  </a:solidFill>
                  <a:latin typeface="+mj-lt"/>
                </a:rPr>
                <a:t>Make predictions suited for downstream decisions.</a:t>
              </a:r>
            </a:p>
          </p:txBody>
        </p:sp>
        <p:pic>
          <p:nvPicPr>
            <p:cNvPr id="8" name="Picture 7">
              <a:extLst>
                <a:ext uri="{FF2B5EF4-FFF2-40B4-BE49-F238E27FC236}">
                  <a16:creationId xmlns:a16="http://schemas.microsoft.com/office/drawing/2014/main" id="{A1CC863F-8E41-C516-148C-63AF3749A6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2084" y="3429000"/>
              <a:ext cx="1107831" cy="1107831"/>
            </a:xfrm>
            <a:prstGeom prst="rect">
              <a:avLst/>
            </a:prstGeom>
          </p:spPr>
        </p:pic>
      </p:grpSp>
      <p:sp>
        <p:nvSpPr>
          <p:cNvPr id="2" name="Title 1">
            <a:extLst>
              <a:ext uri="{FF2B5EF4-FFF2-40B4-BE49-F238E27FC236}">
                <a16:creationId xmlns:a16="http://schemas.microsoft.com/office/drawing/2014/main" id="{5153181D-362A-FFED-9D27-196E035DCF6C}"/>
              </a:ext>
            </a:extLst>
          </p:cNvPr>
          <p:cNvSpPr>
            <a:spLocks noGrp="1"/>
          </p:cNvSpPr>
          <p:nvPr>
            <p:ph type="title"/>
          </p:nvPr>
        </p:nvSpPr>
        <p:spPr/>
        <p:txBody>
          <a:bodyPr>
            <a:noAutofit/>
          </a:bodyPr>
          <a:lstStyle/>
          <a:p>
            <a:r>
              <a:rPr lang="en-US">
                <a:ea typeface="Helvetica Neue" panose="02000503000000020004" pitchFamily="2" charset="0"/>
                <a:cs typeface="Helvetica Neue" panose="02000503000000020004" pitchFamily="2" charset="0"/>
              </a:rPr>
              <a:t>…to give guarantees for </a:t>
            </a:r>
            <a:r>
              <a:rPr lang="en-US">
                <a:solidFill>
                  <a:schemeClr val="accent3"/>
                </a:solidFill>
                <a:ea typeface="Helvetica Neue" panose="02000503000000020004" pitchFamily="2" charset="0"/>
                <a:cs typeface="Helvetica Neue" panose="02000503000000020004" pitchFamily="2" charset="0"/>
              </a:rPr>
              <a:t>downstream decisions</a:t>
            </a:r>
            <a:r>
              <a:rPr lang="en-US">
                <a:ea typeface="Helvetica Neue" panose="02000503000000020004" pitchFamily="2" charset="0"/>
                <a:cs typeface="Helvetica Neue" panose="02000503000000020004" pitchFamily="2" charset="0"/>
              </a:rPr>
              <a:t>…</a:t>
            </a:r>
          </a:p>
        </p:txBody>
      </p:sp>
      <p:pic>
        <p:nvPicPr>
          <p:cNvPr id="9" name="Picture 8">
            <a:extLst>
              <a:ext uri="{FF2B5EF4-FFF2-40B4-BE49-F238E27FC236}">
                <a16:creationId xmlns:a16="http://schemas.microsoft.com/office/drawing/2014/main" id="{3513744C-8FE4-0E10-8243-2D052ECBEF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2747" y="3106249"/>
            <a:ext cx="2463605" cy="3284806"/>
          </a:xfrm>
          <a:prstGeom prst="rect">
            <a:avLst/>
          </a:prstGeom>
        </p:spPr>
      </p:pic>
      <p:pic>
        <p:nvPicPr>
          <p:cNvPr id="10" name="Picture 9">
            <a:extLst>
              <a:ext uri="{FF2B5EF4-FFF2-40B4-BE49-F238E27FC236}">
                <a16:creationId xmlns:a16="http://schemas.microsoft.com/office/drawing/2014/main" id="{3426B67B-E299-FB7E-8622-0F81D17990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8601074" y="3425374"/>
            <a:ext cx="2965680" cy="2965680"/>
          </a:xfrm>
          <a:prstGeom prst="rect">
            <a:avLst/>
          </a:prstGeom>
        </p:spPr>
      </p:pic>
      <p:sp>
        <p:nvSpPr>
          <p:cNvPr id="11" name="Oval Callout 10">
            <a:extLst>
              <a:ext uri="{FF2B5EF4-FFF2-40B4-BE49-F238E27FC236}">
                <a16:creationId xmlns:a16="http://schemas.microsoft.com/office/drawing/2014/main" id="{4E7A9BEB-C362-6DBC-090F-71AFBDE123B3}"/>
              </a:ext>
            </a:extLst>
          </p:cNvPr>
          <p:cNvSpPr/>
          <p:nvPr/>
        </p:nvSpPr>
        <p:spPr>
          <a:xfrm>
            <a:off x="6262687" y="1356967"/>
            <a:ext cx="4381502" cy="2068407"/>
          </a:xfrm>
          <a:prstGeom prst="wedgeEllipseCallout">
            <a:avLst>
              <a:gd name="adj1" fmla="val -45624"/>
              <a:gd name="adj2" fmla="val 53379"/>
            </a:avLst>
          </a:prstGeom>
          <a:solidFill>
            <a:srgbClr val="FEF5DE"/>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Based on the model’s predictions, we should try antibiotics!</a:t>
            </a:r>
          </a:p>
        </p:txBody>
      </p:sp>
      <p:sp>
        <p:nvSpPr>
          <p:cNvPr id="13" name="Oval Callout 12">
            <a:extLst>
              <a:ext uri="{FF2B5EF4-FFF2-40B4-BE49-F238E27FC236}">
                <a16:creationId xmlns:a16="http://schemas.microsoft.com/office/drawing/2014/main" id="{4AFFEE00-19FB-6546-47D0-E5A491DC025C}"/>
              </a:ext>
            </a:extLst>
          </p:cNvPr>
          <p:cNvSpPr/>
          <p:nvPr/>
        </p:nvSpPr>
        <p:spPr>
          <a:xfrm flipH="1">
            <a:off x="7166166" y="3000375"/>
            <a:ext cx="2463607" cy="872863"/>
          </a:xfrm>
          <a:prstGeom prst="wedgeEllipseCallout">
            <a:avLst>
              <a:gd name="adj1" fmla="val -45624"/>
              <a:gd name="adj2" fmla="val 53379"/>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What does this guarantee?</a:t>
            </a:r>
          </a:p>
        </p:txBody>
      </p:sp>
    </p:spTree>
    <p:extLst>
      <p:ext uri="{BB962C8B-B14F-4D97-AF65-F5344CB8AC3E}">
        <p14:creationId xmlns:p14="http://schemas.microsoft.com/office/powerpoint/2010/main" val="316587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247F3-9A3A-5B98-63AC-0A196D53BEED}"/>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21EDE5C6-3F64-F141-FEAB-9808CBC8ECF6}"/>
              </a:ext>
            </a:extLst>
          </p:cNvPr>
          <p:cNvSpPr/>
          <p:nvPr/>
        </p:nvSpPr>
        <p:spPr>
          <a:xfrm>
            <a:off x="916013" y="2536807"/>
            <a:ext cx="3238246" cy="3216166"/>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5">
                    <a:lumMod val="75000"/>
                  </a:schemeClr>
                </a:solidFill>
                <a:latin typeface="+mj-lt"/>
              </a:rPr>
              <a:t>Collaborative learning</a:t>
            </a:r>
          </a:p>
          <a:p>
            <a:pPr algn="ctr"/>
            <a:endParaRPr lang="en-US">
              <a:solidFill>
                <a:schemeClr val="accent5">
                  <a:lumMod val="75000"/>
                </a:schemeClr>
              </a:solidFill>
              <a:latin typeface="+mj-lt"/>
            </a:endParaRPr>
          </a:p>
          <a:p>
            <a:pPr algn="ctr"/>
            <a:r>
              <a:rPr lang="en-US">
                <a:solidFill>
                  <a:schemeClr val="tx2"/>
                </a:solidFill>
                <a:latin typeface="+mj-lt"/>
              </a:rPr>
              <a:t>Learn efficiently from distributed information.</a:t>
            </a:r>
          </a:p>
        </p:txBody>
      </p:sp>
      <p:pic>
        <p:nvPicPr>
          <p:cNvPr id="4" name="Picture 3">
            <a:extLst>
              <a:ext uri="{FF2B5EF4-FFF2-40B4-BE49-F238E27FC236}">
                <a16:creationId xmlns:a16="http://schemas.microsoft.com/office/drawing/2014/main" id="{FD698839-F989-BD75-F203-D3A1DE8C8E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8826" y="2677486"/>
            <a:ext cx="1195752" cy="1195752"/>
          </a:xfrm>
          <a:prstGeom prst="rect">
            <a:avLst/>
          </a:prstGeom>
        </p:spPr>
      </p:pic>
      <p:sp>
        <p:nvSpPr>
          <p:cNvPr id="2" name="Title 1">
            <a:extLst>
              <a:ext uri="{FF2B5EF4-FFF2-40B4-BE49-F238E27FC236}">
                <a16:creationId xmlns:a16="http://schemas.microsoft.com/office/drawing/2014/main" id="{EAA6C8AB-B6A6-9108-7269-9954ABE8CB74}"/>
              </a:ext>
            </a:extLst>
          </p:cNvPr>
          <p:cNvSpPr>
            <a:spLocks noGrp="1"/>
          </p:cNvSpPr>
          <p:nvPr>
            <p:ph type="title"/>
          </p:nvPr>
        </p:nvSpPr>
        <p:spPr/>
        <p:txBody>
          <a:bodyPr>
            <a:noAutofit/>
          </a:bodyPr>
          <a:lstStyle/>
          <a:p>
            <a:r>
              <a:rPr lang="en-US">
                <a:ea typeface="Helvetica Neue" panose="02000503000000020004" pitchFamily="2" charset="0"/>
                <a:cs typeface="Helvetica Neue" panose="02000503000000020004" pitchFamily="2" charset="0"/>
              </a:rPr>
              <a:t>…and to reason about </a:t>
            </a:r>
            <a:r>
              <a:rPr lang="en-US">
                <a:solidFill>
                  <a:schemeClr val="accent5"/>
                </a:solidFill>
                <a:ea typeface="Helvetica Neue" panose="02000503000000020004" pitchFamily="2" charset="0"/>
                <a:cs typeface="Helvetica Neue" panose="02000503000000020004" pitchFamily="2" charset="0"/>
              </a:rPr>
              <a:t>collaborative settings</a:t>
            </a:r>
            <a:r>
              <a:rPr lang="en-US">
                <a:ea typeface="Helvetica Neue" panose="02000503000000020004" pitchFamily="2" charset="0"/>
                <a:cs typeface="Helvetica Neue" panose="02000503000000020004" pitchFamily="2" charset="0"/>
              </a:rPr>
              <a:t>!</a:t>
            </a:r>
          </a:p>
        </p:txBody>
      </p:sp>
      <p:pic>
        <p:nvPicPr>
          <p:cNvPr id="5" name="Picture 4">
            <a:extLst>
              <a:ext uri="{FF2B5EF4-FFF2-40B4-BE49-F238E27FC236}">
                <a16:creationId xmlns:a16="http://schemas.microsoft.com/office/drawing/2014/main" id="{F2621F1E-93FB-B231-77C5-E3B7787B96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2747" y="3106249"/>
            <a:ext cx="2463605" cy="3284806"/>
          </a:xfrm>
          <a:prstGeom prst="rect">
            <a:avLst/>
          </a:prstGeom>
        </p:spPr>
      </p:pic>
      <p:pic>
        <p:nvPicPr>
          <p:cNvPr id="9" name="Picture 8">
            <a:extLst>
              <a:ext uri="{FF2B5EF4-FFF2-40B4-BE49-F238E27FC236}">
                <a16:creationId xmlns:a16="http://schemas.microsoft.com/office/drawing/2014/main" id="{854EAD3F-05F1-FEC3-3AFA-7F02B37093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8601074" y="3425374"/>
            <a:ext cx="2965680" cy="2965680"/>
          </a:xfrm>
          <a:prstGeom prst="rect">
            <a:avLst/>
          </a:prstGeom>
        </p:spPr>
      </p:pic>
      <p:sp>
        <p:nvSpPr>
          <p:cNvPr id="10" name="Oval Callout 9">
            <a:extLst>
              <a:ext uri="{FF2B5EF4-FFF2-40B4-BE49-F238E27FC236}">
                <a16:creationId xmlns:a16="http://schemas.microsoft.com/office/drawing/2014/main" id="{F2863C93-F074-6EA7-AFF4-601394320813}"/>
              </a:ext>
            </a:extLst>
          </p:cNvPr>
          <p:cNvSpPr/>
          <p:nvPr/>
        </p:nvSpPr>
        <p:spPr>
          <a:xfrm>
            <a:off x="6262686" y="1356967"/>
            <a:ext cx="4824413" cy="2068407"/>
          </a:xfrm>
          <a:prstGeom prst="wedgeEllipseCallout">
            <a:avLst>
              <a:gd name="adj1" fmla="val -45624"/>
              <a:gd name="adj2" fmla="val 53379"/>
            </a:avLst>
          </a:prstGeom>
          <a:solidFill>
            <a:srgbClr val="FEF5DE"/>
          </a:solidFill>
          <a:ln>
            <a:solidFill>
              <a:srgbClr val="F9BF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Based on the model’s predictions </a:t>
            </a:r>
            <a:r>
              <a:rPr lang="en-US" b="1">
                <a:solidFill>
                  <a:schemeClr val="tx1"/>
                </a:solidFill>
              </a:rPr>
              <a:t>and my own intuition</a:t>
            </a:r>
            <a:r>
              <a:rPr lang="en-US">
                <a:solidFill>
                  <a:schemeClr val="tx1"/>
                </a:solidFill>
              </a:rPr>
              <a:t>, your sepsis risk is low!</a:t>
            </a:r>
          </a:p>
        </p:txBody>
      </p:sp>
    </p:spTree>
    <p:extLst>
      <p:ext uri="{BB962C8B-B14F-4D97-AF65-F5344CB8AC3E}">
        <p14:creationId xmlns:p14="http://schemas.microsoft.com/office/powerpoint/2010/main" val="2180239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6A93E-5EC4-85C1-8F16-EA53312E5F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93930A-6ECC-D79C-50DA-29E385339F3A}"/>
              </a:ext>
            </a:extLst>
          </p:cNvPr>
          <p:cNvSpPr>
            <a:spLocks noGrp="1"/>
          </p:cNvSpPr>
          <p:nvPr>
            <p:ph type="title"/>
          </p:nvPr>
        </p:nvSpPr>
        <p:spPr/>
        <p:txBody>
          <a:bodyPr>
            <a:noAutofit/>
          </a:bodyPr>
          <a:lstStyle/>
          <a:p>
            <a:r>
              <a:rPr lang="en-US">
                <a:ea typeface="Helvetica Neue" panose="02000503000000020004" pitchFamily="2" charset="0"/>
                <a:cs typeface="Helvetica Neue" panose="02000503000000020004" pitchFamily="2" charset="0"/>
              </a:rPr>
              <a:t>Clever debiasing</a:t>
            </a:r>
            <a:r>
              <a:rPr lang="en-US">
                <a:solidFill>
                  <a:srgbClr val="F9BF39"/>
                </a:solidFill>
                <a:ea typeface="Helvetica Neue" panose="02000503000000020004" pitchFamily="2" charset="0"/>
                <a:cs typeface="Helvetica Neue" panose="02000503000000020004" pitchFamily="2" charset="0"/>
              </a:rPr>
              <a:t> </a:t>
            </a:r>
            <a:r>
              <a:rPr lang="en-US">
                <a:ea typeface="Helvetica Neue" panose="02000503000000020004" pitchFamily="2" charset="0"/>
                <a:cs typeface="Helvetica Neue" panose="02000503000000020004" pitchFamily="2" charset="0"/>
              </a:rPr>
              <a:t>is an </a:t>
            </a:r>
            <a:r>
              <a:rPr lang="en-US">
                <a:solidFill>
                  <a:srgbClr val="F9BF39"/>
                </a:solidFill>
                <a:ea typeface="Helvetica Neue" panose="02000503000000020004" pitchFamily="2" charset="0"/>
                <a:cs typeface="Helvetica Neue" panose="02000503000000020004" pitchFamily="2" charset="0"/>
              </a:rPr>
              <a:t>efficient post-hoc process</a:t>
            </a:r>
            <a:endParaRPr lang="en-US">
              <a:ea typeface="Helvetica Neue" panose="02000503000000020004" pitchFamily="2" charset="0"/>
              <a:cs typeface="Helvetica Neue" panose="02000503000000020004" pitchFamily="2" charset="0"/>
            </a:endParaRPr>
          </a:p>
        </p:txBody>
      </p:sp>
      <p:sp>
        <p:nvSpPr>
          <p:cNvPr id="12" name="Rounded Rectangle 11">
            <a:extLst>
              <a:ext uri="{FF2B5EF4-FFF2-40B4-BE49-F238E27FC236}">
                <a16:creationId xmlns:a16="http://schemas.microsoft.com/office/drawing/2014/main" id="{7F156D2E-0D8A-5B31-16B4-98DAFB0EE298}"/>
              </a:ext>
            </a:extLst>
          </p:cNvPr>
          <p:cNvSpPr/>
          <p:nvPr/>
        </p:nvSpPr>
        <p:spPr>
          <a:xfrm>
            <a:off x="1354666" y="3836311"/>
            <a:ext cx="4741333" cy="2434184"/>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a:solidFill>
                <a:schemeClr val="tx2"/>
              </a:solidFill>
              <a:latin typeface="+mj-lt"/>
            </a:endParaRPr>
          </a:p>
        </p:txBody>
      </p:sp>
      <p:sp>
        <p:nvSpPr>
          <p:cNvPr id="5" name="Rounded Rectangle 4">
            <a:extLst>
              <a:ext uri="{FF2B5EF4-FFF2-40B4-BE49-F238E27FC236}">
                <a16:creationId xmlns:a16="http://schemas.microsoft.com/office/drawing/2014/main" id="{3B73F1AC-8451-A7CA-AA25-5F5A70CEDBB4}"/>
              </a:ext>
            </a:extLst>
          </p:cNvPr>
          <p:cNvSpPr/>
          <p:nvPr/>
        </p:nvSpPr>
        <p:spPr>
          <a:xfrm>
            <a:off x="6301805" y="3830449"/>
            <a:ext cx="4741333" cy="2434183"/>
          </a:xfrm>
          <a:prstGeom prst="roundRect">
            <a:avLst>
              <a:gd name="adj" fmla="val 10592"/>
            </a:avLst>
          </a:prstGeom>
          <a:solidFill>
            <a:schemeClr val="accent6"/>
          </a:solidFill>
          <a:ln w="15875">
            <a:solidFill>
              <a:srgbClr val="3E6848"/>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a:solidFill>
                <a:schemeClr val="tx2"/>
              </a:solidFill>
              <a:latin typeface="+mj-lt"/>
            </a:endParaRPr>
          </a:p>
        </p:txBody>
      </p:sp>
      <p:sp>
        <p:nvSpPr>
          <p:cNvPr id="3" name="Rounded Rectangle 2">
            <a:extLst>
              <a:ext uri="{FF2B5EF4-FFF2-40B4-BE49-F238E27FC236}">
                <a16:creationId xmlns:a16="http://schemas.microsoft.com/office/drawing/2014/main" id="{D354BA51-DF98-2345-DF5A-AD007056048F}"/>
              </a:ext>
            </a:extLst>
          </p:cNvPr>
          <p:cNvSpPr/>
          <p:nvPr/>
        </p:nvSpPr>
        <p:spPr>
          <a:xfrm>
            <a:off x="3087729" y="1663831"/>
            <a:ext cx="6428152" cy="1038285"/>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a:solidFill>
                  <a:schemeClr val="tx1"/>
                </a:solidFill>
                <a:latin typeface="+mj-lt"/>
              </a:rPr>
              <a:t>              </a:t>
            </a:r>
            <a:r>
              <a:rPr lang="en-US" sz="3400" i="1">
                <a:solidFill>
                  <a:schemeClr val="tx1"/>
                </a:solidFill>
                <a:latin typeface="+mj-lt"/>
              </a:rPr>
              <a:t>Post-hoc</a:t>
            </a:r>
            <a:r>
              <a:rPr lang="en-US" sz="3400">
                <a:solidFill>
                  <a:schemeClr val="tx1"/>
                </a:solidFill>
                <a:latin typeface="+mj-lt"/>
              </a:rPr>
              <a:t> + </a:t>
            </a:r>
            <a:r>
              <a:rPr lang="en-US" sz="3400" i="1">
                <a:solidFill>
                  <a:schemeClr val="tx1"/>
                </a:solidFill>
                <a:latin typeface="+mj-lt"/>
              </a:rPr>
              <a:t>do-no-harm</a:t>
            </a:r>
          </a:p>
        </p:txBody>
      </p:sp>
      <p:sp>
        <p:nvSpPr>
          <p:cNvPr id="6" name="TextBox 5">
            <a:extLst>
              <a:ext uri="{FF2B5EF4-FFF2-40B4-BE49-F238E27FC236}">
                <a16:creationId xmlns:a16="http://schemas.microsoft.com/office/drawing/2014/main" id="{308CCDAA-633A-8C5D-A0FD-F654D6D5C473}"/>
              </a:ext>
            </a:extLst>
          </p:cNvPr>
          <p:cNvSpPr txBox="1"/>
          <p:nvPr/>
        </p:nvSpPr>
        <p:spPr>
          <a:xfrm>
            <a:off x="1633414" y="3080173"/>
            <a:ext cx="9336781" cy="430887"/>
          </a:xfrm>
          <a:prstGeom prst="rect">
            <a:avLst/>
          </a:prstGeom>
          <a:noFill/>
        </p:spPr>
        <p:txBody>
          <a:bodyPr wrap="square" rtlCol="0">
            <a:spAutoFit/>
          </a:bodyPr>
          <a:lstStyle/>
          <a:p>
            <a:pPr algn="ctr"/>
            <a:r>
              <a:rPr lang="en-US" sz="2200">
                <a:solidFill>
                  <a:schemeClr val="tx2">
                    <a:lumMod val="75000"/>
                  </a:schemeClr>
                </a:solidFill>
              </a:rPr>
              <a:t>Already trained your model? That’s okay—you can still use these tools! </a:t>
            </a:r>
          </a:p>
        </p:txBody>
      </p:sp>
      <p:sp>
        <p:nvSpPr>
          <p:cNvPr id="7" name="TextBox 6">
            <a:extLst>
              <a:ext uri="{FF2B5EF4-FFF2-40B4-BE49-F238E27FC236}">
                <a16:creationId xmlns:a16="http://schemas.microsoft.com/office/drawing/2014/main" id="{E1ABB8D7-7B0B-7D9D-73E1-D8CA85381E66}"/>
              </a:ext>
            </a:extLst>
          </p:cNvPr>
          <p:cNvSpPr txBox="1"/>
          <p:nvPr/>
        </p:nvSpPr>
        <p:spPr>
          <a:xfrm>
            <a:off x="2965938" y="4047266"/>
            <a:ext cx="2945094" cy="2000548"/>
          </a:xfrm>
          <a:prstGeom prst="rect">
            <a:avLst/>
          </a:prstGeom>
          <a:noFill/>
        </p:spPr>
        <p:txBody>
          <a:bodyPr wrap="square" rtlCol="0">
            <a:spAutoFit/>
          </a:bodyPr>
          <a:lstStyle/>
          <a:p>
            <a:r>
              <a:rPr lang="en-US" sz="2600"/>
              <a:t>Lightweight postprocessing</a:t>
            </a:r>
          </a:p>
          <a:p>
            <a:endParaRPr lang="en-US">
              <a:solidFill>
                <a:schemeClr val="tx2"/>
              </a:solidFill>
            </a:endParaRPr>
          </a:p>
          <a:p>
            <a:r>
              <a:rPr lang="en-US">
                <a:solidFill>
                  <a:schemeClr val="tx2"/>
                </a:solidFill>
              </a:rPr>
              <a:t>Efficiently applied to the model you’ve already trained.</a:t>
            </a:r>
          </a:p>
        </p:txBody>
      </p:sp>
      <p:sp>
        <p:nvSpPr>
          <p:cNvPr id="8" name="TextBox 7">
            <a:extLst>
              <a:ext uri="{FF2B5EF4-FFF2-40B4-BE49-F238E27FC236}">
                <a16:creationId xmlns:a16="http://schemas.microsoft.com/office/drawing/2014/main" id="{F590428E-2E47-567E-03A9-50FE1FB0F534}"/>
              </a:ext>
            </a:extLst>
          </p:cNvPr>
          <p:cNvSpPr txBox="1"/>
          <p:nvPr/>
        </p:nvSpPr>
        <p:spPr>
          <a:xfrm>
            <a:off x="8098044" y="4047266"/>
            <a:ext cx="2945094" cy="2000548"/>
          </a:xfrm>
          <a:prstGeom prst="rect">
            <a:avLst/>
          </a:prstGeom>
          <a:noFill/>
        </p:spPr>
        <p:txBody>
          <a:bodyPr wrap="square" rtlCol="0">
            <a:spAutoFit/>
          </a:bodyPr>
          <a:lstStyle/>
          <a:p>
            <a:r>
              <a:rPr lang="en-US" sz="2600"/>
              <a:t>Do-no-harm guarantee</a:t>
            </a:r>
          </a:p>
          <a:p>
            <a:endParaRPr lang="en-US"/>
          </a:p>
          <a:p>
            <a:r>
              <a:rPr lang="en-US">
                <a:solidFill>
                  <a:schemeClr val="tx2"/>
                </a:solidFill>
              </a:rPr>
              <a:t>The new model will only be better than the one you started with.</a:t>
            </a:r>
          </a:p>
        </p:txBody>
      </p:sp>
      <p:pic>
        <p:nvPicPr>
          <p:cNvPr id="9" name="Picture 8">
            <a:extLst>
              <a:ext uri="{FF2B5EF4-FFF2-40B4-BE49-F238E27FC236}">
                <a16:creationId xmlns:a16="http://schemas.microsoft.com/office/drawing/2014/main" id="{AD5A61E0-0101-16C2-0361-6D60DD7E70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7862" y="1756954"/>
            <a:ext cx="852038" cy="852038"/>
          </a:xfrm>
          <a:prstGeom prst="rect">
            <a:avLst/>
          </a:prstGeom>
        </p:spPr>
      </p:pic>
      <p:pic>
        <p:nvPicPr>
          <p:cNvPr id="10" name="Picture 9">
            <a:extLst>
              <a:ext uri="{FF2B5EF4-FFF2-40B4-BE49-F238E27FC236}">
                <a16:creationId xmlns:a16="http://schemas.microsoft.com/office/drawing/2014/main" id="{B31EE9C4-CCAD-B41E-AC22-13497C6776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5629" y="4472866"/>
            <a:ext cx="1149347" cy="1149347"/>
          </a:xfrm>
          <a:prstGeom prst="rect">
            <a:avLst/>
          </a:prstGeom>
        </p:spPr>
      </p:pic>
      <p:pic>
        <p:nvPicPr>
          <p:cNvPr id="11" name="Picture 10">
            <a:extLst>
              <a:ext uri="{FF2B5EF4-FFF2-40B4-BE49-F238E27FC236}">
                <a16:creationId xmlns:a16="http://schemas.microsoft.com/office/drawing/2014/main" id="{53219DD4-4519-147F-8415-05BCD2D04D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2458" y="4332433"/>
            <a:ext cx="1289780" cy="1289780"/>
          </a:xfrm>
          <a:prstGeom prst="rect">
            <a:avLst/>
          </a:prstGeom>
        </p:spPr>
      </p:pic>
    </p:spTree>
    <p:extLst>
      <p:ext uri="{BB962C8B-B14F-4D97-AF65-F5344CB8AC3E}">
        <p14:creationId xmlns:p14="http://schemas.microsoft.com/office/powerpoint/2010/main" val="2903247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2532D4-CFB9-CD37-9AD4-225E4A2C94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80757" y="3429000"/>
            <a:ext cx="2702150" cy="3602866"/>
          </a:xfrm>
          <a:prstGeom prst="rect">
            <a:avLst/>
          </a:prstGeom>
        </p:spPr>
      </p:pic>
      <p:sp>
        <p:nvSpPr>
          <p:cNvPr id="2" name="Title 1">
            <a:extLst>
              <a:ext uri="{FF2B5EF4-FFF2-40B4-BE49-F238E27FC236}">
                <a16:creationId xmlns:a16="http://schemas.microsoft.com/office/drawing/2014/main" id="{DD53F937-8E7C-0C9B-BEDE-AF1519A4344D}"/>
              </a:ext>
            </a:extLst>
          </p:cNvPr>
          <p:cNvSpPr>
            <a:spLocks noGrp="1"/>
          </p:cNvSpPr>
          <p:nvPr>
            <p:ph type="title"/>
          </p:nvPr>
        </p:nvSpPr>
        <p:spPr/>
        <p:txBody>
          <a:bodyPr/>
          <a:lstStyle/>
          <a:p>
            <a:r>
              <a:rPr lang="en-US"/>
              <a:t>Overarching Goal </a:t>
            </a:r>
          </a:p>
        </p:txBody>
      </p:sp>
      <p:sp>
        <p:nvSpPr>
          <p:cNvPr id="3" name="Content Placeholder 2">
            <a:extLst>
              <a:ext uri="{FF2B5EF4-FFF2-40B4-BE49-F238E27FC236}">
                <a16:creationId xmlns:a16="http://schemas.microsoft.com/office/drawing/2014/main" id="{1D873A6B-AE34-65FD-118B-8169F9150F42}"/>
              </a:ext>
            </a:extLst>
          </p:cNvPr>
          <p:cNvSpPr>
            <a:spLocks noGrp="1"/>
          </p:cNvSpPr>
          <p:nvPr>
            <p:ph idx="1"/>
          </p:nvPr>
        </p:nvSpPr>
        <p:spPr/>
        <p:txBody>
          <a:bodyPr vert="horz" lIns="91440" tIns="45720" rIns="91440" bIns="45720" rtlCol="0" anchor="t">
            <a:normAutofit/>
          </a:bodyPr>
          <a:lstStyle/>
          <a:p>
            <a:r>
              <a:rPr lang="en-US"/>
              <a:t>Define a collection of simple empirical tests that real probabilities would pass, and are auditable from data.</a:t>
            </a:r>
          </a:p>
          <a:p>
            <a:r>
              <a:rPr lang="en-US"/>
              <a:t>Learn predictors that pass the tests.</a:t>
            </a:r>
          </a:p>
          <a:p>
            <a:r>
              <a:rPr lang="en-US"/>
              <a:t>Choose the tests so that they are sufficient for downstream applications.</a:t>
            </a:r>
          </a:p>
          <a:p>
            <a:pPr lvl="1"/>
            <a:r>
              <a:rPr lang="en-US"/>
              <a:t>i.e. test for the properties of probabilities that are useful. </a:t>
            </a:r>
          </a:p>
        </p:txBody>
      </p:sp>
    </p:spTree>
    <p:extLst>
      <p:ext uri="{BB962C8B-B14F-4D97-AF65-F5344CB8AC3E}">
        <p14:creationId xmlns:p14="http://schemas.microsoft.com/office/powerpoint/2010/main" val="116162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508E-C7D9-843B-7FE6-819C76F8CC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12B668-158D-D5CB-5DBB-D4B48F6A697B}"/>
              </a:ext>
            </a:extLst>
          </p:cNvPr>
          <p:cNvSpPr>
            <a:spLocks noGrp="1"/>
          </p:cNvSpPr>
          <p:nvPr>
            <p:ph type="title"/>
          </p:nvPr>
        </p:nvSpPr>
        <p:spPr/>
        <p:txBody>
          <a:bodyPr/>
          <a:lstStyle/>
          <a:p>
            <a:r>
              <a:rPr lang="en-US"/>
              <a:t>Roadmap</a:t>
            </a:r>
          </a:p>
        </p:txBody>
      </p:sp>
      <p:sp>
        <p:nvSpPr>
          <p:cNvPr id="13" name="Rounded Rectangle 12">
            <a:extLst>
              <a:ext uri="{FF2B5EF4-FFF2-40B4-BE49-F238E27FC236}">
                <a16:creationId xmlns:a16="http://schemas.microsoft.com/office/drawing/2014/main" id="{2E3C8FCF-BA4F-455D-1921-9CB3ACBFB11B}"/>
              </a:ext>
            </a:extLst>
          </p:cNvPr>
          <p:cNvSpPr/>
          <p:nvPr/>
        </p:nvSpPr>
        <p:spPr>
          <a:xfrm>
            <a:off x="578428" y="1531316"/>
            <a:ext cx="3598717" cy="1897684"/>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14" name="Picture 13">
            <a:extLst>
              <a:ext uri="{FF2B5EF4-FFF2-40B4-BE49-F238E27FC236}">
                <a16:creationId xmlns:a16="http://schemas.microsoft.com/office/drawing/2014/main" id="{781847CA-CA3C-3490-96AB-826B72E0EE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1556" y="2064659"/>
            <a:ext cx="830998" cy="830998"/>
          </a:xfrm>
          <a:prstGeom prst="rect">
            <a:avLst/>
          </a:prstGeom>
        </p:spPr>
      </p:pic>
      <p:sp>
        <p:nvSpPr>
          <p:cNvPr id="22" name="Rounded Rectangle 21">
            <a:extLst>
              <a:ext uri="{FF2B5EF4-FFF2-40B4-BE49-F238E27FC236}">
                <a16:creationId xmlns:a16="http://schemas.microsoft.com/office/drawing/2014/main" id="{89F24B39-6A6C-305D-3F93-BAD0D80C926D}"/>
              </a:ext>
            </a:extLst>
          </p:cNvPr>
          <p:cNvSpPr/>
          <p:nvPr/>
        </p:nvSpPr>
        <p:spPr>
          <a:xfrm>
            <a:off x="4436917" y="1517500"/>
            <a:ext cx="7252856" cy="1911500"/>
          </a:xfrm>
          <a:prstGeom prst="roundRect">
            <a:avLst>
              <a:gd name="adj" fmla="val 10592"/>
            </a:avLst>
          </a:prstGeom>
          <a:solidFill>
            <a:schemeClr val="bg1"/>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23" name="TextBox 22">
            <a:extLst>
              <a:ext uri="{FF2B5EF4-FFF2-40B4-BE49-F238E27FC236}">
                <a16:creationId xmlns:a16="http://schemas.microsoft.com/office/drawing/2014/main" id="{BE792846-9522-B6F9-2434-6889F9A109EC}"/>
              </a:ext>
            </a:extLst>
          </p:cNvPr>
          <p:cNvSpPr txBox="1"/>
          <p:nvPr/>
        </p:nvSpPr>
        <p:spPr>
          <a:xfrm>
            <a:off x="4215241" y="1818150"/>
            <a:ext cx="6901249" cy="1200329"/>
          </a:xfrm>
          <a:prstGeom prst="rect">
            <a:avLst/>
          </a:prstGeom>
          <a:noFill/>
        </p:spPr>
        <p:txBody>
          <a:bodyPr wrap="square" rtlCol="0">
            <a:spAutoFit/>
          </a:bodyPr>
          <a:lstStyle/>
          <a:p>
            <a:pPr lvl="1"/>
            <a:r>
              <a:rPr lang="en-US"/>
              <a:t>A simple hierarchy of tests we can ask for</a:t>
            </a:r>
          </a:p>
          <a:p>
            <a:pPr marL="742950" lvl="1" indent="-285750">
              <a:buFont typeface="Arial" panose="020B0604020202020204" pitchFamily="34" charset="0"/>
              <a:buChar char="•"/>
            </a:pPr>
            <a:r>
              <a:rPr lang="en-US"/>
              <a:t>Why we can pass these tests (a clever minimax argument)</a:t>
            </a:r>
          </a:p>
          <a:p>
            <a:pPr marL="742950" lvl="1" indent="-285750">
              <a:buFont typeface="Arial" panose="020B0604020202020204" pitchFamily="34" charset="0"/>
              <a:buChar char="•"/>
            </a:pPr>
            <a:r>
              <a:rPr lang="en-US"/>
              <a:t>Efficient algorithms for passing these tests.</a:t>
            </a:r>
          </a:p>
          <a:p>
            <a:endParaRPr lang="en-US"/>
          </a:p>
        </p:txBody>
      </p:sp>
      <p:sp>
        <p:nvSpPr>
          <p:cNvPr id="31" name="TextBox 30">
            <a:extLst>
              <a:ext uri="{FF2B5EF4-FFF2-40B4-BE49-F238E27FC236}">
                <a16:creationId xmlns:a16="http://schemas.microsoft.com/office/drawing/2014/main" id="{DC3FE02E-40FE-D511-C28B-A4ECDC801EAF}"/>
              </a:ext>
            </a:extLst>
          </p:cNvPr>
          <p:cNvSpPr txBox="1"/>
          <p:nvPr/>
        </p:nvSpPr>
        <p:spPr>
          <a:xfrm>
            <a:off x="1575682" y="2064659"/>
            <a:ext cx="2719617" cy="830998"/>
          </a:xfrm>
          <a:prstGeom prst="rect">
            <a:avLst/>
          </a:prstGeom>
          <a:noFill/>
        </p:spPr>
        <p:txBody>
          <a:bodyPr wrap="square" rtlCol="0">
            <a:spAutoFit/>
          </a:bodyPr>
          <a:lstStyle/>
          <a:p>
            <a:r>
              <a:rPr lang="en-US" sz="2400" err="1">
                <a:solidFill>
                  <a:schemeClr val="accent1"/>
                </a:solidFill>
              </a:rPr>
              <a:t>Multicalibration</a:t>
            </a:r>
            <a:endParaRPr lang="en-US" sz="2400">
              <a:solidFill>
                <a:schemeClr val="accent1"/>
              </a:solidFill>
            </a:endParaRPr>
          </a:p>
          <a:p>
            <a:r>
              <a:rPr lang="en-US" sz="2400">
                <a:solidFill>
                  <a:schemeClr val="accent1"/>
                </a:solidFill>
              </a:rPr>
              <a:t>(and related)</a:t>
            </a:r>
          </a:p>
        </p:txBody>
      </p:sp>
      <p:grpSp>
        <p:nvGrpSpPr>
          <p:cNvPr id="37" name="Group 36">
            <a:extLst>
              <a:ext uri="{FF2B5EF4-FFF2-40B4-BE49-F238E27FC236}">
                <a16:creationId xmlns:a16="http://schemas.microsoft.com/office/drawing/2014/main" id="{C5E51698-E9BA-B3E0-3409-B3EBABD10D36}"/>
              </a:ext>
            </a:extLst>
          </p:cNvPr>
          <p:cNvGrpSpPr/>
          <p:nvPr/>
        </p:nvGrpSpPr>
        <p:grpSpPr>
          <a:xfrm>
            <a:off x="578427" y="3617189"/>
            <a:ext cx="11111346" cy="1317208"/>
            <a:chOff x="578427" y="3617189"/>
            <a:chExt cx="11111346" cy="1317208"/>
          </a:xfrm>
        </p:grpSpPr>
        <p:grpSp>
          <p:nvGrpSpPr>
            <p:cNvPr id="36" name="Group 35">
              <a:extLst>
                <a:ext uri="{FF2B5EF4-FFF2-40B4-BE49-F238E27FC236}">
                  <a16:creationId xmlns:a16="http://schemas.microsoft.com/office/drawing/2014/main" id="{D453647B-1A9E-3206-F180-5972E724E989}"/>
                </a:ext>
              </a:extLst>
            </p:cNvPr>
            <p:cNvGrpSpPr/>
            <p:nvPr/>
          </p:nvGrpSpPr>
          <p:grpSpPr>
            <a:xfrm>
              <a:off x="4436917" y="3617189"/>
              <a:ext cx="7252856" cy="1317208"/>
              <a:chOff x="4436917" y="3617189"/>
              <a:chExt cx="7252856" cy="1317208"/>
            </a:xfrm>
          </p:grpSpPr>
          <p:sp>
            <p:nvSpPr>
              <p:cNvPr id="24" name="Rounded Rectangle 23">
                <a:extLst>
                  <a:ext uri="{FF2B5EF4-FFF2-40B4-BE49-F238E27FC236}">
                    <a16:creationId xmlns:a16="http://schemas.microsoft.com/office/drawing/2014/main" id="{91A4E809-5094-76C1-EAD8-C25E0200B9C3}"/>
                  </a:ext>
                </a:extLst>
              </p:cNvPr>
              <p:cNvSpPr/>
              <p:nvPr/>
            </p:nvSpPr>
            <p:spPr>
              <a:xfrm>
                <a:off x="4436917" y="3617189"/>
                <a:ext cx="7252856" cy="1317208"/>
              </a:xfrm>
              <a:prstGeom prst="roundRect">
                <a:avLst>
                  <a:gd name="adj" fmla="val 10592"/>
                </a:avLst>
              </a:prstGeom>
              <a:solidFill>
                <a:schemeClr val="bg1"/>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28" name="TextBox 27">
                <a:extLst>
                  <a:ext uri="{FF2B5EF4-FFF2-40B4-BE49-F238E27FC236}">
                    <a16:creationId xmlns:a16="http://schemas.microsoft.com/office/drawing/2014/main" id="{ADB19D5E-B755-BA0B-9510-3CD8908B8150}"/>
                  </a:ext>
                </a:extLst>
              </p:cNvPr>
              <p:cNvSpPr txBox="1"/>
              <p:nvPr/>
            </p:nvSpPr>
            <p:spPr>
              <a:xfrm>
                <a:off x="4722668" y="3951922"/>
                <a:ext cx="6099462" cy="646331"/>
              </a:xfrm>
              <a:prstGeom prst="rect">
                <a:avLst/>
              </a:prstGeom>
              <a:noFill/>
            </p:spPr>
            <p:txBody>
              <a:bodyPr wrap="square">
                <a:spAutoFit/>
              </a:bodyPr>
              <a:lstStyle/>
              <a:p>
                <a:r>
                  <a:rPr lang="en-US"/>
                  <a:t>Learn a single predictor that can be used to simultaneously optimize many downstream utility functions.</a:t>
                </a:r>
              </a:p>
            </p:txBody>
          </p:sp>
        </p:grpSp>
        <p:grpSp>
          <p:nvGrpSpPr>
            <p:cNvPr id="35" name="Group 34">
              <a:extLst>
                <a:ext uri="{FF2B5EF4-FFF2-40B4-BE49-F238E27FC236}">
                  <a16:creationId xmlns:a16="http://schemas.microsoft.com/office/drawing/2014/main" id="{8B996DCE-CE89-3440-B7BA-64252F886C68}"/>
                </a:ext>
              </a:extLst>
            </p:cNvPr>
            <p:cNvGrpSpPr/>
            <p:nvPr/>
          </p:nvGrpSpPr>
          <p:grpSpPr>
            <a:xfrm>
              <a:off x="578427" y="3617189"/>
              <a:ext cx="3598717" cy="1317207"/>
              <a:chOff x="578427" y="3617189"/>
              <a:chExt cx="3598717" cy="1317207"/>
            </a:xfrm>
          </p:grpSpPr>
          <p:sp>
            <p:nvSpPr>
              <p:cNvPr id="17" name="Rounded Rectangle 16">
                <a:extLst>
                  <a:ext uri="{FF2B5EF4-FFF2-40B4-BE49-F238E27FC236}">
                    <a16:creationId xmlns:a16="http://schemas.microsoft.com/office/drawing/2014/main" id="{2A1679F7-4130-FFA8-D405-5D98011920A6}"/>
                  </a:ext>
                </a:extLst>
              </p:cNvPr>
              <p:cNvSpPr/>
              <p:nvPr/>
            </p:nvSpPr>
            <p:spPr>
              <a:xfrm>
                <a:off x="578427" y="3617189"/>
                <a:ext cx="3598717" cy="1317207"/>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21" name="Picture 20">
                <a:extLst>
                  <a:ext uri="{FF2B5EF4-FFF2-40B4-BE49-F238E27FC236}">
                    <a16:creationId xmlns:a16="http://schemas.microsoft.com/office/drawing/2014/main" id="{641D6CB9-38AB-B180-B811-AA7DEAEB7D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556" y="3871225"/>
                <a:ext cx="806232" cy="806232"/>
              </a:xfrm>
              <a:prstGeom prst="rect">
                <a:avLst/>
              </a:prstGeom>
            </p:spPr>
          </p:pic>
          <p:sp>
            <p:nvSpPr>
              <p:cNvPr id="33" name="TextBox 32">
                <a:extLst>
                  <a:ext uri="{FF2B5EF4-FFF2-40B4-BE49-F238E27FC236}">
                    <a16:creationId xmlns:a16="http://schemas.microsoft.com/office/drawing/2014/main" id="{C6A6AFFD-BF88-8E1C-6DFE-82CE8BDF6086}"/>
                  </a:ext>
                </a:extLst>
              </p:cNvPr>
              <p:cNvSpPr txBox="1"/>
              <p:nvPr/>
            </p:nvSpPr>
            <p:spPr>
              <a:xfrm>
                <a:off x="1550917" y="3744102"/>
                <a:ext cx="2526309" cy="1107996"/>
              </a:xfrm>
              <a:prstGeom prst="rect">
                <a:avLst/>
              </a:prstGeom>
              <a:noFill/>
            </p:spPr>
            <p:txBody>
              <a:bodyPr wrap="square">
                <a:spAutoFit/>
              </a:bodyPr>
              <a:lstStyle/>
              <a:p>
                <a:r>
                  <a:rPr lang="en-US" sz="2200">
                    <a:solidFill>
                      <a:schemeClr val="accent3"/>
                    </a:solidFill>
                  </a:rPr>
                  <a:t>Prediction for downstream decision-making</a:t>
                </a:r>
              </a:p>
            </p:txBody>
          </p:sp>
        </p:grpSp>
      </p:grpSp>
      <p:grpSp>
        <p:nvGrpSpPr>
          <p:cNvPr id="38" name="Group 37">
            <a:extLst>
              <a:ext uri="{FF2B5EF4-FFF2-40B4-BE49-F238E27FC236}">
                <a16:creationId xmlns:a16="http://schemas.microsoft.com/office/drawing/2014/main" id="{20C12A0C-243C-36AD-06C1-B541663B9CCA}"/>
              </a:ext>
            </a:extLst>
          </p:cNvPr>
          <p:cNvGrpSpPr/>
          <p:nvPr/>
        </p:nvGrpSpPr>
        <p:grpSpPr>
          <a:xfrm>
            <a:off x="578427" y="5122584"/>
            <a:ext cx="11111346" cy="1563133"/>
            <a:chOff x="578427" y="5122584"/>
            <a:chExt cx="11111346" cy="1563133"/>
          </a:xfrm>
        </p:grpSpPr>
        <p:sp>
          <p:nvSpPr>
            <p:cNvPr id="19" name="Rounded Rectangle 18">
              <a:extLst>
                <a:ext uri="{FF2B5EF4-FFF2-40B4-BE49-F238E27FC236}">
                  <a16:creationId xmlns:a16="http://schemas.microsoft.com/office/drawing/2014/main" id="{17743E54-176F-E6CC-4CD8-EE70F2F0E95B}"/>
                </a:ext>
              </a:extLst>
            </p:cNvPr>
            <p:cNvSpPr/>
            <p:nvPr/>
          </p:nvSpPr>
          <p:spPr>
            <a:xfrm>
              <a:off x="578427" y="5122585"/>
              <a:ext cx="3598717" cy="1549317"/>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20" name="Picture 19">
              <a:extLst>
                <a:ext uri="{FF2B5EF4-FFF2-40B4-BE49-F238E27FC236}">
                  <a16:creationId xmlns:a16="http://schemas.microsoft.com/office/drawing/2014/main" id="{1CC7DFAC-1AF8-4110-7D81-76D7ACF47E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556" y="5494976"/>
              <a:ext cx="878825" cy="878825"/>
            </a:xfrm>
            <a:prstGeom prst="rect">
              <a:avLst/>
            </a:prstGeom>
          </p:spPr>
        </p:pic>
        <p:sp>
          <p:nvSpPr>
            <p:cNvPr id="26" name="Rounded Rectangle 25">
              <a:extLst>
                <a:ext uri="{FF2B5EF4-FFF2-40B4-BE49-F238E27FC236}">
                  <a16:creationId xmlns:a16="http://schemas.microsoft.com/office/drawing/2014/main" id="{55E7B3CC-2742-BCA9-A103-1A1A474EA93B}"/>
                </a:ext>
              </a:extLst>
            </p:cNvPr>
            <p:cNvSpPr/>
            <p:nvPr/>
          </p:nvSpPr>
          <p:spPr>
            <a:xfrm>
              <a:off x="4436917" y="5122584"/>
              <a:ext cx="7252856" cy="1563133"/>
            </a:xfrm>
            <a:prstGeom prst="roundRect">
              <a:avLst>
                <a:gd name="adj" fmla="val 10592"/>
              </a:avLst>
            </a:prstGeom>
            <a:solidFill>
              <a:schemeClr val="bg1"/>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30" name="TextBox 29">
              <a:extLst>
                <a:ext uri="{FF2B5EF4-FFF2-40B4-BE49-F238E27FC236}">
                  <a16:creationId xmlns:a16="http://schemas.microsoft.com/office/drawing/2014/main" id="{DB2B7DB5-0827-EBBC-F96F-98509767EAE4}"/>
                </a:ext>
              </a:extLst>
            </p:cNvPr>
            <p:cNvSpPr txBox="1"/>
            <p:nvPr/>
          </p:nvSpPr>
          <p:spPr>
            <a:xfrm>
              <a:off x="4679757" y="5340500"/>
              <a:ext cx="6099462" cy="923330"/>
            </a:xfrm>
            <a:prstGeom prst="rect">
              <a:avLst/>
            </a:prstGeom>
            <a:noFill/>
          </p:spPr>
          <p:txBody>
            <a:bodyPr wrap="square">
              <a:spAutoFit/>
            </a:bodyPr>
            <a:lstStyle/>
            <a:p>
              <a:r>
                <a:rPr lang="en-US"/>
                <a:t>Let two parties with mutually </a:t>
              </a:r>
              <a:r>
                <a:rPr lang="en-US" err="1"/>
                <a:t>unintellegible</a:t>
              </a:r>
              <a:r>
                <a:rPr lang="en-US"/>
                <a:t> observations (e.g. an AI and a person) interact to get complementary benefits. </a:t>
              </a:r>
            </a:p>
          </p:txBody>
        </p:sp>
        <p:sp>
          <p:nvSpPr>
            <p:cNvPr id="34" name="TextBox 33">
              <a:extLst>
                <a:ext uri="{FF2B5EF4-FFF2-40B4-BE49-F238E27FC236}">
                  <a16:creationId xmlns:a16="http://schemas.microsoft.com/office/drawing/2014/main" id="{0D3633C6-CE42-AABD-4BEF-E33BB4692F70}"/>
                </a:ext>
              </a:extLst>
            </p:cNvPr>
            <p:cNvSpPr txBox="1"/>
            <p:nvPr/>
          </p:nvSpPr>
          <p:spPr>
            <a:xfrm>
              <a:off x="1623510" y="5225352"/>
              <a:ext cx="2796474" cy="1446550"/>
            </a:xfrm>
            <a:prstGeom prst="rect">
              <a:avLst/>
            </a:prstGeom>
            <a:noFill/>
          </p:spPr>
          <p:txBody>
            <a:bodyPr wrap="square" rtlCol="0">
              <a:spAutoFit/>
            </a:bodyPr>
            <a:lstStyle/>
            <a:p>
              <a:r>
                <a:rPr lang="en-US" sz="2200">
                  <a:solidFill>
                    <a:schemeClr val="accent5"/>
                  </a:solidFill>
                </a:rPr>
                <a:t>Fast multi-party agreement and information aggregation</a:t>
              </a:r>
            </a:p>
          </p:txBody>
        </p:sp>
      </p:grpSp>
    </p:spTree>
    <p:extLst>
      <p:ext uri="{BB962C8B-B14F-4D97-AF65-F5344CB8AC3E}">
        <p14:creationId xmlns:p14="http://schemas.microsoft.com/office/powerpoint/2010/main" val="34430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BB648C-2EA9-171E-41AA-23848A15F0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64" y="1244906"/>
            <a:ext cx="4209821" cy="5613094"/>
          </a:xfrm>
          <a:prstGeom prst="rect">
            <a:avLst/>
          </a:prstGeom>
        </p:spPr>
      </p:pic>
      <p:sp>
        <p:nvSpPr>
          <p:cNvPr id="2" name="Title 1">
            <a:extLst>
              <a:ext uri="{FF2B5EF4-FFF2-40B4-BE49-F238E27FC236}">
                <a16:creationId xmlns:a16="http://schemas.microsoft.com/office/drawing/2014/main" id="{B4CAC7EA-C0B7-45B4-D8EB-361CEB09E00E}"/>
              </a:ext>
            </a:extLst>
          </p:cNvPr>
          <p:cNvSpPr>
            <a:spLocks noGrp="1"/>
          </p:cNvSpPr>
          <p:nvPr>
            <p:ph type="title"/>
          </p:nvPr>
        </p:nvSpPr>
        <p:spPr/>
        <p:txBody>
          <a:bodyPr/>
          <a:lstStyle/>
          <a:p>
            <a:r>
              <a:rPr lang="en-US"/>
              <a:t>Getting Started</a:t>
            </a:r>
          </a:p>
        </p:txBody>
      </p:sp>
      <p:sp>
        <p:nvSpPr>
          <p:cNvPr id="4" name="Rounded Rectangle 3">
            <a:extLst>
              <a:ext uri="{FF2B5EF4-FFF2-40B4-BE49-F238E27FC236}">
                <a16:creationId xmlns:a16="http://schemas.microsoft.com/office/drawing/2014/main" id="{A272ED43-90CA-3BA2-CEF3-78991A773B99}"/>
              </a:ext>
            </a:extLst>
          </p:cNvPr>
          <p:cNvSpPr/>
          <p:nvPr/>
        </p:nvSpPr>
        <p:spPr>
          <a:xfrm>
            <a:off x="4684026" y="3338512"/>
            <a:ext cx="7032396" cy="1325564"/>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Calibration</a:t>
            </a:r>
          </a:p>
        </p:txBody>
      </p:sp>
    </p:spTree>
    <p:extLst>
      <p:ext uri="{BB962C8B-B14F-4D97-AF65-F5344CB8AC3E}">
        <p14:creationId xmlns:p14="http://schemas.microsoft.com/office/powerpoint/2010/main" val="1857519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a:t>What is Calibration [Dawid '82]?</a:t>
            </a:r>
            <a:endParaRPr/>
          </a:p>
        </p:txBody>
      </p:sp>
      <p:sp>
        <p:nvSpPr>
          <p:cNvPr id="176" name="Google Shape;176;p22"/>
          <p:cNvSpPr/>
          <p:nvPr/>
        </p:nvSpPr>
        <p:spPr>
          <a:xfrm>
            <a:off x="1195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78DF7F22-5797-6B59-6497-4F7B2EBCAB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332" y="3573194"/>
            <a:ext cx="2463605" cy="3284806"/>
          </a:xfrm>
          <a:prstGeom prst="rect">
            <a:avLst/>
          </a:prstGeom>
        </p:spPr>
      </p:pic>
      <p:pic>
        <p:nvPicPr>
          <p:cNvPr id="18" name="Picture 17">
            <a:extLst>
              <a:ext uri="{FF2B5EF4-FFF2-40B4-BE49-F238E27FC236}">
                <a16:creationId xmlns:a16="http://schemas.microsoft.com/office/drawing/2014/main" id="{0396241E-3A05-F516-DAED-2AF5322DF8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7022" y="2073648"/>
            <a:ext cx="978500" cy="9785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4">
          <a:extLst>
            <a:ext uri="{FF2B5EF4-FFF2-40B4-BE49-F238E27FC236}">
              <a16:creationId xmlns:a16="http://schemas.microsoft.com/office/drawing/2014/main" id="{3838CDF5-5DB6-378B-3D4F-F0C246519383}"/>
            </a:ext>
          </a:extLst>
        </p:cNvPr>
        <p:cNvGrpSpPr/>
        <p:nvPr/>
      </p:nvGrpSpPr>
      <p:grpSpPr>
        <a:xfrm>
          <a:off x="0" y="0"/>
          <a:ext cx="0" cy="0"/>
          <a:chOff x="0" y="0"/>
          <a:chExt cx="0" cy="0"/>
        </a:xfrm>
      </p:grpSpPr>
      <p:sp>
        <p:nvSpPr>
          <p:cNvPr id="175" name="Google Shape;175;p22">
            <a:extLst>
              <a:ext uri="{FF2B5EF4-FFF2-40B4-BE49-F238E27FC236}">
                <a16:creationId xmlns:a16="http://schemas.microsoft.com/office/drawing/2014/main" id="{206EEFBC-5DC9-4138-ADD6-09FA534A3E48}"/>
              </a:ext>
            </a:extLst>
          </p:cNvPr>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a:t>What is Calibration [Dawid '82]?</a:t>
            </a:r>
            <a:endParaRPr/>
          </a:p>
        </p:txBody>
      </p:sp>
      <p:sp>
        <p:nvSpPr>
          <p:cNvPr id="176" name="Google Shape;176;p22">
            <a:extLst>
              <a:ext uri="{FF2B5EF4-FFF2-40B4-BE49-F238E27FC236}">
                <a16:creationId xmlns:a16="http://schemas.microsoft.com/office/drawing/2014/main" id="{0FBDB6E2-6765-1990-8AC8-01C57801328A}"/>
              </a:ext>
            </a:extLst>
          </p:cNvPr>
          <p:cNvSpPr/>
          <p:nvPr/>
        </p:nvSpPr>
        <p:spPr>
          <a:xfrm>
            <a:off x="1195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77" name="Google Shape;177;p22">
            <a:extLst>
              <a:ext uri="{FF2B5EF4-FFF2-40B4-BE49-F238E27FC236}">
                <a16:creationId xmlns:a16="http://schemas.microsoft.com/office/drawing/2014/main" id="{1B944165-FEDA-B709-BD0F-59D21B58440D}"/>
              </a:ext>
            </a:extLst>
          </p:cNvPr>
          <p:cNvSpPr/>
          <p:nvPr/>
        </p:nvSpPr>
        <p:spPr>
          <a:xfrm>
            <a:off x="21744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78" name="Google Shape;178;p22">
            <a:extLst>
              <a:ext uri="{FF2B5EF4-FFF2-40B4-BE49-F238E27FC236}">
                <a16:creationId xmlns:a16="http://schemas.microsoft.com/office/drawing/2014/main" id="{6EF4826F-71F9-4647-30C4-9604C1C1C214}"/>
              </a:ext>
            </a:extLst>
          </p:cNvPr>
          <p:cNvSpPr/>
          <p:nvPr/>
        </p:nvSpPr>
        <p:spPr>
          <a:xfrm>
            <a:off x="3152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10% sepsis</a:t>
            </a:r>
            <a:endParaRPr sz="1500" kern="0">
              <a:solidFill>
                <a:srgbClr val="000000"/>
              </a:solidFill>
              <a:latin typeface="Arial"/>
              <a:cs typeface="Arial"/>
              <a:sym typeface="Arial"/>
            </a:endParaRPr>
          </a:p>
        </p:txBody>
      </p:sp>
      <p:sp>
        <p:nvSpPr>
          <p:cNvPr id="179" name="Google Shape;179;p22">
            <a:extLst>
              <a:ext uri="{FF2B5EF4-FFF2-40B4-BE49-F238E27FC236}">
                <a16:creationId xmlns:a16="http://schemas.microsoft.com/office/drawing/2014/main" id="{72FC174C-8616-EF60-6796-334DC391DBEE}"/>
              </a:ext>
            </a:extLst>
          </p:cNvPr>
          <p:cNvSpPr/>
          <p:nvPr/>
        </p:nvSpPr>
        <p:spPr>
          <a:xfrm>
            <a:off x="41314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50% sepsis</a:t>
            </a:r>
            <a:endParaRPr sz="1500" kern="0">
              <a:solidFill>
                <a:srgbClr val="000000"/>
              </a:solidFill>
              <a:latin typeface="Arial"/>
              <a:cs typeface="Arial"/>
              <a:sym typeface="Arial"/>
            </a:endParaRPr>
          </a:p>
        </p:txBody>
      </p:sp>
      <p:sp>
        <p:nvSpPr>
          <p:cNvPr id="180" name="Google Shape;180;p22">
            <a:extLst>
              <a:ext uri="{FF2B5EF4-FFF2-40B4-BE49-F238E27FC236}">
                <a16:creationId xmlns:a16="http://schemas.microsoft.com/office/drawing/2014/main" id="{AB1A5FAE-F496-B590-E18B-FBB9A2B1378D}"/>
              </a:ext>
            </a:extLst>
          </p:cNvPr>
          <p:cNvSpPr/>
          <p:nvPr/>
        </p:nvSpPr>
        <p:spPr>
          <a:xfrm>
            <a:off x="5109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500" kern="0">
                <a:solidFill>
                  <a:srgbClr val="000000"/>
                </a:solidFill>
                <a:latin typeface="Arial"/>
                <a:cs typeface="Arial"/>
                <a:sym typeface="Arial"/>
              </a:rPr>
              <a:t>70% sepsis</a:t>
            </a:r>
          </a:p>
        </p:txBody>
      </p:sp>
      <p:sp>
        <p:nvSpPr>
          <p:cNvPr id="181" name="Google Shape;181;p22">
            <a:extLst>
              <a:ext uri="{FF2B5EF4-FFF2-40B4-BE49-F238E27FC236}">
                <a16:creationId xmlns:a16="http://schemas.microsoft.com/office/drawing/2014/main" id="{C40F1B73-7F43-96F4-5AD7-7463122A8243}"/>
              </a:ext>
            </a:extLst>
          </p:cNvPr>
          <p:cNvSpPr/>
          <p:nvPr/>
        </p:nvSpPr>
        <p:spPr>
          <a:xfrm>
            <a:off x="60884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182" name="Google Shape;182;p22">
            <a:extLst>
              <a:ext uri="{FF2B5EF4-FFF2-40B4-BE49-F238E27FC236}">
                <a16:creationId xmlns:a16="http://schemas.microsoft.com/office/drawing/2014/main" id="{87721813-90D4-E0E8-D3EC-DC7E24888A66}"/>
              </a:ext>
            </a:extLst>
          </p:cNvPr>
          <p:cNvSpPr/>
          <p:nvPr/>
        </p:nvSpPr>
        <p:spPr>
          <a:xfrm>
            <a:off x="7066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sp>
        <p:nvSpPr>
          <p:cNvPr id="183" name="Google Shape;183;p22">
            <a:extLst>
              <a:ext uri="{FF2B5EF4-FFF2-40B4-BE49-F238E27FC236}">
                <a16:creationId xmlns:a16="http://schemas.microsoft.com/office/drawing/2014/main" id="{1373E7D0-F359-F3F3-B5C1-67D73C3D2DCD}"/>
              </a:ext>
            </a:extLst>
          </p:cNvPr>
          <p:cNvSpPr/>
          <p:nvPr/>
        </p:nvSpPr>
        <p:spPr>
          <a:xfrm>
            <a:off x="80454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sp>
        <p:nvSpPr>
          <p:cNvPr id="184" name="Google Shape;184;p22">
            <a:extLst>
              <a:ext uri="{FF2B5EF4-FFF2-40B4-BE49-F238E27FC236}">
                <a16:creationId xmlns:a16="http://schemas.microsoft.com/office/drawing/2014/main" id="{30B65C0D-06E2-2D73-CDD9-021A92BBDB07}"/>
              </a:ext>
            </a:extLst>
          </p:cNvPr>
          <p:cNvSpPr/>
          <p:nvPr/>
        </p:nvSpPr>
        <p:spPr>
          <a:xfrm>
            <a:off x="9023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185" name="Google Shape;185;p22">
            <a:extLst>
              <a:ext uri="{FF2B5EF4-FFF2-40B4-BE49-F238E27FC236}">
                <a16:creationId xmlns:a16="http://schemas.microsoft.com/office/drawing/2014/main" id="{7D15B3D1-5CDE-7CEC-47BA-23578541BD70}"/>
              </a:ext>
            </a:extLst>
          </p:cNvPr>
          <p:cNvSpPr/>
          <p:nvPr/>
        </p:nvSpPr>
        <p:spPr>
          <a:xfrm>
            <a:off x="100024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196" name="Google Shape;196;p22">
            <a:extLst>
              <a:ext uri="{FF2B5EF4-FFF2-40B4-BE49-F238E27FC236}">
                <a16:creationId xmlns:a16="http://schemas.microsoft.com/office/drawing/2014/main" id="{47DEB7FF-42AD-63F9-030C-17DEF30180B1}"/>
              </a:ext>
            </a:extLst>
          </p:cNvPr>
          <p:cNvSpPr/>
          <p:nvPr/>
        </p:nvSpPr>
        <p:spPr>
          <a:xfrm>
            <a:off x="51099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50% sepsis</a:t>
            </a:r>
          </a:p>
        </p:txBody>
      </p:sp>
      <p:sp>
        <p:nvSpPr>
          <p:cNvPr id="197" name="Google Shape;197;p22">
            <a:extLst>
              <a:ext uri="{FF2B5EF4-FFF2-40B4-BE49-F238E27FC236}">
                <a16:creationId xmlns:a16="http://schemas.microsoft.com/office/drawing/2014/main" id="{9D4B4927-71F5-821B-B539-A875A158DB22}"/>
              </a:ext>
            </a:extLst>
          </p:cNvPr>
          <p:cNvSpPr/>
          <p:nvPr/>
        </p:nvSpPr>
        <p:spPr>
          <a:xfrm>
            <a:off x="60884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198" name="Google Shape;198;p22">
            <a:extLst>
              <a:ext uri="{FF2B5EF4-FFF2-40B4-BE49-F238E27FC236}">
                <a16:creationId xmlns:a16="http://schemas.microsoft.com/office/drawing/2014/main" id="{0323B2BF-92F0-521C-EA71-B97B8CE916FF}"/>
              </a:ext>
            </a:extLst>
          </p:cNvPr>
          <p:cNvSpPr/>
          <p:nvPr/>
        </p:nvSpPr>
        <p:spPr>
          <a:xfrm>
            <a:off x="70669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sp>
        <p:nvSpPr>
          <p:cNvPr id="199" name="Google Shape;199;p22">
            <a:extLst>
              <a:ext uri="{FF2B5EF4-FFF2-40B4-BE49-F238E27FC236}">
                <a16:creationId xmlns:a16="http://schemas.microsoft.com/office/drawing/2014/main" id="{EB3D67C3-1890-862A-0439-431C1D170EB4}"/>
              </a:ext>
            </a:extLst>
          </p:cNvPr>
          <p:cNvSpPr/>
          <p:nvPr/>
        </p:nvSpPr>
        <p:spPr>
          <a:xfrm>
            <a:off x="80454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200" name="Google Shape;200;p22">
            <a:extLst>
              <a:ext uri="{FF2B5EF4-FFF2-40B4-BE49-F238E27FC236}">
                <a16:creationId xmlns:a16="http://schemas.microsoft.com/office/drawing/2014/main" id="{F3529FF1-C9A1-FCF0-F941-A8CACFC7C77C}"/>
              </a:ext>
            </a:extLst>
          </p:cNvPr>
          <p:cNvSpPr/>
          <p:nvPr/>
        </p:nvSpPr>
        <p:spPr>
          <a:xfrm>
            <a:off x="90239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sp>
        <p:nvSpPr>
          <p:cNvPr id="201" name="Google Shape;201;p22">
            <a:extLst>
              <a:ext uri="{FF2B5EF4-FFF2-40B4-BE49-F238E27FC236}">
                <a16:creationId xmlns:a16="http://schemas.microsoft.com/office/drawing/2014/main" id="{E8BB1FE0-F7F6-AC9F-4311-E67481F80E20}"/>
              </a:ext>
            </a:extLst>
          </p:cNvPr>
          <p:cNvSpPr/>
          <p:nvPr/>
        </p:nvSpPr>
        <p:spPr>
          <a:xfrm>
            <a:off x="100024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50% sepsis</a:t>
            </a:r>
          </a:p>
        </p:txBody>
      </p:sp>
      <p:sp>
        <p:nvSpPr>
          <p:cNvPr id="208" name="Google Shape;208;p22">
            <a:extLst>
              <a:ext uri="{FF2B5EF4-FFF2-40B4-BE49-F238E27FC236}">
                <a16:creationId xmlns:a16="http://schemas.microsoft.com/office/drawing/2014/main" id="{8CA20C7C-C1D4-2A52-8753-6D61FCF28E17}"/>
              </a:ext>
            </a:extLst>
          </p:cNvPr>
          <p:cNvSpPr/>
          <p:nvPr/>
        </p:nvSpPr>
        <p:spPr>
          <a:xfrm>
            <a:off x="51099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50% sepsis</a:t>
            </a:r>
          </a:p>
        </p:txBody>
      </p:sp>
      <p:sp>
        <p:nvSpPr>
          <p:cNvPr id="209" name="Google Shape;209;p22">
            <a:extLst>
              <a:ext uri="{FF2B5EF4-FFF2-40B4-BE49-F238E27FC236}">
                <a16:creationId xmlns:a16="http://schemas.microsoft.com/office/drawing/2014/main" id="{ACB4360F-5D65-EB4F-47F6-CA1624EE3D8F}"/>
              </a:ext>
            </a:extLst>
          </p:cNvPr>
          <p:cNvSpPr/>
          <p:nvPr/>
        </p:nvSpPr>
        <p:spPr>
          <a:xfrm>
            <a:off x="60884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210" name="Google Shape;210;p22">
            <a:extLst>
              <a:ext uri="{FF2B5EF4-FFF2-40B4-BE49-F238E27FC236}">
                <a16:creationId xmlns:a16="http://schemas.microsoft.com/office/drawing/2014/main" id="{E0C6964B-2D89-466D-4360-1C8CEFEB4E98}"/>
              </a:ext>
            </a:extLst>
          </p:cNvPr>
          <p:cNvSpPr/>
          <p:nvPr/>
        </p:nvSpPr>
        <p:spPr>
          <a:xfrm>
            <a:off x="70669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10% sepsis</a:t>
            </a:r>
          </a:p>
        </p:txBody>
      </p:sp>
      <p:sp>
        <p:nvSpPr>
          <p:cNvPr id="211" name="Google Shape;211;p22">
            <a:extLst>
              <a:ext uri="{FF2B5EF4-FFF2-40B4-BE49-F238E27FC236}">
                <a16:creationId xmlns:a16="http://schemas.microsoft.com/office/drawing/2014/main" id="{33EEBDE6-474B-2373-280D-599DB15205ED}"/>
              </a:ext>
            </a:extLst>
          </p:cNvPr>
          <p:cNvSpPr/>
          <p:nvPr/>
        </p:nvSpPr>
        <p:spPr>
          <a:xfrm>
            <a:off x="80454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sp>
        <p:nvSpPr>
          <p:cNvPr id="212" name="Google Shape;212;p22">
            <a:extLst>
              <a:ext uri="{FF2B5EF4-FFF2-40B4-BE49-F238E27FC236}">
                <a16:creationId xmlns:a16="http://schemas.microsoft.com/office/drawing/2014/main" id="{2BF84180-E354-C1B5-C1D9-B2A5DB103D00}"/>
              </a:ext>
            </a:extLst>
          </p:cNvPr>
          <p:cNvSpPr/>
          <p:nvPr/>
        </p:nvSpPr>
        <p:spPr>
          <a:xfrm>
            <a:off x="90239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213" name="Google Shape;213;p22">
            <a:extLst>
              <a:ext uri="{FF2B5EF4-FFF2-40B4-BE49-F238E27FC236}">
                <a16:creationId xmlns:a16="http://schemas.microsoft.com/office/drawing/2014/main" id="{B9974182-CCE3-D8B6-C341-6EDD827AC170}"/>
              </a:ext>
            </a:extLst>
          </p:cNvPr>
          <p:cNvSpPr/>
          <p:nvPr/>
        </p:nvSpPr>
        <p:spPr>
          <a:xfrm>
            <a:off x="100024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pic>
        <p:nvPicPr>
          <p:cNvPr id="3" name="Picture 2">
            <a:extLst>
              <a:ext uri="{FF2B5EF4-FFF2-40B4-BE49-F238E27FC236}">
                <a16:creationId xmlns:a16="http://schemas.microsoft.com/office/drawing/2014/main" id="{59EC4B8C-7175-0724-6444-1E97B67568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332" y="3573194"/>
            <a:ext cx="2463605" cy="3284806"/>
          </a:xfrm>
          <a:prstGeom prst="rect">
            <a:avLst/>
          </a:prstGeom>
        </p:spPr>
      </p:pic>
      <p:pic>
        <p:nvPicPr>
          <p:cNvPr id="18" name="Picture 17">
            <a:extLst>
              <a:ext uri="{FF2B5EF4-FFF2-40B4-BE49-F238E27FC236}">
                <a16:creationId xmlns:a16="http://schemas.microsoft.com/office/drawing/2014/main" id="{D903A19F-E1E1-401E-CA25-29326B60B1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7022" y="2073648"/>
            <a:ext cx="978500" cy="978500"/>
          </a:xfrm>
          <a:prstGeom prst="rect">
            <a:avLst/>
          </a:prstGeom>
        </p:spPr>
      </p:pic>
      <p:pic>
        <p:nvPicPr>
          <p:cNvPr id="19" name="Picture 18">
            <a:extLst>
              <a:ext uri="{FF2B5EF4-FFF2-40B4-BE49-F238E27FC236}">
                <a16:creationId xmlns:a16="http://schemas.microsoft.com/office/drawing/2014/main" id="{72552218-6941-B080-7651-871BB8B5C1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25409" y="2083400"/>
            <a:ext cx="978500" cy="978500"/>
          </a:xfrm>
          <a:prstGeom prst="rect">
            <a:avLst/>
          </a:prstGeom>
        </p:spPr>
      </p:pic>
      <p:pic>
        <p:nvPicPr>
          <p:cNvPr id="20" name="Picture 19">
            <a:extLst>
              <a:ext uri="{FF2B5EF4-FFF2-40B4-BE49-F238E27FC236}">
                <a16:creationId xmlns:a16="http://schemas.microsoft.com/office/drawing/2014/main" id="{F7E676B9-43DC-A2A9-FD17-DD6F08113B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9454" y="2073648"/>
            <a:ext cx="978500" cy="978500"/>
          </a:xfrm>
          <a:prstGeom prst="rect">
            <a:avLst/>
          </a:prstGeom>
        </p:spPr>
      </p:pic>
      <p:pic>
        <p:nvPicPr>
          <p:cNvPr id="21" name="Picture 20">
            <a:extLst>
              <a:ext uri="{FF2B5EF4-FFF2-40B4-BE49-F238E27FC236}">
                <a16:creationId xmlns:a16="http://schemas.microsoft.com/office/drawing/2014/main" id="{0E7DDBE7-5F1D-590D-E1EF-4CC6997A31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0860" y="2083026"/>
            <a:ext cx="978500" cy="978500"/>
          </a:xfrm>
          <a:prstGeom prst="rect">
            <a:avLst/>
          </a:prstGeom>
        </p:spPr>
      </p:pic>
      <p:pic>
        <p:nvPicPr>
          <p:cNvPr id="22" name="Picture 21">
            <a:extLst>
              <a:ext uri="{FF2B5EF4-FFF2-40B4-BE49-F238E27FC236}">
                <a16:creationId xmlns:a16="http://schemas.microsoft.com/office/drawing/2014/main" id="{55218EA2-AB0A-B816-707E-02013A4AEE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55488" y="2073648"/>
            <a:ext cx="978500" cy="978500"/>
          </a:xfrm>
          <a:prstGeom prst="rect">
            <a:avLst/>
          </a:prstGeom>
        </p:spPr>
      </p:pic>
      <p:pic>
        <p:nvPicPr>
          <p:cNvPr id="23" name="Picture 22">
            <a:extLst>
              <a:ext uri="{FF2B5EF4-FFF2-40B4-BE49-F238E27FC236}">
                <a16:creationId xmlns:a16="http://schemas.microsoft.com/office/drawing/2014/main" id="{4F67F2FC-9582-808C-7507-B7EF5CA0D9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5094" y="3714868"/>
            <a:ext cx="978500" cy="978500"/>
          </a:xfrm>
          <a:prstGeom prst="rect">
            <a:avLst/>
          </a:prstGeom>
        </p:spPr>
      </p:pic>
      <p:pic>
        <p:nvPicPr>
          <p:cNvPr id="24" name="Picture 23">
            <a:extLst>
              <a:ext uri="{FF2B5EF4-FFF2-40B4-BE49-F238E27FC236}">
                <a16:creationId xmlns:a16="http://schemas.microsoft.com/office/drawing/2014/main" id="{95256C50-8A5F-0B6C-4E7A-E311679C79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6462" y="3754020"/>
            <a:ext cx="978500" cy="978500"/>
          </a:xfrm>
          <a:prstGeom prst="rect">
            <a:avLst/>
          </a:prstGeom>
        </p:spPr>
      </p:pic>
      <p:pic>
        <p:nvPicPr>
          <p:cNvPr id="25" name="Picture 24">
            <a:extLst>
              <a:ext uri="{FF2B5EF4-FFF2-40B4-BE49-F238E27FC236}">
                <a16:creationId xmlns:a16="http://schemas.microsoft.com/office/drawing/2014/main" id="{BE828C16-A926-2144-9A78-FEA72E8803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44962" y="3788276"/>
            <a:ext cx="978500" cy="978500"/>
          </a:xfrm>
          <a:prstGeom prst="rect">
            <a:avLst/>
          </a:prstGeom>
        </p:spPr>
      </p:pic>
      <p:pic>
        <p:nvPicPr>
          <p:cNvPr id="26" name="Picture 25">
            <a:extLst>
              <a:ext uri="{FF2B5EF4-FFF2-40B4-BE49-F238E27FC236}">
                <a16:creationId xmlns:a16="http://schemas.microsoft.com/office/drawing/2014/main" id="{811DB01F-0143-8355-4EFF-6847466802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55488" y="3805853"/>
            <a:ext cx="978500" cy="978500"/>
          </a:xfrm>
          <a:prstGeom prst="rect">
            <a:avLst/>
          </a:prstGeom>
        </p:spPr>
      </p:pic>
      <p:pic>
        <p:nvPicPr>
          <p:cNvPr id="27" name="Picture 26">
            <a:extLst>
              <a:ext uri="{FF2B5EF4-FFF2-40B4-BE49-F238E27FC236}">
                <a16:creationId xmlns:a16="http://schemas.microsoft.com/office/drawing/2014/main" id="{963784BB-6D1C-6D87-00BB-7DB26EF4AB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2990" y="5543351"/>
            <a:ext cx="978500" cy="978500"/>
          </a:xfrm>
          <a:prstGeom prst="rect">
            <a:avLst/>
          </a:prstGeom>
        </p:spPr>
      </p:pic>
      <p:pic>
        <p:nvPicPr>
          <p:cNvPr id="28" name="Picture 27">
            <a:extLst>
              <a:ext uri="{FF2B5EF4-FFF2-40B4-BE49-F238E27FC236}">
                <a16:creationId xmlns:a16="http://schemas.microsoft.com/office/drawing/2014/main" id="{0D2683F0-54DC-237E-D314-64F934D3A5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1379" y="5503500"/>
            <a:ext cx="978500" cy="978500"/>
          </a:xfrm>
          <a:prstGeom prst="rect">
            <a:avLst/>
          </a:prstGeom>
        </p:spPr>
      </p:pic>
      <p:pic>
        <p:nvPicPr>
          <p:cNvPr id="29" name="Picture 28">
            <a:extLst>
              <a:ext uri="{FF2B5EF4-FFF2-40B4-BE49-F238E27FC236}">
                <a16:creationId xmlns:a16="http://schemas.microsoft.com/office/drawing/2014/main" id="{7E979D77-3203-895F-E5AA-5172317385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7860" y="5543351"/>
            <a:ext cx="978500" cy="978500"/>
          </a:xfrm>
          <a:prstGeom prst="rect">
            <a:avLst/>
          </a:prstGeom>
        </p:spPr>
      </p:pic>
      <p:pic>
        <p:nvPicPr>
          <p:cNvPr id="33" name="Picture 32">
            <a:extLst>
              <a:ext uri="{FF2B5EF4-FFF2-40B4-BE49-F238E27FC236}">
                <a16:creationId xmlns:a16="http://schemas.microsoft.com/office/drawing/2014/main" id="{DB84F4B6-5BDE-17BE-325C-BC5AC72182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32400" y="2073648"/>
            <a:ext cx="1035513" cy="1035513"/>
          </a:xfrm>
          <a:prstGeom prst="rect">
            <a:avLst/>
          </a:prstGeom>
        </p:spPr>
      </p:pic>
      <p:pic>
        <p:nvPicPr>
          <p:cNvPr id="34" name="Picture 33">
            <a:extLst>
              <a:ext uri="{FF2B5EF4-FFF2-40B4-BE49-F238E27FC236}">
                <a16:creationId xmlns:a16="http://schemas.microsoft.com/office/drawing/2014/main" id="{F8FC4442-B5A9-D0A6-8DCF-5D6035D8EA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67913" y="2055881"/>
            <a:ext cx="985413" cy="985413"/>
          </a:xfrm>
          <a:prstGeom prst="rect">
            <a:avLst/>
          </a:prstGeom>
        </p:spPr>
      </p:pic>
      <p:pic>
        <p:nvPicPr>
          <p:cNvPr id="35" name="Picture 34">
            <a:extLst>
              <a:ext uri="{FF2B5EF4-FFF2-40B4-BE49-F238E27FC236}">
                <a16:creationId xmlns:a16="http://schemas.microsoft.com/office/drawing/2014/main" id="{1103F662-F2A3-C337-5D00-08DA0A298CB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20670" y="2110764"/>
            <a:ext cx="923715" cy="923715"/>
          </a:xfrm>
          <a:prstGeom prst="rect">
            <a:avLst/>
          </a:prstGeom>
        </p:spPr>
      </p:pic>
      <p:pic>
        <p:nvPicPr>
          <p:cNvPr id="36" name="Picture 35">
            <a:extLst>
              <a:ext uri="{FF2B5EF4-FFF2-40B4-BE49-F238E27FC236}">
                <a16:creationId xmlns:a16="http://schemas.microsoft.com/office/drawing/2014/main" id="{9CD9D645-F20B-16FE-B933-49EFB1D74E3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72572" y="2098525"/>
            <a:ext cx="923715" cy="923715"/>
          </a:xfrm>
          <a:prstGeom prst="rect">
            <a:avLst/>
          </a:prstGeom>
        </p:spPr>
      </p:pic>
      <p:pic>
        <p:nvPicPr>
          <p:cNvPr id="37" name="Picture 36">
            <a:extLst>
              <a:ext uri="{FF2B5EF4-FFF2-40B4-BE49-F238E27FC236}">
                <a16:creationId xmlns:a16="http://schemas.microsoft.com/office/drawing/2014/main" id="{3003887F-1821-3081-AA69-46B13391B2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99747" y="2110418"/>
            <a:ext cx="923715" cy="923715"/>
          </a:xfrm>
          <a:prstGeom prst="rect">
            <a:avLst/>
          </a:prstGeom>
        </p:spPr>
      </p:pic>
      <p:pic>
        <p:nvPicPr>
          <p:cNvPr id="38" name="Picture 37">
            <a:extLst>
              <a:ext uri="{FF2B5EF4-FFF2-40B4-BE49-F238E27FC236}">
                <a16:creationId xmlns:a16="http://schemas.microsoft.com/office/drawing/2014/main" id="{713CE238-5D6C-90F5-457B-B87CF5CC565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53326" y="3788621"/>
            <a:ext cx="923715" cy="923715"/>
          </a:xfrm>
          <a:prstGeom prst="rect">
            <a:avLst/>
          </a:prstGeom>
        </p:spPr>
      </p:pic>
      <p:pic>
        <p:nvPicPr>
          <p:cNvPr id="39" name="Picture 38">
            <a:extLst>
              <a:ext uri="{FF2B5EF4-FFF2-40B4-BE49-F238E27FC236}">
                <a16:creationId xmlns:a16="http://schemas.microsoft.com/office/drawing/2014/main" id="{38DD8A2C-16BD-016A-1DA3-7539851BC8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15355" y="3788621"/>
            <a:ext cx="923715" cy="923715"/>
          </a:xfrm>
          <a:prstGeom prst="rect">
            <a:avLst/>
          </a:prstGeom>
        </p:spPr>
      </p:pic>
      <p:pic>
        <p:nvPicPr>
          <p:cNvPr id="40" name="Picture 39">
            <a:extLst>
              <a:ext uri="{FF2B5EF4-FFF2-40B4-BE49-F238E27FC236}">
                <a16:creationId xmlns:a16="http://schemas.microsoft.com/office/drawing/2014/main" id="{D1B9F27C-2F35-EBA1-1C64-93AEC14E6AB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95009" y="5543351"/>
            <a:ext cx="923715" cy="923715"/>
          </a:xfrm>
          <a:prstGeom prst="rect">
            <a:avLst/>
          </a:prstGeom>
        </p:spPr>
      </p:pic>
      <p:pic>
        <p:nvPicPr>
          <p:cNvPr id="41" name="Picture 40">
            <a:extLst>
              <a:ext uri="{FF2B5EF4-FFF2-40B4-BE49-F238E27FC236}">
                <a16:creationId xmlns:a16="http://schemas.microsoft.com/office/drawing/2014/main" id="{D7F41026-7267-7905-2889-285AD27BA06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27776" y="5598136"/>
            <a:ext cx="923715" cy="923715"/>
          </a:xfrm>
          <a:prstGeom prst="rect">
            <a:avLst/>
          </a:prstGeom>
        </p:spPr>
      </p:pic>
      <p:pic>
        <p:nvPicPr>
          <p:cNvPr id="42" name="Picture 41">
            <a:extLst>
              <a:ext uri="{FF2B5EF4-FFF2-40B4-BE49-F238E27FC236}">
                <a16:creationId xmlns:a16="http://schemas.microsoft.com/office/drawing/2014/main" id="{CF3AE2DD-C69F-1177-DC62-64263C4D48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17859" y="5598135"/>
            <a:ext cx="923715" cy="923715"/>
          </a:xfrm>
          <a:prstGeom prst="rect">
            <a:avLst/>
          </a:prstGeom>
        </p:spPr>
      </p:pic>
    </p:spTree>
    <p:extLst>
      <p:ext uri="{BB962C8B-B14F-4D97-AF65-F5344CB8AC3E}">
        <p14:creationId xmlns:p14="http://schemas.microsoft.com/office/powerpoint/2010/main" val="4030209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4">
          <a:extLst>
            <a:ext uri="{FF2B5EF4-FFF2-40B4-BE49-F238E27FC236}">
              <a16:creationId xmlns:a16="http://schemas.microsoft.com/office/drawing/2014/main" id="{BD351B5D-6890-E144-E9C6-93E122C68A2D}"/>
            </a:ext>
          </a:extLst>
        </p:cNvPr>
        <p:cNvGrpSpPr/>
        <p:nvPr/>
      </p:nvGrpSpPr>
      <p:grpSpPr>
        <a:xfrm>
          <a:off x="0" y="0"/>
          <a:ext cx="0" cy="0"/>
          <a:chOff x="0" y="0"/>
          <a:chExt cx="0" cy="0"/>
        </a:xfrm>
      </p:grpSpPr>
      <p:sp>
        <p:nvSpPr>
          <p:cNvPr id="175" name="Google Shape;175;p22">
            <a:extLst>
              <a:ext uri="{FF2B5EF4-FFF2-40B4-BE49-F238E27FC236}">
                <a16:creationId xmlns:a16="http://schemas.microsoft.com/office/drawing/2014/main" id="{2DA72030-42FC-5A34-FBC9-02EEA746F8CC}"/>
              </a:ext>
            </a:extLst>
          </p:cNvPr>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a:t>What is Calibration [Dawid '82]?</a:t>
            </a:r>
            <a:endParaRPr/>
          </a:p>
        </p:txBody>
      </p:sp>
      <p:sp>
        <p:nvSpPr>
          <p:cNvPr id="176" name="Google Shape;176;p22">
            <a:extLst>
              <a:ext uri="{FF2B5EF4-FFF2-40B4-BE49-F238E27FC236}">
                <a16:creationId xmlns:a16="http://schemas.microsoft.com/office/drawing/2014/main" id="{6D5E51EB-647E-2F82-69D0-E8C31EB8FE3D}"/>
              </a:ext>
            </a:extLst>
          </p:cNvPr>
          <p:cNvSpPr/>
          <p:nvPr/>
        </p:nvSpPr>
        <p:spPr>
          <a:xfrm>
            <a:off x="1195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80" name="Google Shape;180;p22">
            <a:extLst>
              <a:ext uri="{FF2B5EF4-FFF2-40B4-BE49-F238E27FC236}">
                <a16:creationId xmlns:a16="http://schemas.microsoft.com/office/drawing/2014/main" id="{0B499422-B133-139B-A2B4-8742203A8965}"/>
              </a:ext>
            </a:extLst>
          </p:cNvPr>
          <p:cNvSpPr/>
          <p:nvPr/>
        </p:nvSpPr>
        <p:spPr>
          <a:xfrm>
            <a:off x="5109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500" kern="0">
                <a:solidFill>
                  <a:srgbClr val="000000"/>
                </a:solidFill>
                <a:latin typeface="Arial"/>
                <a:cs typeface="Arial"/>
                <a:sym typeface="Arial"/>
              </a:rPr>
              <a:t>70% sepsis</a:t>
            </a:r>
          </a:p>
        </p:txBody>
      </p:sp>
      <p:sp>
        <p:nvSpPr>
          <p:cNvPr id="181" name="Google Shape;181;p22">
            <a:extLst>
              <a:ext uri="{FF2B5EF4-FFF2-40B4-BE49-F238E27FC236}">
                <a16:creationId xmlns:a16="http://schemas.microsoft.com/office/drawing/2014/main" id="{B4E2715D-B173-0A78-9756-D94E3ABCD9C2}"/>
              </a:ext>
            </a:extLst>
          </p:cNvPr>
          <p:cNvSpPr/>
          <p:nvPr/>
        </p:nvSpPr>
        <p:spPr>
          <a:xfrm>
            <a:off x="60884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184" name="Google Shape;184;p22">
            <a:extLst>
              <a:ext uri="{FF2B5EF4-FFF2-40B4-BE49-F238E27FC236}">
                <a16:creationId xmlns:a16="http://schemas.microsoft.com/office/drawing/2014/main" id="{DBF9CD26-3CF9-9E08-B92E-BEFE56262040}"/>
              </a:ext>
            </a:extLst>
          </p:cNvPr>
          <p:cNvSpPr/>
          <p:nvPr/>
        </p:nvSpPr>
        <p:spPr>
          <a:xfrm>
            <a:off x="9023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185" name="Google Shape;185;p22">
            <a:extLst>
              <a:ext uri="{FF2B5EF4-FFF2-40B4-BE49-F238E27FC236}">
                <a16:creationId xmlns:a16="http://schemas.microsoft.com/office/drawing/2014/main" id="{B4948F97-02D1-3BB3-DD6C-A2EC6079BFCF}"/>
              </a:ext>
            </a:extLst>
          </p:cNvPr>
          <p:cNvSpPr/>
          <p:nvPr/>
        </p:nvSpPr>
        <p:spPr>
          <a:xfrm>
            <a:off x="100024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197" name="Google Shape;197;p22">
            <a:extLst>
              <a:ext uri="{FF2B5EF4-FFF2-40B4-BE49-F238E27FC236}">
                <a16:creationId xmlns:a16="http://schemas.microsoft.com/office/drawing/2014/main" id="{7E99661E-1F96-B099-B2C2-89D0186CA51D}"/>
              </a:ext>
            </a:extLst>
          </p:cNvPr>
          <p:cNvSpPr/>
          <p:nvPr/>
        </p:nvSpPr>
        <p:spPr>
          <a:xfrm>
            <a:off x="60884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199" name="Google Shape;199;p22">
            <a:extLst>
              <a:ext uri="{FF2B5EF4-FFF2-40B4-BE49-F238E27FC236}">
                <a16:creationId xmlns:a16="http://schemas.microsoft.com/office/drawing/2014/main" id="{02E2BE61-19AD-B2B2-BBAE-3D8043831525}"/>
              </a:ext>
            </a:extLst>
          </p:cNvPr>
          <p:cNvSpPr/>
          <p:nvPr/>
        </p:nvSpPr>
        <p:spPr>
          <a:xfrm>
            <a:off x="80454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209" name="Google Shape;209;p22">
            <a:extLst>
              <a:ext uri="{FF2B5EF4-FFF2-40B4-BE49-F238E27FC236}">
                <a16:creationId xmlns:a16="http://schemas.microsoft.com/office/drawing/2014/main" id="{78663D52-746F-990D-F146-36C38CDE1D49}"/>
              </a:ext>
            </a:extLst>
          </p:cNvPr>
          <p:cNvSpPr/>
          <p:nvPr/>
        </p:nvSpPr>
        <p:spPr>
          <a:xfrm>
            <a:off x="60884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212" name="Google Shape;212;p22">
            <a:extLst>
              <a:ext uri="{FF2B5EF4-FFF2-40B4-BE49-F238E27FC236}">
                <a16:creationId xmlns:a16="http://schemas.microsoft.com/office/drawing/2014/main" id="{EDF15AE6-A614-4AB7-8FCC-BD6034592C49}"/>
              </a:ext>
            </a:extLst>
          </p:cNvPr>
          <p:cNvSpPr/>
          <p:nvPr/>
        </p:nvSpPr>
        <p:spPr>
          <a:xfrm>
            <a:off x="90239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213" name="Google Shape;213;p22">
            <a:extLst>
              <a:ext uri="{FF2B5EF4-FFF2-40B4-BE49-F238E27FC236}">
                <a16:creationId xmlns:a16="http://schemas.microsoft.com/office/drawing/2014/main" id="{FEDCE4F8-29C8-5D79-A83C-F9C0B4268829}"/>
              </a:ext>
            </a:extLst>
          </p:cNvPr>
          <p:cNvSpPr/>
          <p:nvPr/>
        </p:nvSpPr>
        <p:spPr>
          <a:xfrm>
            <a:off x="100024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pic>
        <p:nvPicPr>
          <p:cNvPr id="3" name="Picture 2">
            <a:extLst>
              <a:ext uri="{FF2B5EF4-FFF2-40B4-BE49-F238E27FC236}">
                <a16:creationId xmlns:a16="http://schemas.microsoft.com/office/drawing/2014/main" id="{346462F5-56F5-3788-A019-0C563F6E13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332" y="3573194"/>
            <a:ext cx="2463605" cy="3284806"/>
          </a:xfrm>
          <a:prstGeom prst="rect">
            <a:avLst/>
          </a:prstGeom>
        </p:spPr>
      </p:pic>
      <p:pic>
        <p:nvPicPr>
          <p:cNvPr id="18" name="Picture 17">
            <a:extLst>
              <a:ext uri="{FF2B5EF4-FFF2-40B4-BE49-F238E27FC236}">
                <a16:creationId xmlns:a16="http://schemas.microsoft.com/office/drawing/2014/main" id="{1BCBD37B-CA96-9F55-FAFD-F854356777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7022" y="2073648"/>
            <a:ext cx="978500" cy="978500"/>
          </a:xfrm>
          <a:prstGeom prst="rect">
            <a:avLst/>
          </a:prstGeom>
        </p:spPr>
      </p:pic>
      <p:pic>
        <p:nvPicPr>
          <p:cNvPr id="20" name="Picture 19">
            <a:extLst>
              <a:ext uri="{FF2B5EF4-FFF2-40B4-BE49-F238E27FC236}">
                <a16:creationId xmlns:a16="http://schemas.microsoft.com/office/drawing/2014/main" id="{83DD7DDD-1F9B-FFD6-F748-ACE35DFF97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9454" y="2073648"/>
            <a:ext cx="978500" cy="978500"/>
          </a:xfrm>
          <a:prstGeom prst="rect">
            <a:avLst/>
          </a:prstGeom>
        </p:spPr>
      </p:pic>
      <p:pic>
        <p:nvPicPr>
          <p:cNvPr id="22" name="Picture 21">
            <a:extLst>
              <a:ext uri="{FF2B5EF4-FFF2-40B4-BE49-F238E27FC236}">
                <a16:creationId xmlns:a16="http://schemas.microsoft.com/office/drawing/2014/main" id="{ACD110D2-73B4-A09C-7D03-2106BA5B3E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55488" y="2073648"/>
            <a:ext cx="978500" cy="978500"/>
          </a:xfrm>
          <a:prstGeom prst="rect">
            <a:avLst/>
          </a:prstGeom>
        </p:spPr>
      </p:pic>
      <p:pic>
        <p:nvPicPr>
          <p:cNvPr id="23" name="Picture 22">
            <a:extLst>
              <a:ext uri="{FF2B5EF4-FFF2-40B4-BE49-F238E27FC236}">
                <a16:creationId xmlns:a16="http://schemas.microsoft.com/office/drawing/2014/main" id="{E4287DA7-CE9D-4513-F14C-7CD76C5F81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5094" y="3714868"/>
            <a:ext cx="978500" cy="978500"/>
          </a:xfrm>
          <a:prstGeom prst="rect">
            <a:avLst/>
          </a:prstGeom>
        </p:spPr>
      </p:pic>
      <p:pic>
        <p:nvPicPr>
          <p:cNvPr id="24" name="Picture 23">
            <a:extLst>
              <a:ext uri="{FF2B5EF4-FFF2-40B4-BE49-F238E27FC236}">
                <a16:creationId xmlns:a16="http://schemas.microsoft.com/office/drawing/2014/main" id="{FE376EC1-135D-FBEB-1B72-97DDDF9E4A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6462" y="3754020"/>
            <a:ext cx="978500" cy="978500"/>
          </a:xfrm>
          <a:prstGeom prst="rect">
            <a:avLst/>
          </a:prstGeom>
        </p:spPr>
      </p:pic>
      <p:pic>
        <p:nvPicPr>
          <p:cNvPr id="27" name="Picture 26">
            <a:extLst>
              <a:ext uri="{FF2B5EF4-FFF2-40B4-BE49-F238E27FC236}">
                <a16:creationId xmlns:a16="http://schemas.microsoft.com/office/drawing/2014/main" id="{9C80F9BD-BD93-7A7E-EA36-3068D8689F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2990" y="5543351"/>
            <a:ext cx="978500" cy="978500"/>
          </a:xfrm>
          <a:prstGeom prst="rect">
            <a:avLst/>
          </a:prstGeom>
        </p:spPr>
      </p:pic>
      <p:pic>
        <p:nvPicPr>
          <p:cNvPr id="29" name="Picture 28">
            <a:extLst>
              <a:ext uri="{FF2B5EF4-FFF2-40B4-BE49-F238E27FC236}">
                <a16:creationId xmlns:a16="http://schemas.microsoft.com/office/drawing/2014/main" id="{2D72FABF-4F90-3AE6-CBCA-4A9AAF6627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7860" y="5543351"/>
            <a:ext cx="978500" cy="978500"/>
          </a:xfrm>
          <a:prstGeom prst="rect">
            <a:avLst/>
          </a:prstGeom>
        </p:spPr>
      </p:pic>
      <p:pic>
        <p:nvPicPr>
          <p:cNvPr id="35" name="Picture 34">
            <a:extLst>
              <a:ext uri="{FF2B5EF4-FFF2-40B4-BE49-F238E27FC236}">
                <a16:creationId xmlns:a16="http://schemas.microsoft.com/office/drawing/2014/main" id="{65AE34EB-8911-1D6E-CC9A-C666D24842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20670" y="2110764"/>
            <a:ext cx="923715" cy="923715"/>
          </a:xfrm>
          <a:prstGeom prst="rect">
            <a:avLst/>
          </a:prstGeom>
        </p:spPr>
      </p:pic>
      <p:pic>
        <p:nvPicPr>
          <p:cNvPr id="37" name="Picture 36">
            <a:extLst>
              <a:ext uri="{FF2B5EF4-FFF2-40B4-BE49-F238E27FC236}">
                <a16:creationId xmlns:a16="http://schemas.microsoft.com/office/drawing/2014/main" id="{A0E1937C-5976-9C71-DD72-A513E1A31B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99747" y="2110418"/>
            <a:ext cx="923715" cy="923715"/>
          </a:xfrm>
          <a:prstGeom prst="rect">
            <a:avLst/>
          </a:prstGeom>
        </p:spPr>
      </p:pic>
      <p:pic>
        <p:nvPicPr>
          <p:cNvPr id="42" name="Picture 41">
            <a:extLst>
              <a:ext uri="{FF2B5EF4-FFF2-40B4-BE49-F238E27FC236}">
                <a16:creationId xmlns:a16="http://schemas.microsoft.com/office/drawing/2014/main" id="{06B91566-DB81-8937-0D5B-1F7BFD9549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7859" y="5598135"/>
            <a:ext cx="923715" cy="923715"/>
          </a:xfrm>
          <a:prstGeom prst="rect">
            <a:avLst/>
          </a:prstGeom>
        </p:spPr>
      </p:pic>
    </p:spTree>
    <p:extLst>
      <p:ext uri="{BB962C8B-B14F-4D97-AF65-F5344CB8AC3E}">
        <p14:creationId xmlns:p14="http://schemas.microsoft.com/office/powerpoint/2010/main" val="3318071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7057F-6B77-8315-121F-F1AD94FA7F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A97A7E-6FC6-5388-0A49-63CC2D4B8F3D}"/>
              </a:ext>
            </a:extLst>
          </p:cNvPr>
          <p:cNvSpPr>
            <a:spLocks noGrp="1"/>
          </p:cNvSpPr>
          <p:nvPr>
            <p:ph type="title"/>
          </p:nvPr>
        </p:nvSpPr>
        <p:spPr/>
        <p:txBody>
          <a:bodyPr/>
          <a:lstStyle/>
          <a:p>
            <a:r>
              <a:rPr lang="en-US"/>
              <a:t>Machine learning is about making predictions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806BB9-F8FF-7AFE-85F4-3CA47449FE4E}"/>
                  </a:ext>
                </a:extLst>
              </p:cNvPr>
              <p:cNvSpPr>
                <a:spLocks noGrp="1"/>
              </p:cNvSpPr>
              <p:nvPr>
                <p:ph idx="1"/>
              </p:nvPr>
            </p:nvSpPr>
            <p:spPr>
              <a:xfrm>
                <a:off x="660989" y="2374679"/>
                <a:ext cx="2723707" cy="985321"/>
              </a:xfrm>
            </p:spPr>
            <p:txBody>
              <a:bodyPr>
                <a:normAutofit/>
              </a:bodyPr>
              <a:lstStyle/>
              <a:p>
                <a:pPr marL="0" indent="0">
                  <a:buNone/>
                </a:pPr>
                <a:r>
                  <a:rPr lang="en-US"/>
                  <a:t>Given some context </a:t>
                </a:r>
                <a14:m>
                  <m:oMath xmlns:m="http://schemas.openxmlformats.org/officeDocument/2006/math">
                    <m:r>
                      <a:rPr lang="en-US" b="0" i="1" smtClean="0">
                        <a:latin typeface="Cambria Math" panose="02040503050406030204" pitchFamily="18" charset="0"/>
                      </a:rPr>
                      <m:t>𝒳</m:t>
                    </m:r>
                  </m:oMath>
                </a14:m>
                <a:r>
                  <a:rPr lang="en-US" b="0"/>
                  <a:t>…</a:t>
                </a:r>
              </a:p>
              <a:p>
                <a:pPr marL="0" indent="0">
                  <a:buNone/>
                </a:pPr>
                <a:endParaRPr lang="en-US"/>
              </a:p>
            </p:txBody>
          </p:sp>
        </mc:Choice>
        <mc:Fallback xmlns="">
          <p:sp>
            <p:nvSpPr>
              <p:cNvPr id="3" name="Content Placeholder 2">
                <a:extLst>
                  <a:ext uri="{FF2B5EF4-FFF2-40B4-BE49-F238E27FC236}">
                    <a16:creationId xmlns:a16="http://schemas.microsoft.com/office/drawing/2014/main" id="{78806BB9-F8FF-7AFE-85F4-3CA47449FE4E}"/>
                  </a:ext>
                </a:extLst>
              </p:cNvPr>
              <p:cNvSpPr>
                <a:spLocks noGrp="1" noRot="1" noChangeAspect="1" noMove="1" noResize="1" noEditPoints="1" noAdjustHandles="1" noChangeArrowheads="1" noChangeShapeType="1" noTextEdit="1"/>
              </p:cNvSpPr>
              <p:nvPr>
                <p:ph idx="1"/>
              </p:nvPr>
            </p:nvSpPr>
            <p:spPr>
              <a:xfrm>
                <a:off x="660989" y="2374679"/>
                <a:ext cx="2723707" cy="985321"/>
              </a:xfrm>
              <a:blipFill>
                <a:blip r:embed="rId3"/>
                <a:stretch>
                  <a:fillRect l="-4167" t="-10256" b="-5128"/>
                </a:stretch>
              </a:blipFill>
            </p:spPr>
            <p:txBody>
              <a:bodyPr/>
              <a:lstStyle/>
              <a:p>
                <a:r>
                  <a:rPr lang="en-US">
                    <a:noFill/>
                  </a:rPr>
                  <a:t> </a:t>
                </a:r>
              </a:p>
            </p:txBody>
          </p:sp>
        </mc:Fallback>
      </mc:AlternateContent>
      <p:sp>
        <p:nvSpPr>
          <p:cNvPr id="4" name="Content Placeholder 2">
            <a:extLst>
              <a:ext uri="{FF2B5EF4-FFF2-40B4-BE49-F238E27FC236}">
                <a16:creationId xmlns:a16="http://schemas.microsoft.com/office/drawing/2014/main" id="{DF649363-FD3D-F2C2-30E2-A55800DF4A54}"/>
              </a:ext>
            </a:extLst>
          </p:cNvPr>
          <p:cNvSpPr txBox="1">
            <a:spLocks/>
          </p:cNvSpPr>
          <p:nvPr/>
        </p:nvSpPr>
        <p:spPr>
          <a:xfrm>
            <a:off x="660989" y="4571168"/>
            <a:ext cx="1915633" cy="9853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can we predict </a:t>
            </a:r>
          </a:p>
          <a:p>
            <a:pPr marL="0" indent="0">
              <a:buFont typeface="Arial" panose="020B0604020202020204" pitchFamily="34" charset="0"/>
              <a:buNone/>
            </a:pPr>
            <a:endParaRPr lang="en-US"/>
          </a:p>
        </p:txBody>
      </p:sp>
      <p:sp>
        <p:nvSpPr>
          <p:cNvPr id="5" name="Rounded Rectangle 4">
            <a:extLst>
              <a:ext uri="{FF2B5EF4-FFF2-40B4-BE49-F238E27FC236}">
                <a16:creationId xmlns:a16="http://schemas.microsoft.com/office/drawing/2014/main" id="{295873BB-D1DA-5880-B883-19F19D481DAF}"/>
              </a:ext>
            </a:extLst>
          </p:cNvPr>
          <p:cNvSpPr/>
          <p:nvPr/>
        </p:nvSpPr>
        <p:spPr>
          <a:xfrm>
            <a:off x="3973031" y="1967135"/>
            <a:ext cx="1998921" cy="1562986"/>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ounded Rectangle 5">
            <a:extLst>
              <a:ext uri="{FF2B5EF4-FFF2-40B4-BE49-F238E27FC236}">
                <a16:creationId xmlns:a16="http://schemas.microsoft.com/office/drawing/2014/main" id="{7750E236-27FC-99DC-292C-4481C23B5427}"/>
              </a:ext>
            </a:extLst>
          </p:cNvPr>
          <p:cNvSpPr/>
          <p:nvPr/>
        </p:nvSpPr>
        <p:spPr>
          <a:xfrm>
            <a:off x="6560287" y="1967135"/>
            <a:ext cx="1998921" cy="1562986"/>
          </a:xfrm>
          <a:prstGeom prst="roundRect">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ounded Rectangle 6">
            <a:extLst>
              <a:ext uri="{FF2B5EF4-FFF2-40B4-BE49-F238E27FC236}">
                <a16:creationId xmlns:a16="http://schemas.microsoft.com/office/drawing/2014/main" id="{D0359722-251F-671E-6979-00B6775C7F5C}"/>
              </a:ext>
            </a:extLst>
          </p:cNvPr>
          <p:cNvSpPr/>
          <p:nvPr/>
        </p:nvSpPr>
        <p:spPr>
          <a:xfrm>
            <a:off x="9147543" y="1967135"/>
            <a:ext cx="1998921" cy="1562986"/>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a:extLst>
              <a:ext uri="{FF2B5EF4-FFF2-40B4-BE49-F238E27FC236}">
                <a16:creationId xmlns:a16="http://schemas.microsoft.com/office/drawing/2014/main" id="{7146505B-12B1-272F-91AD-1357EC31AFC0}"/>
              </a:ext>
            </a:extLst>
          </p:cNvPr>
          <p:cNvSpPr/>
          <p:nvPr/>
        </p:nvSpPr>
        <p:spPr>
          <a:xfrm>
            <a:off x="3973031" y="4282336"/>
            <a:ext cx="1998921" cy="1562986"/>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Arrow Connector 11">
            <a:extLst>
              <a:ext uri="{FF2B5EF4-FFF2-40B4-BE49-F238E27FC236}">
                <a16:creationId xmlns:a16="http://schemas.microsoft.com/office/drawing/2014/main" id="{1A01FF91-C746-5D6F-4ED0-F8A47F437B08}"/>
              </a:ext>
            </a:extLst>
          </p:cNvPr>
          <p:cNvCxnSpPr/>
          <p:nvPr/>
        </p:nvCxnSpPr>
        <p:spPr>
          <a:xfrm>
            <a:off x="4972491" y="3721506"/>
            <a:ext cx="0" cy="382772"/>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389ED4ED-15C9-FFD7-25EF-EA95B6896D5D}"/>
              </a:ext>
            </a:extLst>
          </p:cNvPr>
          <p:cNvSpPr/>
          <p:nvPr/>
        </p:nvSpPr>
        <p:spPr>
          <a:xfrm>
            <a:off x="4121886" y="4441825"/>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17">
            <a:extLst>
              <a:ext uri="{FF2B5EF4-FFF2-40B4-BE49-F238E27FC236}">
                <a16:creationId xmlns:a16="http://schemas.microsoft.com/office/drawing/2014/main" id="{2AD3DE7B-6C59-BB16-2746-588CD01B19DD}"/>
              </a:ext>
            </a:extLst>
          </p:cNvPr>
          <p:cNvSpPr/>
          <p:nvPr/>
        </p:nvSpPr>
        <p:spPr>
          <a:xfrm>
            <a:off x="4121886" y="2115992"/>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ounded Rectangle 18">
            <a:extLst>
              <a:ext uri="{FF2B5EF4-FFF2-40B4-BE49-F238E27FC236}">
                <a16:creationId xmlns:a16="http://schemas.microsoft.com/office/drawing/2014/main" id="{31AD370E-1774-1CD0-2361-C091553EE4A0}"/>
              </a:ext>
            </a:extLst>
          </p:cNvPr>
          <p:cNvSpPr/>
          <p:nvPr/>
        </p:nvSpPr>
        <p:spPr>
          <a:xfrm>
            <a:off x="6709142" y="2126624"/>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19">
            <a:extLst>
              <a:ext uri="{FF2B5EF4-FFF2-40B4-BE49-F238E27FC236}">
                <a16:creationId xmlns:a16="http://schemas.microsoft.com/office/drawing/2014/main" id="{12028AFA-8E4E-9915-FAE2-AD5F759194CB}"/>
              </a:ext>
            </a:extLst>
          </p:cNvPr>
          <p:cNvSpPr/>
          <p:nvPr/>
        </p:nvSpPr>
        <p:spPr>
          <a:xfrm>
            <a:off x="9296398" y="2115992"/>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37D95137-37F1-5A1A-8EE2-D665B70AA39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18837" y="4451395"/>
            <a:ext cx="914397" cy="1234437"/>
          </a:xfrm>
          <a:prstGeom prst="rect">
            <a:avLst/>
          </a:prstGeom>
        </p:spPr>
      </p:pic>
      <p:pic>
        <p:nvPicPr>
          <p:cNvPr id="22" name="Picture 21">
            <a:extLst>
              <a:ext uri="{FF2B5EF4-FFF2-40B4-BE49-F238E27FC236}">
                <a16:creationId xmlns:a16="http://schemas.microsoft.com/office/drawing/2014/main" id="{A8CCB4DB-360D-F2C1-A405-F51E9CD641B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369094" y="2210068"/>
            <a:ext cx="1206792" cy="1055855"/>
          </a:xfrm>
          <a:prstGeom prst="rect">
            <a:avLst/>
          </a:prstGeom>
        </p:spPr>
      </p:pic>
      <p:pic>
        <p:nvPicPr>
          <p:cNvPr id="24" name="Picture 23">
            <a:extLst>
              <a:ext uri="{FF2B5EF4-FFF2-40B4-BE49-F238E27FC236}">
                <a16:creationId xmlns:a16="http://schemas.microsoft.com/office/drawing/2014/main" id="{E6E09BE3-DB56-7BE4-AA4D-50DC1AC39A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90982" y="2179863"/>
            <a:ext cx="1137530" cy="1137530"/>
          </a:xfrm>
          <a:prstGeom prst="rect">
            <a:avLst/>
          </a:prstGeom>
        </p:spPr>
      </p:pic>
      <p:pic>
        <p:nvPicPr>
          <p:cNvPr id="26" name="Picture 25">
            <a:extLst>
              <a:ext uri="{FF2B5EF4-FFF2-40B4-BE49-F238E27FC236}">
                <a16:creationId xmlns:a16="http://schemas.microsoft.com/office/drawing/2014/main" id="{469BF2D1-DC7B-4F2A-4E7E-4BCC66765605}"/>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9723472" y="2210068"/>
            <a:ext cx="847062" cy="999949"/>
          </a:xfrm>
          <a:prstGeom prst="rect">
            <a:avLst/>
          </a:prstGeom>
        </p:spPr>
      </p:pic>
      <p:sp>
        <p:nvSpPr>
          <p:cNvPr id="11" name="Content Placeholder 2">
            <a:extLst>
              <a:ext uri="{FF2B5EF4-FFF2-40B4-BE49-F238E27FC236}">
                <a16:creationId xmlns:a16="http://schemas.microsoft.com/office/drawing/2014/main" id="{78827ABF-7A9B-F78F-9E52-24A0D179A93C}"/>
              </a:ext>
            </a:extLst>
          </p:cNvPr>
          <p:cNvSpPr txBox="1">
            <a:spLocks/>
          </p:cNvSpPr>
          <p:nvPr/>
        </p:nvSpPr>
        <p:spPr>
          <a:xfrm>
            <a:off x="660989" y="6209414"/>
            <a:ext cx="7467523" cy="4617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…the probability the image depicts a cat?</a:t>
            </a:r>
          </a:p>
        </p:txBody>
      </p:sp>
      <p:sp>
        <p:nvSpPr>
          <p:cNvPr id="27" name="Rounded Rectangle 26">
            <a:extLst>
              <a:ext uri="{FF2B5EF4-FFF2-40B4-BE49-F238E27FC236}">
                <a16:creationId xmlns:a16="http://schemas.microsoft.com/office/drawing/2014/main" id="{EA01BAE5-F65F-FEA5-D6CA-C520789BCEA2}"/>
              </a:ext>
            </a:extLst>
          </p:cNvPr>
          <p:cNvSpPr/>
          <p:nvPr/>
        </p:nvSpPr>
        <p:spPr>
          <a:xfrm>
            <a:off x="6390167" y="1690688"/>
            <a:ext cx="5092996" cy="2264624"/>
          </a:xfrm>
          <a:prstGeom prst="roundRect">
            <a:avLst/>
          </a:prstGeom>
          <a:solidFill>
            <a:schemeClr val="bg1">
              <a:alpha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14778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4">
          <a:extLst>
            <a:ext uri="{FF2B5EF4-FFF2-40B4-BE49-F238E27FC236}">
              <a16:creationId xmlns:a16="http://schemas.microsoft.com/office/drawing/2014/main" id="{A14E1BC8-7440-03AF-8F92-3BCD779371DC}"/>
            </a:ext>
          </a:extLst>
        </p:cNvPr>
        <p:cNvGrpSpPr/>
        <p:nvPr/>
      </p:nvGrpSpPr>
      <p:grpSpPr>
        <a:xfrm>
          <a:off x="0" y="0"/>
          <a:ext cx="0" cy="0"/>
          <a:chOff x="0" y="0"/>
          <a:chExt cx="0" cy="0"/>
        </a:xfrm>
      </p:grpSpPr>
      <p:sp>
        <p:nvSpPr>
          <p:cNvPr id="175" name="Google Shape;175;p22">
            <a:extLst>
              <a:ext uri="{FF2B5EF4-FFF2-40B4-BE49-F238E27FC236}">
                <a16:creationId xmlns:a16="http://schemas.microsoft.com/office/drawing/2014/main" id="{DDC4CA89-E869-10B7-5BFD-DD21D06BE399}"/>
              </a:ext>
            </a:extLst>
          </p:cNvPr>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a:t>What is Calibration [Dawid '82]?</a:t>
            </a:r>
            <a:endParaRPr/>
          </a:p>
        </p:txBody>
      </p:sp>
      <p:sp>
        <p:nvSpPr>
          <p:cNvPr id="176" name="Google Shape;176;p22">
            <a:extLst>
              <a:ext uri="{FF2B5EF4-FFF2-40B4-BE49-F238E27FC236}">
                <a16:creationId xmlns:a16="http://schemas.microsoft.com/office/drawing/2014/main" id="{AEA5B006-D96D-1C74-CAFE-6B5AEC658AC5}"/>
              </a:ext>
            </a:extLst>
          </p:cNvPr>
          <p:cNvSpPr/>
          <p:nvPr/>
        </p:nvSpPr>
        <p:spPr>
          <a:xfrm>
            <a:off x="1195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77" name="Google Shape;177;p22">
            <a:extLst>
              <a:ext uri="{FF2B5EF4-FFF2-40B4-BE49-F238E27FC236}">
                <a16:creationId xmlns:a16="http://schemas.microsoft.com/office/drawing/2014/main" id="{211727F5-6D5E-4348-9F86-7A72CE945606}"/>
              </a:ext>
            </a:extLst>
          </p:cNvPr>
          <p:cNvSpPr/>
          <p:nvPr/>
        </p:nvSpPr>
        <p:spPr>
          <a:xfrm>
            <a:off x="21744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78" name="Google Shape;178;p22">
            <a:extLst>
              <a:ext uri="{FF2B5EF4-FFF2-40B4-BE49-F238E27FC236}">
                <a16:creationId xmlns:a16="http://schemas.microsoft.com/office/drawing/2014/main" id="{E0E8DA8D-90DA-8B30-22B1-798C6A7909B6}"/>
              </a:ext>
            </a:extLst>
          </p:cNvPr>
          <p:cNvSpPr/>
          <p:nvPr/>
        </p:nvSpPr>
        <p:spPr>
          <a:xfrm>
            <a:off x="3152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10% sepsis</a:t>
            </a:r>
            <a:endParaRPr sz="1500" kern="0">
              <a:solidFill>
                <a:srgbClr val="000000"/>
              </a:solidFill>
              <a:latin typeface="Arial"/>
              <a:cs typeface="Arial"/>
              <a:sym typeface="Arial"/>
            </a:endParaRPr>
          </a:p>
        </p:txBody>
      </p:sp>
      <p:sp>
        <p:nvSpPr>
          <p:cNvPr id="179" name="Google Shape;179;p22">
            <a:extLst>
              <a:ext uri="{FF2B5EF4-FFF2-40B4-BE49-F238E27FC236}">
                <a16:creationId xmlns:a16="http://schemas.microsoft.com/office/drawing/2014/main" id="{E3C61F1F-3376-F8CE-08FE-9104DAA1B9C0}"/>
              </a:ext>
            </a:extLst>
          </p:cNvPr>
          <p:cNvSpPr/>
          <p:nvPr/>
        </p:nvSpPr>
        <p:spPr>
          <a:xfrm>
            <a:off x="41314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50% sepsis</a:t>
            </a:r>
            <a:endParaRPr sz="1500" kern="0">
              <a:solidFill>
                <a:srgbClr val="000000"/>
              </a:solidFill>
              <a:latin typeface="Arial"/>
              <a:cs typeface="Arial"/>
              <a:sym typeface="Arial"/>
            </a:endParaRPr>
          </a:p>
        </p:txBody>
      </p:sp>
      <p:sp>
        <p:nvSpPr>
          <p:cNvPr id="180" name="Google Shape;180;p22">
            <a:extLst>
              <a:ext uri="{FF2B5EF4-FFF2-40B4-BE49-F238E27FC236}">
                <a16:creationId xmlns:a16="http://schemas.microsoft.com/office/drawing/2014/main" id="{64A222D6-62F2-3606-19E6-4AE1015D319C}"/>
              </a:ext>
            </a:extLst>
          </p:cNvPr>
          <p:cNvSpPr/>
          <p:nvPr/>
        </p:nvSpPr>
        <p:spPr>
          <a:xfrm>
            <a:off x="5109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500" kern="0">
                <a:solidFill>
                  <a:srgbClr val="000000"/>
                </a:solidFill>
                <a:latin typeface="Arial"/>
                <a:cs typeface="Arial"/>
                <a:sym typeface="Arial"/>
              </a:rPr>
              <a:t>70% sepsis</a:t>
            </a:r>
          </a:p>
        </p:txBody>
      </p:sp>
      <p:sp>
        <p:nvSpPr>
          <p:cNvPr id="181" name="Google Shape;181;p22">
            <a:extLst>
              <a:ext uri="{FF2B5EF4-FFF2-40B4-BE49-F238E27FC236}">
                <a16:creationId xmlns:a16="http://schemas.microsoft.com/office/drawing/2014/main" id="{53F31D9D-15B3-7DE4-82E2-36B25E7FC414}"/>
              </a:ext>
            </a:extLst>
          </p:cNvPr>
          <p:cNvSpPr/>
          <p:nvPr/>
        </p:nvSpPr>
        <p:spPr>
          <a:xfrm>
            <a:off x="60884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182" name="Google Shape;182;p22">
            <a:extLst>
              <a:ext uri="{FF2B5EF4-FFF2-40B4-BE49-F238E27FC236}">
                <a16:creationId xmlns:a16="http://schemas.microsoft.com/office/drawing/2014/main" id="{34841BFD-E8F6-1BF6-88BE-8ACF831FFF9B}"/>
              </a:ext>
            </a:extLst>
          </p:cNvPr>
          <p:cNvSpPr/>
          <p:nvPr/>
        </p:nvSpPr>
        <p:spPr>
          <a:xfrm>
            <a:off x="7066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sp>
        <p:nvSpPr>
          <p:cNvPr id="183" name="Google Shape;183;p22">
            <a:extLst>
              <a:ext uri="{FF2B5EF4-FFF2-40B4-BE49-F238E27FC236}">
                <a16:creationId xmlns:a16="http://schemas.microsoft.com/office/drawing/2014/main" id="{B0D2DD6E-1B71-ECEC-B564-6D56FFB2C5DD}"/>
              </a:ext>
            </a:extLst>
          </p:cNvPr>
          <p:cNvSpPr/>
          <p:nvPr/>
        </p:nvSpPr>
        <p:spPr>
          <a:xfrm>
            <a:off x="80454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sp>
        <p:nvSpPr>
          <p:cNvPr id="184" name="Google Shape;184;p22">
            <a:extLst>
              <a:ext uri="{FF2B5EF4-FFF2-40B4-BE49-F238E27FC236}">
                <a16:creationId xmlns:a16="http://schemas.microsoft.com/office/drawing/2014/main" id="{A5C4532D-98E3-C010-2E5F-EBE7AADEA4BA}"/>
              </a:ext>
            </a:extLst>
          </p:cNvPr>
          <p:cNvSpPr/>
          <p:nvPr/>
        </p:nvSpPr>
        <p:spPr>
          <a:xfrm>
            <a:off x="9023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185" name="Google Shape;185;p22">
            <a:extLst>
              <a:ext uri="{FF2B5EF4-FFF2-40B4-BE49-F238E27FC236}">
                <a16:creationId xmlns:a16="http://schemas.microsoft.com/office/drawing/2014/main" id="{0C4BF101-D984-0998-4DF5-6F6A40F2B22B}"/>
              </a:ext>
            </a:extLst>
          </p:cNvPr>
          <p:cNvSpPr/>
          <p:nvPr/>
        </p:nvSpPr>
        <p:spPr>
          <a:xfrm>
            <a:off x="100024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196" name="Google Shape;196;p22">
            <a:extLst>
              <a:ext uri="{FF2B5EF4-FFF2-40B4-BE49-F238E27FC236}">
                <a16:creationId xmlns:a16="http://schemas.microsoft.com/office/drawing/2014/main" id="{3CE86045-EAE7-DD45-9CB5-D8622F001121}"/>
              </a:ext>
            </a:extLst>
          </p:cNvPr>
          <p:cNvSpPr/>
          <p:nvPr/>
        </p:nvSpPr>
        <p:spPr>
          <a:xfrm>
            <a:off x="51099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50% sepsis</a:t>
            </a:r>
          </a:p>
        </p:txBody>
      </p:sp>
      <p:sp>
        <p:nvSpPr>
          <p:cNvPr id="197" name="Google Shape;197;p22">
            <a:extLst>
              <a:ext uri="{FF2B5EF4-FFF2-40B4-BE49-F238E27FC236}">
                <a16:creationId xmlns:a16="http://schemas.microsoft.com/office/drawing/2014/main" id="{D49DF3A2-9EA5-6D00-F28F-5D2FFC3D8DD5}"/>
              </a:ext>
            </a:extLst>
          </p:cNvPr>
          <p:cNvSpPr/>
          <p:nvPr/>
        </p:nvSpPr>
        <p:spPr>
          <a:xfrm>
            <a:off x="60884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198" name="Google Shape;198;p22">
            <a:extLst>
              <a:ext uri="{FF2B5EF4-FFF2-40B4-BE49-F238E27FC236}">
                <a16:creationId xmlns:a16="http://schemas.microsoft.com/office/drawing/2014/main" id="{F287F995-2E36-9FBC-86C5-A3AE201B8485}"/>
              </a:ext>
            </a:extLst>
          </p:cNvPr>
          <p:cNvSpPr/>
          <p:nvPr/>
        </p:nvSpPr>
        <p:spPr>
          <a:xfrm>
            <a:off x="70669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sp>
        <p:nvSpPr>
          <p:cNvPr id="199" name="Google Shape;199;p22">
            <a:extLst>
              <a:ext uri="{FF2B5EF4-FFF2-40B4-BE49-F238E27FC236}">
                <a16:creationId xmlns:a16="http://schemas.microsoft.com/office/drawing/2014/main" id="{6554CF1C-CB9C-5A5E-EBD7-A3F1486B1BB0}"/>
              </a:ext>
            </a:extLst>
          </p:cNvPr>
          <p:cNvSpPr/>
          <p:nvPr/>
        </p:nvSpPr>
        <p:spPr>
          <a:xfrm>
            <a:off x="80454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200" name="Google Shape;200;p22">
            <a:extLst>
              <a:ext uri="{FF2B5EF4-FFF2-40B4-BE49-F238E27FC236}">
                <a16:creationId xmlns:a16="http://schemas.microsoft.com/office/drawing/2014/main" id="{39E81C14-E2B3-CBE7-BE80-9AA03289EB17}"/>
              </a:ext>
            </a:extLst>
          </p:cNvPr>
          <p:cNvSpPr/>
          <p:nvPr/>
        </p:nvSpPr>
        <p:spPr>
          <a:xfrm>
            <a:off x="90239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sp>
        <p:nvSpPr>
          <p:cNvPr id="201" name="Google Shape;201;p22">
            <a:extLst>
              <a:ext uri="{FF2B5EF4-FFF2-40B4-BE49-F238E27FC236}">
                <a16:creationId xmlns:a16="http://schemas.microsoft.com/office/drawing/2014/main" id="{929C5D19-9D2B-30E6-18EC-8D638437B680}"/>
              </a:ext>
            </a:extLst>
          </p:cNvPr>
          <p:cNvSpPr/>
          <p:nvPr/>
        </p:nvSpPr>
        <p:spPr>
          <a:xfrm>
            <a:off x="100024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50% sepsis</a:t>
            </a:r>
          </a:p>
        </p:txBody>
      </p:sp>
      <p:sp>
        <p:nvSpPr>
          <p:cNvPr id="208" name="Google Shape;208;p22">
            <a:extLst>
              <a:ext uri="{FF2B5EF4-FFF2-40B4-BE49-F238E27FC236}">
                <a16:creationId xmlns:a16="http://schemas.microsoft.com/office/drawing/2014/main" id="{99F36D93-6A8C-E305-AE82-F83E070B82F9}"/>
              </a:ext>
            </a:extLst>
          </p:cNvPr>
          <p:cNvSpPr/>
          <p:nvPr/>
        </p:nvSpPr>
        <p:spPr>
          <a:xfrm>
            <a:off x="51099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50% sepsis</a:t>
            </a:r>
          </a:p>
        </p:txBody>
      </p:sp>
      <p:sp>
        <p:nvSpPr>
          <p:cNvPr id="209" name="Google Shape;209;p22">
            <a:extLst>
              <a:ext uri="{FF2B5EF4-FFF2-40B4-BE49-F238E27FC236}">
                <a16:creationId xmlns:a16="http://schemas.microsoft.com/office/drawing/2014/main" id="{F4E9875F-28A5-3531-DA31-DE89EBD2E32B}"/>
              </a:ext>
            </a:extLst>
          </p:cNvPr>
          <p:cNvSpPr/>
          <p:nvPr/>
        </p:nvSpPr>
        <p:spPr>
          <a:xfrm>
            <a:off x="60884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210" name="Google Shape;210;p22">
            <a:extLst>
              <a:ext uri="{FF2B5EF4-FFF2-40B4-BE49-F238E27FC236}">
                <a16:creationId xmlns:a16="http://schemas.microsoft.com/office/drawing/2014/main" id="{2D9417A9-5425-9059-FB0A-982E378717BC}"/>
              </a:ext>
            </a:extLst>
          </p:cNvPr>
          <p:cNvSpPr/>
          <p:nvPr/>
        </p:nvSpPr>
        <p:spPr>
          <a:xfrm>
            <a:off x="70669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10% sepsis</a:t>
            </a:r>
          </a:p>
        </p:txBody>
      </p:sp>
      <p:sp>
        <p:nvSpPr>
          <p:cNvPr id="211" name="Google Shape;211;p22">
            <a:extLst>
              <a:ext uri="{FF2B5EF4-FFF2-40B4-BE49-F238E27FC236}">
                <a16:creationId xmlns:a16="http://schemas.microsoft.com/office/drawing/2014/main" id="{0F93BFA9-FEA5-2694-3C4C-071CD8D7F0F5}"/>
              </a:ext>
            </a:extLst>
          </p:cNvPr>
          <p:cNvSpPr/>
          <p:nvPr/>
        </p:nvSpPr>
        <p:spPr>
          <a:xfrm>
            <a:off x="80454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sp>
        <p:nvSpPr>
          <p:cNvPr id="212" name="Google Shape;212;p22">
            <a:extLst>
              <a:ext uri="{FF2B5EF4-FFF2-40B4-BE49-F238E27FC236}">
                <a16:creationId xmlns:a16="http://schemas.microsoft.com/office/drawing/2014/main" id="{5CC27148-9F4B-D899-E3CD-E815E04D3A97}"/>
              </a:ext>
            </a:extLst>
          </p:cNvPr>
          <p:cNvSpPr/>
          <p:nvPr/>
        </p:nvSpPr>
        <p:spPr>
          <a:xfrm>
            <a:off x="90239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sp>
        <p:nvSpPr>
          <p:cNvPr id="213" name="Google Shape;213;p22">
            <a:extLst>
              <a:ext uri="{FF2B5EF4-FFF2-40B4-BE49-F238E27FC236}">
                <a16:creationId xmlns:a16="http://schemas.microsoft.com/office/drawing/2014/main" id="{731AFC12-D77E-5F03-945C-8BDE58639BD6}"/>
              </a:ext>
            </a:extLst>
          </p:cNvPr>
          <p:cNvSpPr/>
          <p:nvPr/>
        </p:nvSpPr>
        <p:spPr>
          <a:xfrm>
            <a:off x="100024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70% sepsis</a:t>
            </a:r>
          </a:p>
        </p:txBody>
      </p:sp>
      <p:pic>
        <p:nvPicPr>
          <p:cNvPr id="3" name="Picture 2">
            <a:extLst>
              <a:ext uri="{FF2B5EF4-FFF2-40B4-BE49-F238E27FC236}">
                <a16:creationId xmlns:a16="http://schemas.microsoft.com/office/drawing/2014/main" id="{56B44EB4-15FE-6985-1884-66AC34B5E3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332" y="3573194"/>
            <a:ext cx="2463605" cy="3284806"/>
          </a:xfrm>
          <a:prstGeom prst="rect">
            <a:avLst/>
          </a:prstGeom>
        </p:spPr>
      </p:pic>
      <p:pic>
        <p:nvPicPr>
          <p:cNvPr id="18" name="Picture 17">
            <a:extLst>
              <a:ext uri="{FF2B5EF4-FFF2-40B4-BE49-F238E27FC236}">
                <a16:creationId xmlns:a16="http://schemas.microsoft.com/office/drawing/2014/main" id="{E61391D4-C59D-5A96-08A2-D2F851FB85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7022" y="2073648"/>
            <a:ext cx="978500" cy="978500"/>
          </a:xfrm>
          <a:prstGeom prst="rect">
            <a:avLst/>
          </a:prstGeom>
        </p:spPr>
      </p:pic>
      <p:pic>
        <p:nvPicPr>
          <p:cNvPr id="19" name="Picture 18">
            <a:extLst>
              <a:ext uri="{FF2B5EF4-FFF2-40B4-BE49-F238E27FC236}">
                <a16:creationId xmlns:a16="http://schemas.microsoft.com/office/drawing/2014/main" id="{C6F87266-D587-FBD5-FA3E-B6290E4020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25409" y="2083400"/>
            <a:ext cx="978500" cy="978500"/>
          </a:xfrm>
          <a:prstGeom prst="rect">
            <a:avLst/>
          </a:prstGeom>
        </p:spPr>
      </p:pic>
      <p:pic>
        <p:nvPicPr>
          <p:cNvPr id="20" name="Picture 19">
            <a:extLst>
              <a:ext uri="{FF2B5EF4-FFF2-40B4-BE49-F238E27FC236}">
                <a16:creationId xmlns:a16="http://schemas.microsoft.com/office/drawing/2014/main" id="{1511DB72-58DC-9ADC-9091-1A687E45E4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9454" y="2073648"/>
            <a:ext cx="978500" cy="978500"/>
          </a:xfrm>
          <a:prstGeom prst="rect">
            <a:avLst/>
          </a:prstGeom>
        </p:spPr>
      </p:pic>
      <p:pic>
        <p:nvPicPr>
          <p:cNvPr id="21" name="Picture 20">
            <a:extLst>
              <a:ext uri="{FF2B5EF4-FFF2-40B4-BE49-F238E27FC236}">
                <a16:creationId xmlns:a16="http://schemas.microsoft.com/office/drawing/2014/main" id="{F8E0AF24-7C10-FF42-0382-0CA6310152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0860" y="2083026"/>
            <a:ext cx="978500" cy="978500"/>
          </a:xfrm>
          <a:prstGeom prst="rect">
            <a:avLst/>
          </a:prstGeom>
        </p:spPr>
      </p:pic>
      <p:pic>
        <p:nvPicPr>
          <p:cNvPr id="22" name="Picture 21">
            <a:extLst>
              <a:ext uri="{FF2B5EF4-FFF2-40B4-BE49-F238E27FC236}">
                <a16:creationId xmlns:a16="http://schemas.microsoft.com/office/drawing/2014/main" id="{7AD65CF2-30BD-728F-7C4B-BF34143993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55488" y="2073648"/>
            <a:ext cx="978500" cy="978500"/>
          </a:xfrm>
          <a:prstGeom prst="rect">
            <a:avLst/>
          </a:prstGeom>
        </p:spPr>
      </p:pic>
      <p:pic>
        <p:nvPicPr>
          <p:cNvPr id="23" name="Picture 22">
            <a:extLst>
              <a:ext uri="{FF2B5EF4-FFF2-40B4-BE49-F238E27FC236}">
                <a16:creationId xmlns:a16="http://schemas.microsoft.com/office/drawing/2014/main" id="{491EDE18-98EE-F21A-3710-2D3E955A15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5094" y="3714868"/>
            <a:ext cx="978500" cy="978500"/>
          </a:xfrm>
          <a:prstGeom prst="rect">
            <a:avLst/>
          </a:prstGeom>
        </p:spPr>
      </p:pic>
      <p:pic>
        <p:nvPicPr>
          <p:cNvPr id="24" name="Picture 23">
            <a:extLst>
              <a:ext uri="{FF2B5EF4-FFF2-40B4-BE49-F238E27FC236}">
                <a16:creationId xmlns:a16="http://schemas.microsoft.com/office/drawing/2014/main" id="{90FB688E-DAB2-83DB-84BE-0CCBF97BA5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6462" y="3754020"/>
            <a:ext cx="978500" cy="978500"/>
          </a:xfrm>
          <a:prstGeom prst="rect">
            <a:avLst/>
          </a:prstGeom>
        </p:spPr>
      </p:pic>
      <p:pic>
        <p:nvPicPr>
          <p:cNvPr id="25" name="Picture 24">
            <a:extLst>
              <a:ext uri="{FF2B5EF4-FFF2-40B4-BE49-F238E27FC236}">
                <a16:creationId xmlns:a16="http://schemas.microsoft.com/office/drawing/2014/main" id="{8AE76587-9F1D-56EF-DDD3-BF0B5856E8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44962" y="3788276"/>
            <a:ext cx="978500" cy="978500"/>
          </a:xfrm>
          <a:prstGeom prst="rect">
            <a:avLst/>
          </a:prstGeom>
        </p:spPr>
      </p:pic>
      <p:pic>
        <p:nvPicPr>
          <p:cNvPr id="26" name="Picture 25">
            <a:extLst>
              <a:ext uri="{FF2B5EF4-FFF2-40B4-BE49-F238E27FC236}">
                <a16:creationId xmlns:a16="http://schemas.microsoft.com/office/drawing/2014/main" id="{9711D7A7-EC36-E419-65A6-BCECD5A3F0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55488" y="3805853"/>
            <a:ext cx="978500" cy="978500"/>
          </a:xfrm>
          <a:prstGeom prst="rect">
            <a:avLst/>
          </a:prstGeom>
        </p:spPr>
      </p:pic>
      <p:pic>
        <p:nvPicPr>
          <p:cNvPr id="27" name="Picture 26">
            <a:extLst>
              <a:ext uri="{FF2B5EF4-FFF2-40B4-BE49-F238E27FC236}">
                <a16:creationId xmlns:a16="http://schemas.microsoft.com/office/drawing/2014/main" id="{5C5B335A-0AB1-CA56-3C6B-20FF4D8D9B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2990" y="5543351"/>
            <a:ext cx="978500" cy="978500"/>
          </a:xfrm>
          <a:prstGeom prst="rect">
            <a:avLst/>
          </a:prstGeom>
        </p:spPr>
      </p:pic>
      <p:pic>
        <p:nvPicPr>
          <p:cNvPr id="28" name="Picture 27">
            <a:extLst>
              <a:ext uri="{FF2B5EF4-FFF2-40B4-BE49-F238E27FC236}">
                <a16:creationId xmlns:a16="http://schemas.microsoft.com/office/drawing/2014/main" id="{FA61999B-B6C9-04E1-09FA-B39B6B191A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1379" y="5503500"/>
            <a:ext cx="978500" cy="978500"/>
          </a:xfrm>
          <a:prstGeom prst="rect">
            <a:avLst/>
          </a:prstGeom>
        </p:spPr>
      </p:pic>
      <p:pic>
        <p:nvPicPr>
          <p:cNvPr id="29" name="Picture 28">
            <a:extLst>
              <a:ext uri="{FF2B5EF4-FFF2-40B4-BE49-F238E27FC236}">
                <a16:creationId xmlns:a16="http://schemas.microsoft.com/office/drawing/2014/main" id="{D60018CE-04CD-0D1F-AEAB-2A3C46CFB4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77860" y="5543351"/>
            <a:ext cx="978500" cy="978500"/>
          </a:xfrm>
          <a:prstGeom prst="rect">
            <a:avLst/>
          </a:prstGeom>
        </p:spPr>
      </p:pic>
      <p:pic>
        <p:nvPicPr>
          <p:cNvPr id="33" name="Picture 32">
            <a:extLst>
              <a:ext uri="{FF2B5EF4-FFF2-40B4-BE49-F238E27FC236}">
                <a16:creationId xmlns:a16="http://schemas.microsoft.com/office/drawing/2014/main" id="{4516E01E-AC98-98D1-BAA8-C1F81BB37A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32400" y="2073648"/>
            <a:ext cx="1035513" cy="1035513"/>
          </a:xfrm>
          <a:prstGeom prst="rect">
            <a:avLst/>
          </a:prstGeom>
        </p:spPr>
      </p:pic>
      <p:pic>
        <p:nvPicPr>
          <p:cNvPr id="34" name="Picture 33">
            <a:extLst>
              <a:ext uri="{FF2B5EF4-FFF2-40B4-BE49-F238E27FC236}">
                <a16:creationId xmlns:a16="http://schemas.microsoft.com/office/drawing/2014/main" id="{B0E196EB-CDF4-D505-0A14-795E3B4462F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67913" y="2055881"/>
            <a:ext cx="985413" cy="985413"/>
          </a:xfrm>
          <a:prstGeom prst="rect">
            <a:avLst/>
          </a:prstGeom>
        </p:spPr>
      </p:pic>
      <p:pic>
        <p:nvPicPr>
          <p:cNvPr id="35" name="Picture 34">
            <a:extLst>
              <a:ext uri="{FF2B5EF4-FFF2-40B4-BE49-F238E27FC236}">
                <a16:creationId xmlns:a16="http://schemas.microsoft.com/office/drawing/2014/main" id="{23FC85A0-46D4-6AE2-722F-AB6F0AA5863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20670" y="2110764"/>
            <a:ext cx="923715" cy="923715"/>
          </a:xfrm>
          <a:prstGeom prst="rect">
            <a:avLst/>
          </a:prstGeom>
        </p:spPr>
      </p:pic>
      <p:pic>
        <p:nvPicPr>
          <p:cNvPr id="36" name="Picture 35">
            <a:extLst>
              <a:ext uri="{FF2B5EF4-FFF2-40B4-BE49-F238E27FC236}">
                <a16:creationId xmlns:a16="http://schemas.microsoft.com/office/drawing/2014/main" id="{EF504CA6-FFF3-136E-E569-A8B89C582A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72572" y="2098525"/>
            <a:ext cx="923715" cy="923715"/>
          </a:xfrm>
          <a:prstGeom prst="rect">
            <a:avLst/>
          </a:prstGeom>
        </p:spPr>
      </p:pic>
      <p:pic>
        <p:nvPicPr>
          <p:cNvPr id="37" name="Picture 36">
            <a:extLst>
              <a:ext uri="{FF2B5EF4-FFF2-40B4-BE49-F238E27FC236}">
                <a16:creationId xmlns:a16="http://schemas.microsoft.com/office/drawing/2014/main" id="{214F0BEA-E893-8BF4-4C98-E2959D25165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99747" y="2110418"/>
            <a:ext cx="923715" cy="923715"/>
          </a:xfrm>
          <a:prstGeom prst="rect">
            <a:avLst/>
          </a:prstGeom>
        </p:spPr>
      </p:pic>
      <p:pic>
        <p:nvPicPr>
          <p:cNvPr id="38" name="Picture 37">
            <a:extLst>
              <a:ext uri="{FF2B5EF4-FFF2-40B4-BE49-F238E27FC236}">
                <a16:creationId xmlns:a16="http://schemas.microsoft.com/office/drawing/2014/main" id="{99AC8C07-E9D3-B052-A129-EE5609B4CE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53326" y="3788621"/>
            <a:ext cx="923715" cy="923715"/>
          </a:xfrm>
          <a:prstGeom prst="rect">
            <a:avLst/>
          </a:prstGeom>
        </p:spPr>
      </p:pic>
      <p:pic>
        <p:nvPicPr>
          <p:cNvPr id="39" name="Picture 38">
            <a:extLst>
              <a:ext uri="{FF2B5EF4-FFF2-40B4-BE49-F238E27FC236}">
                <a16:creationId xmlns:a16="http://schemas.microsoft.com/office/drawing/2014/main" id="{F6886CAA-8428-F52C-5D2A-931829A859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15355" y="3788621"/>
            <a:ext cx="923715" cy="923715"/>
          </a:xfrm>
          <a:prstGeom prst="rect">
            <a:avLst/>
          </a:prstGeom>
        </p:spPr>
      </p:pic>
      <p:pic>
        <p:nvPicPr>
          <p:cNvPr id="40" name="Picture 39">
            <a:extLst>
              <a:ext uri="{FF2B5EF4-FFF2-40B4-BE49-F238E27FC236}">
                <a16:creationId xmlns:a16="http://schemas.microsoft.com/office/drawing/2014/main" id="{99FF568E-744E-8CA4-1511-8E8F928CD2F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95009" y="5543351"/>
            <a:ext cx="923715" cy="923715"/>
          </a:xfrm>
          <a:prstGeom prst="rect">
            <a:avLst/>
          </a:prstGeom>
        </p:spPr>
      </p:pic>
      <p:pic>
        <p:nvPicPr>
          <p:cNvPr id="41" name="Picture 40">
            <a:extLst>
              <a:ext uri="{FF2B5EF4-FFF2-40B4-BE49-F238E27FC236}">
                <a16:creationId xmlns:a16="http://schemas.microsoft.com/office/drawing/2014/main" id="{65B21675-3629-5E4D-8932-4707753EF76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27776" y="5598136"/>
            <a:ext cx="923715" cy="923715"/>
          </a:xfrm>
          <a:prstGeom prst="rect">
            <a:avLst/>
          </a:prstGeom>
        </p:spPr>
      </p:pic>
      <p:pic>
        <p:nvPicPr>
          <p:cNvPr id="42" name="Picture 41">
            <a:extLst>
              <a:ext uri="{FF2B5EF4-FFF2-40B4-BE49-F238E27FC236}">
                <a16:creationId xmlns:a16="http://schemas.microsoft.com/office/drawing/2014/main" id="{00783F35-E16C-5D89-BDE8-46BB69DD5CF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17859" y="5598135"/>
            <a:ext cx="923715" cy="923715"/>
          </a:xfrm>
          <a:prstGeom prst="rect">
            <a:avLst/>
          </a:prstGeom>
        </p:spPr>
      </p:pic>
    </p:spTree>
    <p:extLst>
      <p:ext uri="{BB962C8B-B14F-4D97-AF65-F5344CB8AC3E}">
        <p14:creationId xmlns:p14="http://schemas.microsoft.com/office/powerpoint/2010/main" val="255422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4">
          <a:extLst>
            <a:ext uri="{FF2B5EF4-FFF2-40B4-BE49-F238E27FC236}">
              <a16:creationId xmlns:a16="http://schemas.microsoft.com/office/drawing/2014/main" id="{B8EF44E8-DECF-B7F4-7429-D1BA5124F540}"/>
            </a:ext>
          </a:extLst>
        </p:cNvPr>
        <p:cNvGrpSpPr/>
        <p:nvPr/>
      </p:nvGrpSpPr>
      <p:grpSpPr>
        <a:xfrm>
          <a:off x="0" y="0"/>
          <a:ext cx="0" cy="0"/>
          <a:chOff x="0" y="0"/>
          <a:chExt cx="0" cy="0"/>
        </a:xfrm>
      </p:grpSpPr>
      <p:sp>
        <p:nvSpPr>
          <p:cNvPr id="175" name="Google Shape;175;p22">
            <a:extLst>
              <a:ext uri="{FF2B5EF4-FFF2-40B4-BE49-F238E27FC236}">
                <a16:creationId xmlns:a16="http://schemas.microsoft.com/office/drawing/2014/main" id="{AA6E1478-FDF3-F83E-56C2-835CF252C4BE}"/>
              </a:ext>
            </a:extLst>
          </p:cNvPr>
          <p:cNvSpPr txBox="1">
            <a:spLocks noGrp="1"/>
          </p:cNvSpPr>
          <p:nvPr>
            <p:ph type="title"/>
          </p:nvPr>
        </p:nvSpPr>
        <p:spPr>
          <a:prstGeom prst="rect">
            <a:avLst/>
          </a:prstGeom>
        </p:spPr>
        <p:txBody>
          <a:bodyPr spcFirstLastPara="1" wrap="square" lIns="121900" tIns="121900" rIns="121900" bIns="121900" anchor="t" anchorCtr="0">
            <a:normAutofit fontScale="90000"/>
          </a:bodyPr>
          <a:lstStyle/>
          <a:p>
            <a:r>
              <a:rPr lang="en"/>
              <a:t>What is Calibration [Dawid '82]?</a:t>
            </a:r>
            <a:endParaRPr/>
          </a:p>
        </p:txBody>
      </p:sp>
      <p:sp>
        <p:nvSpPr>
          <p:cNvPr id="177" name="Google Shape;177;p22">
            <a:extLst>
              <a:ext uri="{FF2B5EF4-FFF2-40B4-BE49-F238E27FC236}">
                <a16:creationId xmlns:a16="http://schemas.microsoft.com/office/drawing/2014/main" id="{63285DF4-ED20-CF50-27E2-59F1C3ABC03D}"/>
              </a:ext>
            </a:extLst>
          </p:cNvPr>
          <p:cNvSpPr/>
          <p:nvPr/>
        </p:nvSpPr>
        <p:spPr>
          <a:xfrm>
            <a:off x="21744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82" name="Google Shape;182;p22">
            <a:extLst>
              <a:ext uri="{FF2B5EF4-FFF2-40B4-BE49-F238E27FC236}">
                <a16:creationId xmlns:a16="http://schemas.microsoft.com/office/drawing/2014/main" id="{04BB535A-0607-7B5E-AED5-5498E623518C}"/>
              </a:ext>
            </a:extLst>
          </p:cNvPr>
          <p:cNvSpPr/>
          <p:nvPr/>
        </p:nvSpPr>
        <p:spPr>
          <a:xfrm>
            <a:off x="70669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sp>
        <p:nvSpPr>
          <p:cNvPr id="183" name="Google Shape;183;p22">
            <a:extLst>
              <a:ext uri="{FF2B5EF4-FFF2-40B4-BE49-F238E27FC236}">
                <a16:creationId xmlns:a16="http://schemas.microsoft.com/office/drawing/2014/main" id="{BFF6D47A-6A58-6153-CCED-F6034AD30B30}"/>
              </a:ext>
            </a:extLst>
          </p:cNvPr>
          <p:cNvSpPr/>
          <p:nvPr/>
        </p:nvSpPr>
        <p:spPr>
          <a:xfrm>
            <a:off x="8045433" y="14363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sp>
        <p:nvSpPr>
          <p:cNvPr id="198" name="Google Shape;198;p22">
            <a:extLst>
              <a:ext uri="{FF2B5EF4-FFF2-40B4-BE49-F238E27FC236}">
                <a16:creationId xmlns:a16="http://schemas.microsoft.com/office/drawing/2014/main" id="{E8AB3C2E-BA5B-196B-444B-0F509327750B}"/>
              </a:ext>
            </a:extLst>
          </p:cNvPr>
          <p:cNvSpPr/>
          <p:nvPr/>
        </p:nvSpPr>
        <p:spPr>
          <a:xfrm>
            <a:off x="70669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sp>
        <p:nvSpPr>
          <p:cNvPr id="200" name="Google Shape;200;p22">
            <a:extLst>
              <a:ext uri="{FF2B5EF4-FFF2-40B4-BE49-F238E27FC236}">
                <a16:creationId xmlns:a16="http://schemas.microsoft.com/office/drawing/2014/main" id="{0221A7CD-3FB9-6AEF-B1B0-A2256FCF02BC}"/>
              </a:ext>
            </a:extLst>
          </p:cNvPr>
          <p:cNvSpPr/>
          <p:nvPr/>
        </p:nvSpPr>
        <p:spPr>
          <a:xfrm>
            <a:off x="9023933" y="30619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sp>
        <p:nvSpPr>
          <p:cNvPr id="211" name="Google Shape;211;p22">
            <a:extLst>
              <a:ext uri="{FF2B5EF4-FFF2-40B4-BE49-F238E27FC236}">
                <a16:creationId xmlns:a16="http://schemas.microsoft.com/office/drawing/2014/main" id="{F72B6CA3-0363-8301-3535-8330CA423488}"/>
              </a:ext>
            </a:extLst>
          </p:cNvPr>
          <p:cNvSpPr/>
          <p:nvPr/>
        </p:nvSpPr>
        <p:spPr>
          <a:xfrm>
            <a:off x="8045433" y="489070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a:ln>
                  <a:noFill/>
                </a:ln>
                <a:solidFill>
                  <a:srgbClr val="000000"/>
                </a:solidFill>
                <a:effectLst/>
                <a:uLnTx/>
                <a:uFillTx/>
                <a:latin typeface="Arial"/>
                <a:ea typeface="+mn-ea"/>
                <a:cs typeface="Arial"/>
                <a:sym typeface="Arial"/>
              </a:rPr>
              <a:t>20% sepsis</a:t>
            </a:r>
          </a:p>
        </p:txBody>
      </p:sp>
      <p:pic>
        <p:nvPicPr>
          <p:cNvPr id="3" name="Picture 2">
            <a:extLst>
              <a:ext uri="{FF2B5EF4-FFF2-40B4-BE49-F238E27FC236}">
                <a16:creationId xmlns:a16="http://schemas.microsoft.com/office/drawing/2014/main" id="{A8059975-ABB4-C798-EFAD-71D18BF756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332" y="3573194"/>
            <a:ext cx="2463605" cy="3284806"/>
          </a:xfrm>
          <a:prstGeom prst="rect">
            <a:avLst/>
          </a:prstGeom>
        </p:spPr>
      </p:pic>
      <p:pic>
        <p:nvPicPr>
          <p:cNvPr id="19" name="Picture 18">
            <a:extLst>
              <a:ext uri="{FF2B5EF4-FFF2-40B4-BE49-F238E27FC236}">
                <a16:creationId xmlns:a16="http://schemas.microsoft.com/office/drawing/2014/main" id="{0A02D3FE-E156-E725-00A7-D95BA2CF7A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25409" y="2083400"/>
            <a:ext cx="978500" cy="978500"/>
          </a:xfrm>
          <a:prstGeom prst="rect">
            <a:avLst/>
          </a:prstGeom>
        </p:spPr>
      </p:pic>
      <p:pic>
        <p:nvPicPr>
          <p:cNvPr id="21" name="Picture 20">
            <a:extLst>
              <a:ext uri="{FF2B5EF4-FFF2-40B4-BE49-F238E27FC236}">
                <a16:creationId xmlns:a16="http://schemas.microsoft.com/office/drawing/2014/main" id="{A5024529-6D9E-3237-9228-8B3721B4B5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0860" y="2083026"/>
            <a:ext cx="978500" cy="978500"/>
          </a:xfrm>
          <a:prstGeom prst="rect">
            <a:avLst/>
          </a:prstGeom>
        </p:spPr>
      </p:pic>
      <p:pic>
        <p:nvPicPr>
          <p:cNvPr id="25" name="Picture 24">
            <a:extLst>
              <a:ext uri="{FF2B5EF4-FFF2-40B4-BE49-F238E27FC236}">
                <a16:creationId xmlns:a16="http://schemas.microsoft.com/office/drawing/2014/main" id="{FB3DD736-CE59-BCA8-10F2-C6128A4DAB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44962" y="3788276"/>
            <a:ext cx="978500" cy="978500"/>
          </a:xfrm>
          <a:prstGeom prst="rect">
            <a:avLst/>
          </a:prstGeom>
        </p:spPr>
      </p:pic>
      <p:pic>
        <p:nvPicPr>
          <p:cNvPr id="28" name="Picture 27">
            <a:extLst>
              <a:ext uri="{FF2B5EF4-FFF2-40B4-BE49-F238E27FC236}">
                <a16:creationId xmlns:a16="http://schemas.microsoft.com/office/drawing/2014/main" id="{CC507121-8F03-D55E-74EF-0C8F3ABA65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1379" y="5503500"/>
            <a:ext cx="978500" cy="978500"/>
          </a:xfrm>
          <a:prstGeom prst="rect">
            <a:avLst/>
          </a:prstGeom>
        </p:spPr>
      </p:pic>
      <p:pic>
        <p:nvPicPr>
          <p:cNvPr id="36" name="Picture 35">
            <a:extLst>
              <a:ext uri="{FF2B5EF4-FFF2-40B4-BE49-F238E27FC236}">
                <a16:creationId xmlns:a16="http://schemas.microsoft.com/office/drawing/2014/main" id="{E5345585-F7EA-6000-C320-2ED7EC4B67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72572" y="2098525"/>
            <a:ext cx="923715" cy="923715"/>
          </a:xfrm>
          <a:prstGeom prst="rect">
            <a:avLst/>
          </a:prstGeom>
        </p:spPr>
      </p:pic>
      <p:pic>
        <p:nvPicPr>
          <p:cNvPr id="39" name="Picture 38">
            <a:extLst>
              <a:ext uri="{FF2B5EF4-FFF2-40B4-BE49-F238E27FC236}">
                <a16:creationId xmlns:a16="http://schemas.microsoft.com/office/drawing/2014/main" id="{C3C8EF5E-FD9E-8044-DC0C-5F3C5A28C1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5355" y="3788621"/>
            <a:ext cx="923715" cy="923715"/>
          </a:xfrm>
          <a:prstGeom prst="rect">
            <a:avLst/>
          </a:prstGeom>
        </p:spPr>
      </p:pic>
    </p:spTree>
    <p:extLst>
      <p:ext uri="{BB962C8B-B14F-4D97-AF65-F5344CB8AC3E}">
        <p14:creationId xmlns:p14="http://schemas.microsoft.com/office/powerpoint/2010/main" val="1133087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542F-A22A-CED5-814E-ACF5B1762166}"/>
              </a:ext>
            </a:extLst>
          </p:cNvPr>
          <p:cNvSpPr>
            <a:spLocks noGrp="1"/>
          </p:cNvSpPr>
          <p:nvPr>
            <p:ph type="title"/>
          </p:nvPr>
        </p:nvSpPr>
        <p:spPr/>
        <p:txBody>
          <a:bodyPr/>
          <a:lstStyle/>
          <a:p>
            <a:r>
              <a:rPr lang="en-US"/>
              <a:t>Calibration: Self-Referential Consistency</a:t>
            </a:r>
            <a:br>
              <a:rPr lang="en-US"/>
            </a:br>
            <a:r>
              <a:rPr lang="en-US" sz="2400"/>
              <a:t>[Dawid '82]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347468-535E-9F1D-8572-45C5703F7D6E}"/>
                  </a:ext>
                </a:extLst>
              </p:cNvPr>
              <p:cNvSpPr>
                <a:spLocks noGrp="1"/>
              </p:cNvSpPr>
              <p:nvPr>
                <p:ph idx="1"/>
              </p:nvPr>
            </p:nvSpPr>
            <p:spPr/>
            <p:txBody>
              <a:bodyPr/>
              <a:lstStyle/>
              <a:p>
                <a:r>
                  <a:rPr lang="en-US"/>
                  <a:t>Fix a distribution </a:t>
                </a:r>
                <a14:m>
                  <m:oMath xmlns:m="http://schemas.openxmlformats.org/officeDocument/2006/math">
                    <m:r>
                      <a:rPr lang="en-US" b="0" i="1" smtClean="0">
                        <a:latin typeface="Cambria Math" panose="02040503050406030204" pitchFamily="18" charset="0"/>
                      </a:rPr>
                      <m:t>𝒟</m:t>
                    </m:r>
                  </m:oMath>
                </a14:m>
                <a:r>
                  <a:rPr lang="en-US"/>
                  <a:t> on labeled examples </a:t>
                </a:r>
                <a14:m>
                  <m:oMath xmlns:m="http://schemas.openxmlformats.org/officeDocument/2006/math">
                    <m:r>
                      <a:rPr lang="en-US" b="0" i="1" smtClean="0">
                        <a:latin typeface="Cambria Math" panose="02040503050406030204" pitchFamily="18" charset="0"/>
                      </a:rPr>
                      <m:t>𝒟</m:t>
                    </m:r>
                    <m: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0,1</m:t>
                        </m:r>
                      </m:e>
                    </m:d>
                    <m:r>
                      <a:rPr lang="en-US" b="0" i="1" smtClean="0">
                        <a:latin typeface="Cambria Math" panose="02040503050406030204" pitchFamily="18" charset="0"/>
                      </a:rPr>
                      <m:t>)</m:t>
                    </m:r>
                  </m:oMath>
                </a14:m>
                <a:r>
                  <a:rPr lang="en-US"/>
                  <a:t>.</a:t>
                </a:r>
              </a:p>
              <a:p>
                <a:r>
                  <a:rPr lang="en-US"/>
                  <a:t>Calibration asks that predictions be statistically unbiased conditional on the predictions themselves. In one dimension:</a:t>
                </a:r>
              </a:p>
              <a:p>
                <a:pPr marL="0" indent="0">
                  <a:buNone/>
                </a:pPr>
                <a:endParaRPr lang="en-US"/>
              </a:p>
            </p:txBody>
          </p:sp>
        </mc:Choice>
        <mc:Fallback xmlns="">
          <p:sp>
            <p:nvSpPr>
              <p:cNvPr id="3" name="Content Placeholder 2">
                <a:extLst>
                  <a:ext uri="{FF2B5EF4-FFF2-40B4-BE49-F238E27FC236}">
                    <a16:creationId xmlns:a16="http://schemas.microsoft.com/office/drawing/2014/main" id="{B4347468-535E-9F1D-8572-45C5703F7D6E}"/>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89DB5C07-327F-C178-273A-7D9BECA3C0D5}"/>
                  </a:ext>
                </a:extLst>
              </p:cNvPr>
              <p:cNvSpPr/>
              <p:nvPr/>
            </p:nvSpPr>
            <p:spPr>
              <a:xfrm>
                <a:off x="1611984" y="3855563"/>
                <a:ext cx="8804635" cy="2036190"/>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800" i="1" smtClean="0">
                        <a:solidFill>
                          <a:schemeClr val="tx1"/>
                        </a:solidFill>
                        <a:latin typeface="Cambria Math" panose="02040503050406030204" pitchFamily="18" charset="0"/>
                      </a:rPr>
                      <m:t>𝑓</m:t>
                    </m:r>
                    <m:r>
                      <a:rPr lang="en-US" sz="2800" i="1" smtClean="0">
                        <a:solidFill>
                          <a:schemeClr val="tx1"/>
                        </a:solidFill>
                        <a:latin typeface="Cambria Math" panose="02040503050406030204" pitchFamily="18" charset="0"/>
                      </a:rPr>
                      <m:t>:</m:t>
                    </m:r>
                    <m:r>
                      <a:rPr lang="en-US" sz="2800" i="1" smtClean="0">
                        <a:solidFill>
                          <a:schemeClr val="tx1"/>
                        </a:solidFill>
                        <a:latin typeface="Cambria Math" panose="02040503050406030204" pitchFamily="18" charset="0"/>
                      </a:rPr>
                      <m:t>𝑋</m:t>
                    </m:r>
                    <m:r>
                      <a:rPr lang="en-US" sz="2800" i="1" smtClean="0">
                        <a:solidFill>
                          <a:schemeClr val="tx1"/>
                        </a:solidFill>
                        <a:latin typeface="Cambria Math" panose="02040503050406030204" pitchFamily="18" charset="0"/>
                      </a:rPr>
                      <m:t>→[0,1]</m:t>
                    </m:r>
                  </m:oMath>
                </a14:m>
                <a:r>
                  <a:rPr lang="en-US" sz="2800">
                    <a:solidFill>
                      <a:schemeClr val="tx1"/>
                    </a:solidFill>
                  </a:rPr>
                  <a:t> is calibrated if for all </a:t>
                </a:r>
                <a14:m>
                  <m:oMath xmlns:m="http://schemas.openxmlformats.org/officeDocument/2006/math">
                    <m:r>
                      <a:rPr lang="en-US" sz="2800" i="1">
                        <a:solidFill>
                          <a:schemeClr val="tx1"/>
                        </a:solidFill>
                        <a:latin typeface="Cambria Math" panose="02040503050406030204" pitchFamily="18" charset="0"/>
                      </a:rPr>
                      <m:t>𝑣</m:t>
                    </m:r>
                    <m:r>
                      <a:rPr lang="en-US" sz="2800" i="1">
                        <a:solidFill>
                          <a:schemeClr val="tx1"/>
                        </a:solidFill>
                        <a:latin typeface="Cambria Math" panose="02040503050406030204" pitchFamily="18" charset="0"/>
                      </a:rPr>
                      <m:t>∈[0,1]</m:t>
                    </m:r>
                  </m:oMath>
                </a14:m>
                <a:r>
                  <a:rPr lang="en-US" sz="2800">
                    <a:solidFill>
                      <a:schemeClr val="tx1"/>
                    </a:solidFill>
                  </a:rPr>
                  <a:t>:</a:t>
                </a:r>
              </a:p>
              <a:p>
                <a:pPr algn="ctr"/>
                <a:endParaRPr lang="en-US" sz="2800">
                  <a:solidFill>
                    <a:schemeClr val="tx1"/>
                  </a:solidFill>
                </a:endParaRPr>
              </a:p>
              <a:p>
                <a:pPr algn="ctr"/>
                <a14:m>
                  <m:oMathPara xmlns:m="http://schemas.openxmlformats.org/officeDocument/2006/math">
                    <m:oMathParaPr>
                      <m:jc m:val="centerGroup"/>
                    </m:oMathParaPr>
                    <m:oMath xmlns:m="http://schemas.openxmlformats.org/officeDocument/2006/math">
                      <m:r>
                        <a:rPr lang="en-US" sz="2800" i="1">
                          <a:solidFill>
                            <a:schemeClr val="tx1"/>
                          </a:solidFill>
                          <a:latin typeface="Cambria Math" panose="02040503050406030204" pitchFamily="18" charset="0"/>
                        </a:rPr>
                        <m:t>𝔼</m:t>
                      </m:r>
                      <m:d>
                        <m:dPr>
                          <m:begChr m:val="["/>
                          <m:endChr m:val="]"/>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𝑓</m:t>
                          </m:r>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𝑥</m:t>
                              </m:r>
                            </m:e>
                          </m:d>
                          <m:r>
                            <a:rPr lang="en-US" sz="2800" i="1">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𝑦</m:t>
                          </m:r>
                        </m:e>
                        <m:e>
                          <m:r>
                            <a:rPr lang="en-US" sz="2800" i="1">
                              <a:solidFill>
                                <a:schemeClr val="tx1"/>
                              </a:solidFill>
                              <a:latin typeface="Cambria Math" panose="02040503050406030204" pitchFamily="18" charset="0"/>
                            </a:rPr>
                            <m:t>𝑓</m:t>
                          </m:r>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𝑥</m:t>
                              </m:r>
                            </m:e>
                          </m:d>
                          <m:r>
                            <a:rPr lang="en-US" sz="2800" i="1">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𝑣</m:t>
                          </m:r>
                        </m:e>
                      </m:d>
                      <m:r>
                        <a:rPr lang="en-US" sz="2800" i="1">
                          <a:solidFill>
                            <a:schemeClr val="tx1"/>
                          </a:solidFill>
                          <a:latin typeface="Cambria Math" panose="02040503050406030204" pitchFamily="18" charset="0"/>
                        </a:rPr>
                        <m:t>=0</m:t>
                      </m:r>
                    </m:oMath>
                  </m:oMathPara>
                </a14:m>
                <a:endParaRPr lang="en-US" sz="2800">
                  <a:solidFill>
                    <a:schemeClr val="tx1"/>
                  </a:solidFill>
                </a:endParaRPr>
              </a:p>
            </p:txBody>
          </p:sp>
        </mc:Choice>
        <mc:Fallback xmlns="">
          <p:sp>
            <p:nvSpPr>
              <p:cNvPr id="4" name="Rounded Rectangle 3">
                <a:extLst>
                  <a:ext uri="{FF2B5EF4-FFF2-40B4-BE49-F238E27FC236}">
                    <a16:creationId xmlns:a16="http://schemas.microsoft.com/office/drawing/2014/main" id="{89DB5C07-327F-C178-273A-7D9BECA3C0D5}"/>
                  </a:ext>
                </a:extLst>
              </p:cNvPr>
              <p:cNvSpPr>
                <a:spLocks noRot="1" noChangeAspect="1" noMove="1" noResize="1" noEditPoints="1" noAdjustHandles="1" noChangeArrowheads="1" noChangeShapeType="1" noTextEdit="1"/>
              </p:cNvSpPr>
              <p:nvPr/>
            </p:nvSpPr>
            <p:spPr>
              <a:xfrm>
                <a:off x="1611984" y="3855563"/>
                <a:ext cx="8804635" cy="2036190"/>
              </a:xfrm>
              <a:prstGeom prst="roundRect">
                <a:avLst/>
              </a:prstGeom>
              <a:blipFill>
                <a:blip r:embed="rId3"/>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419913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91E9-AF04-72DD-910E-BB992E1C0B72}"/>
              </a:ext>
            </a:extLst>
          </p:cNvPr>
          <p:cNvSpPr>
            <a:spLocks noGrp="1"/>
          </p:cNvSpPr>
          <p:nvPr>
            <p:ph type="title"/>
          </p:nvPr>
        </p:nvSpPr>
        <p:spPr/>
        <p:txBody>
          <a:bodyPr/>
          <a:lstStyle/>
          <a:p>
            <a:r>
              <a:rPr lang="en-US"/>
              <a:t>Approximate Calibration Error?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852DD9-2BD0-152F-4328-A2657DF8826C}"/>
                  </a:ext>
                </a:extLst>
              </p:cNvPr>
              <p:cNvSpPr>
                <a:spLocks noGrp="1"/>
              </p:cNvSpPr>
              <p:nvPr>
                <p:ph idx="1"/>
              </p:nvPr>
            </p:nvSpPr>
            <p:spPr/>
            <p:txBody>
              <a:bodyPr/>
              <a:lstStyle/>
              <a:p>
                <a:pPr marL="0" indent="0">
                  <a:buNone/>
                </a:pPr>
                <a:r>
                  <a:rPr lang="en-US"/>
                  <a:t>Many ways to measure (topic of active research).</a:t>
                </a:r>
              </a:p>
              <a:p>
                <a:pPr marL="0" indent="0">
                  <a:buNone/>
                </a:pPr>
                <a:r>
                  <a:rPr lang="en-US"/>
                  <a:t>A classic: Expected Calibration Error</a:t>
                </a:r>
              </a:p>
              <a:p>
                <a:pPr marL="0" indent="0">
                  <a:buNone/>
                </a:pPr>
                <a:endParaRPr lang="en-US"/>
              </a:p>
              <a:p>
                <a:pPr marL="0" indent="0" algn="ctr">
                  <a:buNone/>
                </a:pPr>
                <a:endParaRPr lang="en-US"/>
              </a:p>
              <a:p>
                <a:pPr marL="0" indent="0" algn="ctr">
                  <a:buNone/>
                </a:pPr>
                <a:endParaRPr lang="en-US"/>
              </a:p>
              <a:p>
                <a:pPr marL="0" indent="0" algn="ctr">
                  <a:buNone/>
                </a:pPr>
                <a:r>
                  <a:rPr lang="en-US"/>
                  <a:t>(Some disadvantages: Discontinuous in </a:t>
                </a:r>
                <a14:m>
                  <m:oMath xmlns:m="http://schemas.openxmlformats.org/officeDocument/2006/math">
                    <m:r>
                      <a:rPr lang="en-US" b="0" i="1" smtClean="0">
                        <a:latin typeface="Cambria Math" panose="02040503050406030204" pitchFamily="18" charset="0"/>
                      </a:rPr>
                      <m:t>𝑓</m:t>
                    </m:r>
                  </m:oMath>
                </a14:m>
                <a:r>
                  <a:rPr lang="en-US"/>
                  <a:t>, inconsistent with good rates in online prediction, …)</a:t>
                </a:r>
              </a:p>
            </p:txBody>
          </p:sp>
        </mc:Choice>
        <mc:Fallback xmlns="">
          <p:sp>
            <p:nvSpPr>
              <p:cNvPr id="3" name="Content Placeholder 2">
                <a:extLst>
                  <a:ext uri="{FF2B5EF4-FFF2-40B4-BE49-F238E27FC236}">
                    <a16:creationId xmlns:a16="http://schemas.microsoft.com/office/drawing/2014/main" id="{DD852DD9-2BD0-152F-4328-A2657DF8826C}"/>
                  </a:ext>
                </a:extLst>
              </p:cNvPr>
              <p:cNvSpPr>
                <a:spLocks noGrp="1" noRot="1" noChangeAspect="1" noMove="1" noResize="1" noEditPoints="1" noAdjustHandles="1" noChangeArrowheads="1" noChangeShapeType="1" noTextEdit="1"/>
              </p:cNvSpPr>
              <p:nvPr>
                <p:ph idx="1"/>
              </p:nvPr>
            </p:nvSpPr>
            <p:spPr>
              <a:blipFill>
                <a:blip r:embed="rId2"/>
                <a:stretch>
                  <a:fillRect l="-1206" t="-2326" r="-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762304E4-0BEB-CBAB-ECCD-2B8C5F94FBF8}"/>
                  </a:ext>
                </a:extLst>
              </p:cNvPr>
              <p:cNvSpPr/>
              <p:nvPr/>
            </p:nvSpPr>
            <p:spPr>
              <a:xfrm>
                <a:off x="1677971" y="3035431"/>
                <a:ext cx="8568965" cy="1187777"/>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panose="02040503050406030204" pitchFamily="18" charset="0"/>
                        </a:rPr>
                        <m:t>𝐸𝐶𝐸</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𝑓</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𝒟</m:t>
                          </m:r>
                        </m:e>
                      </m:d>
                      <m:r>
                        <a:rPr lang="en-US" sz="2400" i="1">
                          <a:solidFill>
                            <a:schemeClr val="tx1"/>
                          </a:solidFill>
                          <a:latin typeface="Cambria Math" panose="02040503050406030204" pitchFamily="18" charset="0"/>
                        </a:rPr>
                        <m:t>=</m:t>
                      </m:r>
                      <m:nary>
                        <m:naryPr>
                          <m:chr m:val="∑"/>
                          <m:supHide m:val="on"/>
                          <m:ctrlPr>
                            <a:rPr lang="en-US" sz="2400" i="1">
                              <a:solidFill>
                                <a:schemeClr val="tx1"/>
                              </a:solidFill>
                              <a:latin typeface="Cambria Math" panose="02040503050406030204" pitchFamily="18" charset="0"/>
                            </a:rPr>
                          </m:ctrlPr>
                        </m:naryPr>
                        <m:sub>
                          <m:r>
                            <m:rPr>
                              <m:brk m:alnAt="7"/>
                            </m:rPr>
                            <a:rPr lang="en-US" sz="2400" i="1">
                              <a:solidFill>
                                <a:schemeClr val="tx1"/>
                              </a:solidFill>
                              <a:latin typeface="Cambria Math" panose="02040503050406030204" pitchFamily="18" charset="0"/>
                            </a:rPr>
                            <m:t>𝑣</m:t>
                          </m:r>
                        </m:sub>
                        <m:sup/>
                        <m:e>
                          <m:func>
                            <m:funcPr>
                              <m:ctrlPr>
                                <a:rPr lang="en-US" sz="2400" i="1">
                                  <a:solidFill>
                                    <a:schemeClr val="tx1"/>
                                  </a:solidFill>
                                  <a:latin typeface="Cambria Math" panose="02040503050406030204" pitchFamily="18" charset="0"/>
                                </a:rPr>
                              </m:ctrlPr>
                            </m:funcPr>
                            <m:fName>
                              <m:r>
                                <m:rPr>
                                  <m:sty m:val="p"/>
                                </m:rPr>
                                <a:rPr lang="en-US" sz="2400">
                                  <a:solidFill>
                                    <a:schemeClr val="tx1"/>
                                  </a:solidFill>
                                  <a:latin typeface="Cambria Math" panose="02040503050406030204" pitchFamily="18" charset="0"/>
                                </a:rPr>
                                <m:t>Pr</m:t>
                              </m:r>
                            </m:fName>
                            <m:e>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𝑓</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𝑥</m:t>
                                      </m:r>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𝑣</m:t>
                                  </m:r>
                                </m:e>
                              </m:d>
                            </m:e>
                          </m:func>
                          <m:r>
                            <a:rPr lang="en-US" sz="2400" i="1">
                              <a:solidFill>
                                <a:schemeClr val="tx1"/>
                              </a:solidFill>
                              <a:latin typeface="Cambria Math" panose="02040503050406030204" pitchFamily="18" charset="0"/>
                            </a:rPr>
                            <m:t>⋅</m:t>
                          </m:r>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𝔼</m:t>
                              </m:r>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𝑓</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𝑥</m:t>
                                      </m:r>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 </m:t>
                                  </m:r>
                                </m:e>
                              </m:d>
                              <m:r>
                                <a:rPr lang="en-US" sz="2400" i="1">
                                  <a:solidFill>
                                    <a:schemeClr val="tx1"/>
                                  </a:solidFill>
                                  <a:latin typeface="Cambria Math" panose="02040503050406030204" pitchFamily="18" charset="0"/>
                                </a:rPr>
                                <m:t>𝑓</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𝑥</m:t>
                                  </m:r>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𝑣</m:t>
                              </m:r>
                              <m:r>
                                <a:rPr lang="en-US" sz="2400" i="1">
                                  <a:solidFill>
                                    <a:schemeClr val="tx1"/>
                                  </a:solidFill>
                                  <a:latin typeface="Cambria Math" panose="02040503050406030204" pitchFamily="18" charset="0"/>
                                </a:rPr>
                                <m:t>]</m:t>
                              </m:r>
                            </m:e>
                          </m:d>
                        </m:e>
                      </m:nary>
                    </m:oMath>
                  </m:oMathPara>
                </a14:m>
                <a:endParaRPr lang="en-US" sz="2400">
                  <a:solidFill>
                    <a:schemeClr val="tx1"/>
                  </a:solidFill>
                </a:endParaRPr>
              </a:p>
            </p:txBody>
          </p:sp>
        </mc:Choice>
        <mc:Fallback xmlns="">
          <p:sp>
            <p:nvSpPr>
              <p:cNvPr id="4" name="Rounded Rectangle 3">
                <a:extLst>
                  <a:ext uri="{FF2B5EF4-FFF2-40B4-BE49-F238E27FC236}">
                    <a16:creationId xmlns:a16="http://schemas.microsoft.com/office/drawing/2014/main" id="{762304E4-0BEB-CBAB-ECCD-2B8C5F94FBF8}"/>
                  </a:ext>
                </a:extLst>
              </p:cNvPr>
              <p:cNvSpPr>
                <a:spLocks noRot="1" noChangeAspect="1" noMove="1" noResize="1" noEditPoints="1" noAdjustHandles="1" noChangeArrowheads="1" noChangeShapeType="1" noTextEdit="1"/>
              </p:cNvSpPr>
              <p:nvPr/>
            </p:nvSpPr>
            <p:spPr>
              <a:xfrm>
                <a:off x="1677971" y="3035431"/>
                <a:ext cx="8568965" cy="1187777"/>
              </a:xfrm>
              <a:prstGeom prst="roundRect">
                <a:avLst/>
              </a:prstGeom>
              <a:blipFill>
                <a:blip r:embed="rId3"/>
                <a:stretch>
                  <a:fillRect t="-97917" b="-139583"/>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97652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2F1F-323F-A1EA-AFAC-2F3CD1E6AFFC}"/>
              </a:ext>
            </a:extLst>
          </p:cNvPr>
          <p:cNvSpPr>
            <a:spLocks noGrp="1"/>
          </p:cNvSpPr>
          <p:nvPr>
            <p:ph type="title"/>
          </p:nvPr>
        </p:nvSpPr>
        <p:spPr/>
        <p:txBody>
          <a:bodyPr/>
          <a:lstStyle/>
          <a:p>
            <a:r>
              <a:rPr lang="en-US"/>
              <a:t>Calibration Instills Trust in Predictions</a:t>
            </a:r>
          </a:p>
        </p:txBody>
      </p:sp>
      <p:pic>
        <p:nvPicPr>
          <p:cNvPr id="5" name="Picture 4">
            <a:extLst>
              <a:ext uri="{FF2B5EF4-FFF2-40B4-BE49-F238E27FC236}">
                <a16:creationId xmlns:a16="http://schemas.microsoft.com/office/drawing/2014/main" id="{F021D129-546A-5A4A-F6EB-5028F7D4B8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4366" y="2060919"/>
            <a:ext cx="5747764" cy="4307848"/>
          </a:xfrm>
          <a:prstGeom prst="rect">
            <a:avLst/>
          </a:prstGeom>
        </p:spPr>
      </p:pic>
    </p:spTree>
    <p:extLst>
      <p:ext uri="{BB962C8B-B14F-4D97-AF65-F5344CB8AC3E}">
        <p14:creationId xmlns:p14="http://schemas.microsoft.com/office/powerpoint/2010/main" val="1204539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9B7E77B-6787-1B0B-EE1C-7A97990D0F7A}"/>
                  </a:ext>
                </a:extLst>
              </p:cNvPr>
              <p:cNvSpPr>
                <a:spLocks noGrp="1"/>
              </p:cNvSpPr>
              <p:nvPr>
                <p:ph idx="1"/>
              </p:nvPr>
            </p:nvSpPr>
            <p:spPr>
              <a:xfrm>
                <a:off x="805430" y="1739617"/>
                <a:ext cx="10551134" cy="4397623"/>
              </a:xfrm>
            </p:spPr>
            <p:txBody>
              <a:bodyPr>
                <a:normAutofit/>
              </a:bodyPr>
              <a:lstStyle/>
              <a:p>
                <a:pPr marL="0" indent="0">
                  <a:buNone/>
                </a:pPr>
                <a:endParaRPr lang="en-US"/>
              </a:p>
              <a:p>
                <a:pPr marL="0" indent="0">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d>
                        <m:dPr>
                          <m:ctrlPr>
                            <a:rPr lang="en-US" b="0" i="1" smtClean="0">
                              <a:latin typeface="Cambria Math" panose="02040503050406030204" pitchFamily="18" charset="0"/>
                            </a:rPr>
                          </m:ctrlPr>
                        </m:dPr>
                        <m:e>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𝑝</m:t>
                          </m:r>
                        </m:e>
                      </m:d>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𝑢</m:t>
                      </m:r>
                      <m:d>
                        <m:dPr>
                          <m:ctrlPr>
                            <a:rPr lang="en-US" b="0" i="1" smtClean="0">
                              <a:latin typeface="Cambria Math" panose="02040503050406030204" pitchFamily="18" charset="0"/>
                            </a:rPr>
                          </m:ctrlPr>
                        </m:dPr>
                        <m:e>
                          <m:r>
                            <a:rPr lang="en-US" b="0" i="1" smtClean="0">
                              <a:latin typeface="Cambria Math" panose="02040503050406030204" pitchFamily="18" charset="0"/>
                            </a:rPr>
                            <m:t>𝑎</m:t>
                          </m:r>
                          <m:r>
                            <a:rPr lang="en-US" b="0" i="1" smtClean="0">
                              <a:latin typeface="Cambria Math" panose="02040503050406030204" pitchFamily="18" charset="0"/>
                            </a:rPr>
                            <m:t>,1</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𝑝</m:t>
                          </m:r>
                        </m:e>
                      </m:d>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,0)</m:t>
                      </m:r>
                    </m:oMath>
                  </m:oMathPara>
                </a14:m>
                <a:endParaRPr lang="en-US"/>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𝐵𝑅</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𝑝</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arg</m:t>
                          </m:r>
                        </m:fName>
                        <m:e>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𝑎</m:t>
                                  </m:r>
                                </m:lim>
                              </m:limLow>
                            </m:fName>
                            <m:e>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e>
                          </m:func>
                        </m:e>
                      </m:func>
                    </m:oMath>
                  </m:oMathPara>
                </a14:m>
                <a:endParaRPr lang="en-US"/>
              </a:p>
              <a:p>
                <a:pPr marL="0" indent="0" algn="ctr">
                  <a:buNone/>
                </a:pPr>
                <a:r>
                  <a:rPr lang="en-US" i="1">
                    <a:solidFill>
                      <a:schemeClr val="accent1"/>
                    </a:solidFill>
                  </a:rPr>
                  <a:t>“Can’t do better than to trust the predictions”</a:t>
                </a:r>
              </a:p>
            </p:txBody>
          </p:sp>
        </mc:Choice>
        <mc:Fallback xmlns="">
          <p:sp>
            <p:nvSpPr>
              <p:cNvPr id="3" name="Content Placeholder 2">
                <a:extLst>
                  <a:ext uri="{FF2B5EF4-FFF2-40B4-BE49-F238E27FC236}">
                    <a16:creationId xmlns:a16="http://schemas.microsoft.com/office/drawing/2014/main" id="{B9B7E77B-6787-1B0B-EE1C-7A97990D0F7A}"/>
                  </a:ext>
                </a:extLst>
              </p:cNvPr>
              <p:cNvSpPr>
                <a:spLocks noGrp="1" noRot="1" noChangeAspect="1" noMove="1" noResize="1" noEditPoints="1" noAdjustHandles="1" noChangeArrowheads="1" noChangeShapeType="1" noTextEdit="1"/>
              </p:cNvSpPr>
              <p:nvPr>
                <p:ph idx="1"/>
              </p:nvPr>
            </p:nvSpPr>
            <p:spPr>
              <a:xfrm>
                <a:off x="805430" y="1739617"/>
                <a:ext cx="10551134" cy="4397623"/>
              </a:xfrm>
              <a:blipFill>
                <a:blip r:embed="rId2"/>
                <a:stretch>
                  <a:fillRect/>
                </a:stretch>
              </a:blipFill>
            </p:spPr>
            <p:txBody>
              <a:bodyPr/>
              <a:lstStyle/>
              <a:p>
                <a:r>
                  <a:rPr lang="en-US">
                    <a:noFill/>
                  </a:rPr>
                  <a:t> </a:t>
                </a:r>
              </a:p>
            </p:txBody>
          </p:sp>
        </mc:Fallback>
      </mc:AlternateContent>
      <p:sp>
        <p:nvSpPr>
          <p:cNvPr id="5" name="Title 4">
            <a:extLst>
              <a:ext uri="{FF2B5EF4-FFF2-40B4-BE49-F238E27FC236}">
                <a16:creationId xmlns:a16="http://schemas.microsoft.com/office/drawing/2014/main" id="{B84D6B6D-CF23-C7A2-7068-05CB7E2E22FA}"/>
              </a:ext>
            </a:extLst>
          </p:cNvPr>
          <p:cNvSpPr>
            <a:spLocks noGrp="1"/>
          </p:cNvSpPr>
          <p:nvPr>
            <p:ph type="title"/>
          </p:nvPr>
        </p:nvSpPr>
        <p:spPr/>
        <p:txBody>
          <a:bodyPr/>
          <a:lstStyle/>
          <a:p>
            <a:r>
              <a:rPr lang="en-US"/>
              <a:t>Calibration Instills Trust in Predictions</a:t>
            </a:r>
          </a:p>
        </p:txBody>
      </p:sp>
      <mc:AlternateContent xmlns:mc="http://schemas.openxmlformats.org/markup-compatibility/2006" xmlns:a14="http://schemas.microsoft.com/office/drawing/2010/main">
        <mc:Choice Requires="a14">
          <p:sp>
            <p:nvSpPr>
              <p:cNvPr id="2" name="Rounded Rectangle 1">
                <a:extLst>
                  <a:ext uri="{FF2B5EF4-FFF2-40B4-BE49-F238E27FC236}">
                    <a16:creationId xmlns:a16="http://schemas.microsoft.com/office/drawing/2014/main" id="{929B092F-B650-7D6E-1151-7F7F7BF06DB1}"/>
                  </a:ext>
                </a:extLst>
              </p:cNvPr>
              <p:cNvSpPr/>
              <p:nvPr/>
            </p:nvSpPr>
            <p:spPr>
              <a:xfrm>
                <a:off x="1432193" y="2027104"/>
                <a:ext cx="9661793" cy="2082188"/>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Theorem</a:t>
                </a:r>
                <a:r>
                  <a:rPr lang="en-US" sz="2400">
                    <a:solidFill>
                      <a:schemeClr val="tx1"/>
                    </a:solidFill>
                  </a:rPr>
                  <a:t>: Fix any </a:t>
                </a:r>
                <a14:m>
                  <m:oMath xmlns:m="http://schemas.openxmlformats.org/officeDocument/2006/math">
                    <m:r>
                      <a:rPr lang="en-US" sz="2400" i="1">
                        <a:solidFill>
                          <a:schemeClr val="tx1"/>
                        </a:solidFill>
                        <a:latin typeface="Cambria Math" panose="02040503050406030204" pitchFamily="18" charset="0"/>
                      </a:rPr>
                      <m:t>𝑢</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𝐴</m:t>
                    </m:r>
                    <m:r>
                      <a:rPr lang="en-US" sz="2400" i="1">
                        <a:solidFill>
                          <a:schemeClr val="tx1"/>
                        </a:solidFill>
                        <a:latin typeface="Cambria Math" panose="02040503050406030204" pitchFamily="18" charset="0"/>
                      </a:rPr>
                      <m:t>×</m:t>
                    </m:r>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0,1</m:t>
                        </m:r>
                      </m:e>
                    </m:d>
                    <m:r>
                      <a:rPr lang="en-US" sz="2400" i="1">
                        <a:solidFill>
                          <a:schemeClr val="tx1"/>
                        </a:solidFill>
                        <a:latin typeface="Cambria Math" panose="02040503050406030204" pitchFamily="18" charset="0"/>
                      </a:rPr>
                      <m:t>→</m:t>
                    </m:r>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0,1</m:t>
                        </m:r>
                      </m:e>
                    </m:d>
                  </m:oMath>
                </a14:m>
                <a:r>
                  <a:rPr lang="en-US" sz="2400">
                    <a:solidFill>
                      <a:schemeClr val="tx1"/>
                    </a:solidFill>
                  </a:rPr>
                  <a:t>. If forecaster </a:t>
                </a:r>
                <a14:m>
                  <m:oMath xmlns:m="http://schemas.openxmlformats.org/officeDocument/2006/math">
                    <m:r>
                      <m:rPr>
                        <m:sty m:val="p"/>
                      </m:rPr>
                      <a:rPr lang="en-US" sz="2400">
                        <a:solidFill>
                          <a:schemeClr val="tx1"/>
                        </a:solidFill>
                        <a:latin typeface="Cambria Math" panose="02040503050406030204" pitchFamily="18" charset="0"/>
                      </a:rPr>
                      <m:t>f</m:t>
                    </m:r>
                    <m:d>
                      <m:dPr>
                        <m:ctrlPr>
                          <a:rPr lang="en-US" sz="2400" i="1">
                            <a:solidFill>
                              <a:schemeClr val="tx1"/>
                            </a:solidFill>
                            <a:latin typeface="Cambria Math" panose="02040503050406030204" pitchFamily="18" charset="0"/>
                          </a:rPr>
                        </m:ctrlPr>
                      </m:dPr>
                      <m:e>
                        <m:r>
                          <m:rPr>
                            <m:sty m:val="p"/>
                          </m:rPr>
                          <a:rPr lang="en-US" sz="2400">
                            <a:solidFill>
                              <a:schemeClr val="tx1"/>
                            </a:solidFill>
                            <a:latin typeface="Cambria Math" panose="02040503050406030204" pitchFamily="18" charset="0"/>
                          </a:rPr>
                          <m:t>x</m:t>
                        </m:r>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𝑝</m:t>
                    </m:r>
                  </m:oMath>
                </a14:m>
                <a:r>
                  <a:rPr lang="en-US" sz="2400">
                    <a:solidFill>
                      <a:schemeClr val="tx1"/>
                    </a:solidFill>
                  </a:rPr>
                  <a:t> has </a:t>
                </a:r>
                <a14:m>
                  <m:oMath xmlns:m="http://schemas.openxmlformats.org/officeDocument/2006/math">
                    <m:r>
                      <a:rPr lang="en-US" sz="2400" i="1">
                        <a:solidFill>
                          <a:schemeClr val="tx1"/>
                        </a:solidFill>
                        <a:latin typeface="Cambria Math" panose="02040503050406030204" pitchFamily="18" charset="0"/>
                      </a:rPr>
                      <m:t>𝐸𝐶𝐸</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𝑓</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𝒟</m:t>
                        </m:r>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𝜖</m:t>
                    </m:r>
                  </m:oMath>
                </a14:m>
                <a:r>
                  <a:rPr lang="en-US" sz="2400">
                    <a:solidFill>
                      <a:schemeClr val="tx1"/>
                    </a:solidFill>
                  </a:rPr>
                  <a:t>, then following the best-response policy </a:t>
                </a:r>
                <a14:m>
                  <m:oMath xmlns:m="http://schemas.openxmlformats.org/officeDocument/2006/math">
                    <m:r>
                      <a:rPr lang="en-US" sz="2400" i="1">
                        <a:solidFill>
                          <a:schemeClr val="tx1"/>
                        </a:solidFill>
                        <a:latin typeface="Cambria Math" panose="02040503050406030204" pitchFamily="18" charset="0"/>
                      </a:rPr>
                      <m:t>𝐵𝑅</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𝑢</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𝑝</m:t>
                    </m:r>
                    <m:r>
                      <a:rPr lang="en-US" sz="2400" i="1">
                        <a:solidFill>
                          <a:schemeClr val="tx1"/>
                        </a:solidFill>
                        <a:latin typeface="Cambria Math" panose="02040503050406030204" pitchFamily="18" charset="0"/>
                      </a:rPr>
                      <m:t>)</m:t>
                    </m:r>
                  </m:oMath>
                </a14:m>
                <a:r>
                  <a:rPr lang="en-US" sz="2400">
                    <a:solidFill>
                      <a:schemeClr val="tx1"/>
                    </a:solidFill>
                  </a:rPr>
                  <a:t> obtains payoff almost as high as any other policy </a:t>
                </a:r>
                <a14:m>
                  <m:oMath xmlns:m="http://schemas.openxmlformats.org/officeDocument/2006/math">
                    <m:r>
                      <a:rPr lang="en-US" sz="2400" i="1">
                        <a:solidFill>
                          <a:schemeClr val="tx1"/>
                        </a:solidFill>
                        <a:latin typeface="Cambria Math" panose="02040503050406030204" pitchFamily="18" charset="0"/>
                      </a:rPr>
                      <m:t>𝜋</m:t>
                    </m:r>
                    <m:r>
                      <a:rPr lang="en-US" sz="2400" i="1">
                        <a:solidFill>
                          <a:schemeClr val="tx1"/>
                        </a:solidFill>
                        <a:latin typeface="Cambria Math" panose="02040503050406030204" pitchFamily="18" charset="0"/>
                      </a:rPr>
                      <m:t>:[0,1]→</m:t>
                    </m:r>
                    <m:r>
                      <a:rPr lang="en-US" sz="2400" i="1">
                        <a:solidFill>
                          <a:schemeClr val="tx1"/>
                        </a:solidFill>
                        <a:latin typeface="Cambria Math" panose="02040503050406030204" pitchFamily="18" charset="0"/>
                      </a:rPr>
                      <m:t>𝐴</m:t>
                    </m:r>
                    <m:r>
                      <a:rPr lang="en-US" sz="2400" i="1">
                        <a:solidFill>
                          <a:schemeClr val="tx1"/>
                        </a:solidFill>
                        <a:latin typeface="Cambria Math" panose="02040503050406030204" pitchFamily="18" charset="0"/>
                      </a:rPr>
                      <m:t>:</m:t>
                    </m:r>
                  </m:oMath>
                </a14:m>
                <a:endParaRPr lang="en-US" sz="2400">
                  <a:solidFill>
                    <a:schemeClr val="tx1"/>
                  </a:solidFill>
                </a:endParaRPr>
              </a:p>
              <a:p>
                <a:pPr algn="ctr"/>
                <a14:m>
                  <m:oMathPara xmlns:m="http://schemas.openxmlformats.org/officeDocument/2006/math">
                    <m:oMathParaPr>
                      <m:jc m:val="centerGroup"/>
                    </m:oMathParaPr>
                    <m:oMath xmlns:m="http://schemas.openxmlformats.org/officeDocument/2006/math">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𝔼</m:t>
                          </m:r>
                        </m:e>
                        <m:sub>
                          <m:r>
                            <a:rPr lang="en-US" sz="2400" i="1">
                              <a:solidFill>
                                <a:schemeClr val="tx1"/>
                              </a:solidFill>
                              <a:latin typeface="Cambria Math" panose="02040503050406030204" pitchFamily="18" charset="0"/>
                            </a:rPr>
                            <m:t>𝑝</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sub>
                      </m:sSub>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𝑢</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𝐵𝑅</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𝑢</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𝑝</m:t>
                                  </m:r>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e>
                          </m:d>
                        </m:e>
                      </m:d>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𝔼</m:t>
                          </m:r>
                        </m:e>
                        <m:sub>
                          <m:r>
                            <a:rPr lang="en-US" sz="2400" i="1">
                              <a:solidFill>
                                <a:schemeClr val="tx1"/>
                              </a:solidFill>
                              <a:latin typeface="Cambria Math" panose="02040503050406030204" pitchFamily="18" charset="0"/>
                            </a:rPr>
                            <m:t>𝑝</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 </m:t>
                          </m:r>
                        </m:sub>
                      </m:sSub>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𝑢</m:t>
                      </m:r>
                      <m:d>
                        <m:dPr>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𝜋</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𝑝</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e>
                          </m:d>
                        </m:e>
                      </m:d>
                      <m:r>
                        <a:rPr lang="en-US" sz="2400" i="1">
                          <a:solidFill>
                            <a:schemeClr val="tx1"/>
                          </a:solidFill>
                          <a:latin typeface="Cambria Math" panose="02040503050406030204" pitchFamily="18" charset="0"/>
                        </a:rPr>
                        <m:t>−2</m:t>
                      </m:r>
                      <m:r>
                        <a:rPr lang="en-US" sz="2400" i="1">
                          <a:solidFill>
                            <a:schemeClr val="tx1"/>
                          </a:solidFill>
                          <a:latin typeface="Cambria Math" panose="02040503050406030204" pitchFamily="18" charset="0"/>
                        </a:rPr>
                        <m:t>𝜖</m:t>
                      </m:r>
                    </m:oMath>
                  </m:oMathPara>
                </a14:m>
                <a:endParaRPr lang="en-US" sz="2400">
                  <a:solidFill>
                    <a:schemeClr val="tx1"/>
                  </a:solidFill>
                </a:endParaRPr>
              </a:p>
            </p:txBody>
          </p:sp>
        </mc:Choice>
        <mc:Fallback xmlns="">
          <p:sp>
            <p:nvSpPr>
              <p:cNvPr id="2" name="Rounded Rectangle 1">
                <a:extLst>
                  <a:ext uri="{FF2B5EF4-FFF2-40B4-BE49-F238E27FC236}">
                    <a16:creationId xmlns:a16="http://schemas.microsoft.com/office/drawing/2014/main" id="{929B092F-B650-7D6E-1151-7F7F7BF06DB1}"/>
                  </a:ext>
                </a:extLst>
              </p:cNvPr>
              <p:cNvSpPr>
                <a:spLocks noRot="1" noChangeAspect="1" noMove="1" noResize="1" noEditPoints="1" noAdjustHandles="1" noChangeArrowheads="1" noChangeShapeType="1" noTextEdit="1"/>
              </p:cNvSpPr>
              <p:nvPr/>
            </p:nvSpPr>
            <p:spPr>
              <a:xfrm>
                <a:off x="1432193" y="2027104"/>
                <a:ext cx="9661793" cy="2082188"/>
              </a:xfrm>
              <a:prstGeom prst="roundRect">
                <a:avLst/>
              </a:prstGeom>
              <a:blipFill>
                <a:blip r:embed="rId3"/>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96330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F572BDFA-A4E9-58D8-2712-C75FC0C1059D}"/>
                  </a:ext>
                </a:extLst>
              </p:cNvPr>
              <p:cNvSpPr/>
              <p:nvPr/>
            </p:nvSpPr>
            <p:spPr>
              <a:xfrm>
                <a:off x="1419341" y="1303532"/>
                <a:ext cx="9101769" cy="1961499"/>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Theorem</a:t>
                </a:r>
                <a:r>
                  <a:rPr lang="en-US" sz="2400">
                    <a:solidFill>
                      <a:schemeClr val="tx1"/>
                    </a:solidFill>
                  </a:rPr>
                  <a:t>: Fix any </a:t>
                </a:r>
                <a14:m>
                  <m:oMath xmlns:m="http://schemas.openxmlformats.org/officeDocument/2006/math">
                    <m:r>
                      <a:rPr lang="en-US" sz="2400" i="1">
                        <a:solidFill>
                          <a:schemeClr val="tx1"/>
                        </a:solidFill>
                        <a:latin typeface="Cambria Math" panose="02040503050406030204" pitchFamily="18" charset="0"/>
                      </a:rPr>
                      <m:t>𝑢</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𝐴</m:t>
                    </m:r>
                    <m:r>
                      <a:rPr lang="en-US" sz="2400" i="1">
                        <a:solidFill>
                          <a:schemeClr val="tx1"/>
                        </a:solidFill>
                        <a:latin typeface="Cambria Math" panose="02040503050406030204" pitchFamily="18" charset="0"/>
                      </a:rPr>
                      <m:t>×</m:t>
                    </m:r>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0,1</m:t>
                        </m:r>
                      </m:e>
                    </m:d>
                    <m:r>
                      <a:rPr lang="en-US" sz="2400" i="1">
                        <a:solidFill>
                          <a:schemeClr val="tx1"/>
                        </a:solidFill>
                        <a:latin typeface="Cambria Math" panose="02040503050406030204" pitchFamily="18" charset="0"/>
                      </a:rPr>
                      <m:t>→</m:t>
                    </m:r>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0,1</m:t>
                        </m:r>
                      </m:e>
                    </m:d>
                  </m:oMath>
                </a14:m>
                <a:r>
                  <a:rPr lang="en-US" sz="2400">
                    <a:solidFill>
                      <a:schemeClr val="tx1"/>
                    </a:solidFill>
                  </a:rPr>
                  <a:t>. If forecaster </a:t>
                </a:r>
                <a14:m>
                  <m:oMath xmlns:m="http://schemas.openxmlformats.org/officeDocument/2006/math">
                    <m:r>
                      <m:rPr>
                        <m:sty m:val="p"/>
                      </m:rPr>
                      <a:rPr lang="en-US" sz="2400">
                        <a:solidFill>
                          <a:schemeClr val="tx1"/>
                        </a:solidFill>
                        <a:latin typeface="Cambria Math" panose="02040503050406030204" pitchFamily="18" charset="0"/>
                      </a:rPr>
                      <m:t>f</m:t>
                    </m:r>
                    <m:d>
                      <m:dPr>
                        <m:ctrlPr>
                          <a:rPr lang="en-US" sz="2400" i="1">
                            <a:solidFill>
                              <a:schemeClr val="tx1"/>
                            </a:solidFill>
                            <a:latin typeface="Cambria Math" panose="02040503050406030204" pitchFamily="18" charset="0"/>
                          </a:rPr>
                        </m:ctrlPr>
                      </m:dPr>
                      <m:e>
                        <m:r>
                          <m:rPr>
                            <m:sty m:val="p"/>
                          </m:rPr>
                          <a:rPr lang="en-US" sz="2400">
                            <a:solidFill>
                              <a:schemeClr val="tx1"/>
                            </a:solidFill>
                            <a:latin typeface="Cambria Math" panose="02040503050406030204" pitchFamily="18" charset="0"/>
                          </a:rPr>
                          <m:t>x</m:t>
                        </m:r>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𝑝</m:t>
                    </m:r>
                  </m:oMath>
                </a14:m>
                <a:r>
                  <a:rPr lang="en-US" sz="2400">
                    <a:solidFill>
                      <a:schemeClr val="tx1"/>
                    </a:solidFill>
                  </a:rPr>
                  <a:t> has </a:t>
                </a:r>
                <a14:m>
                  <m:oMath xmlns:m="http://schemas.openxmlformats.org/officeDocument/2006/math">
                    <m:r>
                      <a:rPr lang="en-US" sz="2400" i="1">
                        <a:solidFill>
                          <a:schemeClr val="tx1"/>
                        </a:solidFill>
                        <a:latin typeface="Cambria Math" panose="02040503050406030204" pitchFamily="18" charset="0"/>
                      </a:rPr>
                      <m:t>𝐸𝐶𝐸</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𝑓</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𝒟</m:t>
                        </m:r>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𝜖</m:t>
                    </m:r>
                  </m:oMath>
                </a14:m>
                <a:r>
                  <a:rPr lang="en-US" sz="2400">
                    <a:solidFill>
                      <a:schemeClr val="tx1"/>
                    </a:solidFill>
                  </a:rPr>
                  <a:t>, then following the best-response policy </a:t>
                </a:r>
                <a14:m>
                  <m:oMath xmlns:m="http://schemas.openxmlformats.org/officeDocument/2006/math">
                    <m:r>
                      <a:rPr lang="en-US" sz="2400" i="1">
                        <a:solidFill>
                          <a:schemeClr val="tx1"/>
                        </a:solidFill>
                        <a:latin typeface="Cambria Math" panose="02040503050406030204" pitchFamily="18" charset="0"/>
                      </a:rPr>
                      <m:t>𝐵𝑅</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𝑢</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𝑝</m:t>
                    </m:r>
                    <m:r>
                      <a:rPr lang="en-US" sz="2400" i="1">
                        <a:solidFill>
                          <a:schemeClr val="tx1"/>
                        </a:solidFill>
                        <a:latin typeface="Cambria Math" panose="02040503050406030204" pitchFamily="18" charset="0"/>
                      </a:rPr>
                      <m:t>)</m:t>
                    </m:r>
                  </m:oMath>
                </a14:m>
                <a:r>
                  <a:rPr lang="en-US" sz="2400">
                    <a:solidFill>
                      <a:schemeClr val="tx1"/>
                    </a:solidFill>
                  </a:rPr>
                  <a:t> obtains payoff almost as high as any other policy </a:t>
                </a:r>
                <a14:m>
                  <m:oMath xmlns:m="http://schemas.openxmlformats.org/officeDocument/2006/math">
                    <m:r>
                      <a:rPr lang="en-US" sz="2400" i="1">
                        <a:solidFill>
                          <a:schemeClr val="tx1"/>
                        </a:solidFill>
                        <a:latin typeface="Cambria Math" panose="02040503050406030204" pitchFamily="18" charset="0"/>
                      </a:rPr>
                      <m:t>𝜋</m:t>
                    </m:r>
                    <m:r>
                      <a:rPr lang="en-US" sz="2400" i="1">
                        <a:solidFill>
                          <a:schemeClr val="tx1"/>
                        </a:solidFill>
                        <a:latin typeface="Cambria Math" panose="02040503050406030204" pitchFamily="18" charset="0"/>
                      </a:rPr>
                      <m:t>:[0,1]→</m:t>
                    </m:r>
                    <m:r>
                      <a:rPr lang="en-US" sz="2400" i="1">
                        <a:solidFill>
                          <a:schemeClr val="tx1"/>
                        </a:solidFill>
                        <a:latin typeface="Cambria Math" panose="02040503050406030204" pitchFamily="18" charset="0"/>
                      </a:rPr>
                      <m:t>𝐴</m:t>
                    </m:r>
                    <m:r>
                      <a:rPr lang="en-US" sz="2400" i="1">
                        <a:solidFill>
                          <a:schemeClr val="tx1"/>
                        </a:solidFill>
                        <a:latin typeface="Cambria Math" panose="02040503050406030204" pitchFamily="18" charset="0"/>
                      </a:rPr>
                      <m:t>:</m:t>
                    </m:r>
                  </m:oMath>
                </a14:m>
                <a:endParaRPr lang="en-US" sz="2400">
                  <a:solidFill>
                    <a:schemeClr val="tx1"/>
                  </a:solidFill>
                </a:endParaRPr>
              </a:p>
              <a:p>
                <a:pPr algn="ctr"/>
                <a14:m>
                  <m:oMathPara xmlns:m="http://schemas.openxmlformats.org/officeDocument/2006/math">
                    <m:oMathParaPr>
                      <m:jc m:val="centerGroup"/>
                    </m:oMathParaPr>
                    <m:oMath xmlns:m="http://schemas.openxmlformats.org/officeDocument/2006/math">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𝔼</m:t>
                          </m:r>
                        </m:e>
                        <m:sub>
                          <m:r>
                            <a:rPr lang="en-US" sz="2400" i="1">
                              <a:solidFill>
                                <a:schemeClr val="tx1"/>
                              </a:solidFill>
                              <a:latin typeface="Cambria Math" panose="02040503050406030204" pitchFamily="18" charset="0"/>
                            </a:rPr>
                            <m:t>𝑝</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sub>
                      </m:sSub>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𝑢</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𝐵𝑅</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𝑢</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𝑝</m:t>
                                  </m:r>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e>
                          </m:d>
                        </m:e>
                      </m:d>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𝔼</m:t>
                          </m:r>
                        </m:e>
                        <m:sub>
                          <m:r>
                            <a:rPr lang="en-US" sz="2400" i="1">
                              <a:solidFill>
                                <a:schemeClr val="tx1"/>
                              </a:solidFill>
                              <a:latin typeface="Cambria Math" panose="02040503050406030204" pitchFamily="18" charset="0"/>
                            </a:rPr>
                            <m:t>𝑝</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r>
                            <a:rPr lang="en-US" sz="2400" i="1">
                              <a:solidFill>
                                <a:schemeClr val="tx1"/>
                              </a:solidFill>
                              <a:latin typeface="Cambria Math" panose="02040503050406030204" pitchFamily="18" charset="0"/>
                            </a:rPr>
                            <m:t> </m:t>
                          </m:r>
                        </m:sub>
                      </m:sSub>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𝑢</m:t>
                      </m:r>
                      <m:d>
                        <m:dPr>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𝜋</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𝑝</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e>
                          </m:d>
                        </m:e>
                      </m:d>
                      <m:r>
                        <a:rPr lang="en-US" sz="2400" i="1">
                          <a:solidFill>
                            <a:schemeClr val="tx1"/>
                          </a:solidFill>
                          <a:latin typeface="Cambria Math" panose="02040503050406030204" pitchFamily="18" charset="0"/>
                        </a:rPr>
                        <m:t>−2</m:t>
                      </m:r>
                      <m:r>
                        <a:rPr lang="en-US" sz="2400" i="1">
                          <a:solidFill>
                            <a:schemeClr val="tx1"/>
                          </a:solidFill>
                          <a:latin typeface="Cambria Math" panose="02040503050406030204" pitchFamily="18" charset="0"/>
                        </a:rPr>
                        <m:t>𝜖</m:t>
                      </m:r>
                    </m:oMath>
                  </m:oMathPara>
                </a14:m>
                <a:endParaRPr lang="en-US" sz="2400">
                  <a:solidFill>
                    <a:schemeClr val="tx1"/>
                  </a:solidFill>
                </a:endParaRPr>
              </a:p>
            </p:txBody>
          </p:sp>
        </mc:Choice>
        <mc:Fallback xmlns="">
          <p:sp>
            <p:nvSpPr>
              <p:cNvPr id="9" name="Rounded Rectangle 8">
                <a:extLst>
                  <a:ext uri="{FF2B5EF4-FFF2-40B4-BE49-F238E27FC236}">
                    <a16:creationId xmlns:a16="http://schemas.microsoft.com/office/drawing/2014/main" id="{F572BDFA-A4E9-58D8-2712-C75FC0C1059D}"/>
                  </a:ext>
                </a:extLst>
              </p:cNvPr>
              <p:cNvSpPr>
                <a:spLocks noRot="1" noChangeAspect="1" noMove="1" noResize="1" noEditPoints="1" noAdjustHandles="1" noChangeArrowheads="1" noChangeShapeType="1" noTextEdit="1"/>
              </p:cNvSpPr>
              <p:nvPr/>
            </p:nvSpPr>
            <p:spPr>
              <a:xfrm>
                <a:off x="1419341" y="1303532"/>
                <a:ext cx="9101769" cy="1961499"/>
              </a:xfrm>
              <a:prstGeom prst="roundRect">
                <a:avLst/>
              </a:prstGeom>
              <a:blipFill>
                <a:blip r:embed="rId2"/>
                <a:stretch>
                  <a:fillRect/>
                </a:stretch>
              </a:blipFill>
              <a:ln>
                <a:solidFill>
                  <a:schemeClr val="accent1"/>
                </a:solidFill>
              </a:ln>
            </p:spPr>
            <p:txBody>
              <a:bodyPr/>
              <a:lstStyle/>
              <a:p>
                <a:r>
                  <a:rPr lang="en-US">
                    <a:noFill/>
                  </a:rPr>
                  <a:t> </a:t>
                </a:r>
              </a:p>
            </p:txBody>
          </p:sp>
        </mc:Fallback>
      </mc:AlternateContent>
      <p:sp>
        <p:nvSpPr>
          <p:cNvPr id="2" name="Title 1">
            <a:extLst>
              <a:ext uri="{FF2B5EF4-FFF2-40B4-BE49-F238E27FC236}">
                <a16:creationId xmlns:a16="http://schemas.microsoft.com/office/drawing/2014/main" id="{70B8D048-3C34-895E-B761-60B932F6DEF0}"/>
              </a:ext>
            </a:extLst>
          </p:cNvPr>
          <p:cNvSpPr>
            <a:spLocks noGrp="1"/>
          </p:cNvSpPr>
          <p:nvPr>
            <p:ph type="title"/>
          </p:nvPr>
        </p:nvSpPr>
        <p:spPr/>
        <p:txBody>
          <a:bodyPr/>
          <a:lstStyle/>
          <a:p>
            <a:r>
              <a:rPr lang="en-US" sz="4400"/>
              <a:t>Calibration Instills Trust in Predictions</a:t>
            </a:r>
            <a:endParaRPr lang="en-US"/>
          </a:p>
        </p:txBody>
      </p:sp>
      <p:sp>
        <p:nvSpPr>
          <p:cNvPr id="3" name="Content Placeholder 2">
            <a:extLst>
              <a:ext uri="{FF2B5EF4-FFF2-40B4-BE49-F238E27FC236}">
                <a16:creationId xmlns:a16="http://schemas.microsoft.com/office/drawing/2014/main" id="{B9B7E77B-6787-1B0B-EE1C-7A97990D0F7A}"/>
              </a:ext>
            </a:extLst>
          </p:cNvPr>
          <p:cNvSpPr>
            <a:spLocks noGrp="1"/>
          </p:cNvSpPr>
          <p:nvPr>
            <p:ph idx="1"/>
          </p:nvPr>
        </p:nvSpPr>
        <p:spPr/>
        <p:txBody>
          <a:bodyPr/>
          <a:lstStyle/>
          <a:p>
            <a:pPr marL="0" indent="0" algn="ctr">
              <a:buNone/>
            </a:pPr>
            <a:endParaRPr lang="en-US" b="1"/>
          </a:p>
          <a:p>
            <a:pPr marL="0" indent="0" algn="ctr">
              <a:buNone/>
            </a:pPr>
            <a:endParaRPr lang="en-US" b="1"/>
          </a:p>
          <a:p>
            <a:pPr marL="0" indent="0" algn="ctr">
              <a:buNone/>
            </a:pPr>
            <a:endParaRPr lang="en-US" b="1"/>
          </a:p>
          <a:p>
            <a:pPr marL="0" indent="0">
              <a:buNone/>
            </a:pPr>
            <a:r>
              <a:rPr lang="en-US" b="1"/>
              <a:t>Proof:</a:t>
            </a:r>
            <a:endParaRPr lang="en-US"/>
          </a:p>
          <a:p>
            <a:pPr marL="0" indent="0">
              <a:buNone/>
            </a:pPr>
            <a:r>
              <a:rPr lang="en-US" b="0"/>
              <a:t>  </a:t>
            </a: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014E023-EDF2-F2E9-F9A9-0D207BF5C021}"/>
                  </a:ext>
                </a:extLst>
              </p:cNvPr>
              <p:cNvSpPr txBox="1"/>
              <p:nvPr/>
            </p:nvSpPr>
            <p:spPr>
              <a:xfrm>
                <a:off x="4050839" y="4121906"/>
                <a:ext cx="7817409" cy="556178"/>
              </a:xfrm>
              <a:prstGeom prst="rect">
                <a:avLst/>
              </a:prstGeom>
              <a:noFill/>
            </p:spPr>
            <p:txBody>
              <a:bodyPr wrap="square" rtlCol="0">
                <a:spAutoFit/>
              </a:bodyPr>
              <a:lstStyle/>
              <a:p>
                <a:r>
                  <a:rPr lang="en-US" sz="2800" b="0"/>
                  <a:t> </a:t>
                </a:r>
                <a14:m>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𝔼</m:t>
                        </m:r>
                      </m:e>
                      <m:sub>
                        <m:r>
                          <a:rPr lang="en-US" sz="2800" b="0" i="1" smtClean="0">
                            <a:latin typeface="Cambria Math" panose="02040503050406030204" pitchFamily="18" charset="0"/>
                          </a:rPr>
                          <m:t>𝑝</m:t>
                        </m:r>
                      </m:sub>
                    </m:sSub>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𝑢</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𝐵𝑅</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𝑢</m:t>
                                </m:r>
                                <m:r>
                                  <a:rPr lang="en-US" sz="2800" b="0" i="1" smtClean="0">
                                    <a:latin typeface="Cambria Math" panose="02040503050406030204" pitchFamily="18" charset="0"/>
                                  </a:rPr>
                                  <m:t>,</m:t>
                                </m:r>
                                <m:r>
                                  <a:rPr lang="en-US" sz="2800" b="0" i="1" smtClean="0">
                                    <a:latin typeface="Cambria Math" panose="02040503050406030204" pitchFamily="18" charset="0"/>
                                  </a:rPr>
                                  <m:t>𝑝</m:t>
                                </m:r>
                              </m:e>
                            </m:d>
                            <m:r>
                              <a:rPr lang="en-US" sz="2800" b="0" i="1" smtClean="0">
                                <a:latin typeface="Cambria Math" panose="02040503050406030204" pitchFamily="18" charset="0"/>
                              </a:rPr>
                              <m:t>,</m:t>
                            </m:r>
                            <m:r>
                              <a:rPr lang="en-US" sz="2800" b="0" i="1" smtClean="0">
                                <a:latin typeface="Cambria Math" panose="02040503050406030204" pitchFamily="18" charset="0"/>
                              </a:rPr>
                              <m:t>𝔼</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𝑦</m:t>
                                </m:r>
                              </m:e>
                              <m:e>
                                <m:r>
                                  <a:rPr lang="en-US" sz="2800" b="0" i="1" smtClean="0">
                                    <a:latin typeface="Cambria Math" panose="02040503050406030204" pitchFamily="18" charset="0"/>
                                  </a:rPr>
                                  <m:t>𝑝</m:t>
                                </m:r>
                              </m:e>
                            </m:d>
                          </m:e>
                        </m:d>
                      </m:e>
                    </m:d>
                  </m:oMath>
                </a14:m>
                <a:r>
                  <a:rPr lang="en-US" sz="2800"/>
                  <a:t> </a:t>
                </a:r>
              </a:p>
            </p:txBody>
          </p:sp>
        </mc:Choice>
        <mc:Fallback xmlns="">
          <p:sp>
            <p:nvSpPr>
              <p:cNvPr id="6" name="TextBox 5">
                <a:extLst>
                  <a:ext uri="{FF2B5EF4-FFF2-40B4-BE49-F238E27FC236}">
                    <a16:creationId xmlns:a16="http://schemas.microsoft.com/office/drawing/2014/main" id="{F014E023-EDF2-F2E9-F9A9-0D207BF5C021}"/>
                  </a:ext>
                </a:extLst>
              </p:cNvPr>
              <p:cNvSpPr txBox="1">
                <a:spLocks noRot="1" noChangeAspect="1" noMove="1" noResize="1" noEditPoints="1" noAdjustHandles="1" noChangeArrowheads="1" noChangeShapeType="1" noTextEdit="1"/>
              </p:cNvSpPr>
              <p:nvPr/>
            </p:nvSpPr>
            <p:spPr>
              <a:xfrm>
                <a:off x="4050839" y="4121906"/>
                <a:ext cx="7817409" cy="556178"/>
              </a:xfrm>
              <a:prstGeom prst="rect">
                <a:avLst/>
              </a:prstGeom>
              <a:blipFill>
                <a:blip r:embed="rId3"/>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EE7AE41-B48D-C279-88E5-DC542B986ACB}"/>
                  </a:ext>
                </a:extLst>
              </p:cNvPr>
              <p:cNvSpPr txBox="1"/>
              <p:nvPr/>
            </p:nvSpPr>
            <p:spPr>
              <a:xfrm>
                <a:off x="1043113" y="3502043"/>
                <a:ext cx="7817409" cy="734047"/>
              </a:xfrm>
              <a:prstGeom prst="rect">
                <a:avLst/>
              </a:prstGeom>
              <a:noFill/>
            </p:spPr>
            <p:txBody>
              <a:bodyPr wrap="square" rtlCol="0">
                <a:spAutoFit/>
              </a:bodyPr>
              <a:lstStyle/>
              <a:p>
                <a:r>
                  <a:rPr lang="en-US" sz="2800" b="0"/>
                  <a:t>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𝔼</m:t>
                        </m:r>
                      </m:e>
                      <m:sub>
                        <m:r>
                          <a:rPr lang="en-US" sz="2800" b="0" i="1" smtClean="0">
                            <a:latin typeface="Cambria Math" panose="02040503050406030204" pitchFamily="18" charset="0"/>
                          </a:rPr>
                          <m:t>𝑝</m:t>
                        </m:r>
                      </m:sub>
                    </m:sSub>
                    <m:d>
                      <m:dPr>
                        <m:begChr m:val="["/>
                        <m:endChr m:val="]"/>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𝔼</m:t>
                            </m:r>
                          </m:e>
                          <m:sub>
                            <m:r>
                              <a:rPr lang="en-US" sz="2800" b="0" i="1" smtClean="0">
                                <a:latin typeface="Cambria Math" panose="02040503050406030204" pitchFamily="18" charset="0"/>
                              </a:rPr>
                              <m:t>𝑦</m:t>
                            </m:r>
                          </m:sub>
                        </m:sSub>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𝑢</m:t>
                            </m:r>
                            <m:r>
                              <a:rPr lang="en-US" sz="2800" b="0" i="1" smtClean="0">
                                <a:latin typeface="Cambria Math" panose="02040503050406030204" pitchFamily="18" charset="0"/>
                              </a:rPr>
                              <m:t>(</m:t>
                            </m:r>
                            <m:r>
                              <a:rPr lang="en-US" sz="2800" b="0" i="1" smtClean="0">
                                <a:latin typeface="Cambria Math" panose="02040503050406030204" pitchFamily="18" charset="0"/>
                              </a:rPr>
                              <m:t>𝐵𝑅</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𝑢</m:t>
                                </m:r>
                                <m:r>
                                  <a:rPr lang="en-US" sz="2800" b="0" i="1" smtClean="0">
                                    <a:latin typeface="Cambria Math" panose="02040503050406030204" pitchFamily="18" charset="0"/>
                                  </a:rPr>
                                  <m:t>,</m:t>
                                </m:r>
                                <m:r>
                                  <a:rPr lang="en-US" sz="2800" b="0" i="1" smtClean="0">
                                    <a:latin typeface="Cambria Math" panose="02040503050406030204" pitchFamily="18" charset="0"/>
                                  </a:rPr>
                                  <m:t>𝑝</m:t>
                                </m:r>
                              </m:e>
                            </m:d>
                            <m:r>
                              <a:rPr lang="en-US" sz="2800" b="0" i="1" smtClean="0">
                                <a:latin typeface="Cambria Math" panose="02040503050406030204" pitchFamily="18" charset="0"/>
                              </a:rPr>
                              <m:t>,</m:t>
                            </m:r>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𝑝</m:t>
                            </m:r>
                          </m:e>
                        </m:d>
                      </m:e>
                    </m:d>
                  </m:oMath>
                </a14:m>
                <a:endParaRPr lang="en-US" sz="2800"/>
              </a:p>
            </p:txBody>
          </p:sp>
        </mc:Choice>
        <mc:Fallback xmlns="">
          <p:sp>
            <p:nvSpPr>
              <p:cNvPr id="7" name="TextBox 6">
                <a:extLst>
                  <a:ext uri="{FF2B5EF4-FFF2-40B4-BE49-F238E27FC236}">
                    <a16:creationId xmlns:a16="http://schemas.microsoft.com/office/drawing/2014/main" id="{4EE7AE41-B48D-C279-88E5-DC542B986ACB}"/>
                  </a:ext>
                </a:extLst>
              </p:cNvPr>
              <p:cNvSpPr txBox="1">
                <a:spLocks noRot="1" noChangeAspect="1" noMove="1" noResize="1" noEditPoints="1" noAdjustHandles="1" noChangeArrowheads="1" noChangeShapeType="1" noTextEdit="1"/>
              </p:cNvSpPr>
              <p:nvPr/>
            </p:nvSpPr>
            <p:spPr>
              <a:xfrm>
                <a:off x="1043113" y="3502043"/>
                <a:ext cx="7817409" cy="73404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815F706-3A8F-4B22-F8B5-1E67FCD2C5BB}"/>
                  </a:ext>
                </a:extLst>
              </p:cNvPr>
              <p:cNvSpPr txBox="1"/>
              <p:nvPr/>
            </p:nvSpPr>
            <p:spPr>
              <a:xfrm>
                <a:off x="4050838" y="4724400"/>
                <a:ext cx="7817409" cy="556434"/>
              </a:xfrm>
              <a:prstGeom prst="rect">
                <a:avLst/>
              </a:prstGeom>
              <a:noFill/>
            </p:spPr>
            <p:txBody>
              <a:bodyPr wrap="square" rtlCol="0">
                <a:spAutoFit/>
              </a:bodyPr>
              <a:lstStyle/>
              <a:p>
                <a:r>
                  <a:rPr lang="en-US" sz="2800" b="0"/>
                  <a:t> </a:t>
                </a:r>
                <a14:m>
                  <m:oMath xmlns:m="http://schemas.openxmlformats.org/officeDocument/2006/math">
                    <m:r>
                      <a:rPr lang="en-US" sz="280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𝔼</m:t>
                        </m:r>
                      </m:e>
                      <m:sub>
                        <m:r>
                          <a:rPr lang="en-US" sz="2800" b="0" i="1" smtClean="0">
                            <a:latin typeface="Cambria Math" panose="02040503050406030204" pitchFamily="18" charset="0"/>
                          </a:rPr>
                          <m:t>𝑝</m:t>
                        </m:r>
                      </m:sub>
                    </m:sSub>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𝑢</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𝐵𝑅</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𝑢</m:t>
                                </m:r>
                                <m:r>
                                  <a:rPr lang="en-US" sz="2800" b="0" i="1" smtClean="0">
                                    <a:latin typeface="Cambria Math" panose="02040503050406030204" pitchFamily="18" charset="0"/>
                                  </a:rPr>
                                  <m:t>,</m:t>
                                </m:r>
                                <m:r>
                                  <a:rPr lang="en-US" sz="2800" b="0" i="1" smtClean="0">
                                    <a:latin typeface="Cambria Math" panose="02040503050406030204" pitchFamily="18" charset="0"/>
                                  </a:rPr>
                                  <m:t>𝑝</m:t>
                                </m:r>
                              </m:e>
                            </m:d>
                            <m:r>
                              <a:rPr lang="en-US" sz="2800" b="0" i="1" smtClean="0">
                                <a:latin typeface="Cambria Math" panose="02040503050406030204" pitchFamily="18" charset="0"/>
                              </a:rPr>
                              <m:t>,</m:t>
                            </m:r>
                            <m:r>
                              <a:rPr lang="en-US" sz="2800" b="0" i="1" smtClean="0">
                                <a:latin typeface="Cambria Math" panose="02040503050406030204" pitchFamily="18" charset="0"/>
                              </a:rPr>
                              <m:t>𝑝</m:t>
                            </m:r>
                          </m:e>
                        </m:d>
                      </m:e>
                    </m:d>
                    <m:r>
                      <a:rPr lang="en-US" sz="2800" b="0" i="1" smtClean="0">
                        <a:latin typeface="Cambria Math" panose="02040503050406030204" pitchFamily="18" charset="0"/>
                      </a:rPr>
                      <m:t>−</m:t>
                    </m:r>
                    <m:r>
                      <a:rPr lang="en-US" sz="2800" b="0" i="1" smtClean="0">
                        <a:latin typeface="Cambria Math" panose="02040503050406030204" pitchFamily="18" charset="0"/>
                      </a:rPr>
                      <m:t>𝜖</m:t>
                    </m:r>
                  </m:oMath>
                </a14:m>
                <a:r>
                  <a:rPr lang="en-US" sz="2800"/>
                  <a:t> </a:t>
                </a:r>
              </a:p>
            </p:txBody>
          </p:sp>
        </mc:Choice>
        <mc:Fallback xmlns="">
          <p:sp>
            <p:nvSpPr>
              <p:cNvPr id="10" name="TextBox 9">
                <a:extLst>
                  <a:ext uri="{FF2B5EF4-FFF2-40B4-BE49-F238E27FC236}">
                    <a16:creationId xmlns:a16="http://schemas.microsoft.com/office/drawing/2014/main" id="{F815F706-3A8F-4B22-F8B5-1E67FCD2C5BB}"/>
                  </a:ext>
                </a:extLst>
              </p:cNvPr>
              <p:cNvSpPr txBox="1">
                <a:spLocks noRot="1" noChangeAspect="1" noMove="1" noResize="1" noEditPoints="1" noAdjustHandles="1" noChangeArrowheads="1" noChangeShapeType="1" noTextEdit="1"/>
              </p:cNvSpPr>
              <p:nvPr/>
            </p:nvSpPr>
            <p:spPr>
              <a:xfrm>
                <a:off x="4050838" y="4724400"/>
                <a:ext cx="7817409" cy="556434"/>
              </a:xfrm>
              <a:prstGeom prst="rect">
                <a:avLst/>
              </a:prstGeom>
              <a:blipFill>
                <a:blip r:embed="rId5"/>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B681EF9-8265-6C81-16B5-6792409995F8}"/>
                  </a:ext>
                </a:extLst>
              </p:cNvPr>
              <p:cNvSpPr txBox="1"/>
              <p:nvPr/>
            </p:nvSpPr>
            <p:spPr>
              <a:xfrm>
                <a:off x="4056366" y="5213185"/>
                <a:ext cx="7817409" cy="556434"/>
              </a:xfrm>
              <a:prstGeom prst="rect">
                <a:avLst/>
              </a:prstGeom>
              <a:noFill/>
            </p:spPr>
            <p:txBody>
              <a:bodyPr wrap="square" rtlCol="0">
                <a:spAutoFit/>
              </a:bodyPr>
              <a:lstStyle/>
              <a:p>
                <a:r>
                  <a:rPr lang="en-US" sz="2800" b="0"/>
                  <a:t> </a:t>
                </a:r>
                <a14:m>
                  <m:oMath xmlns:m="http://schemas.openxmlformats.org/officeDocument/2006/math">
                    <m:r>
                      <a:rPr lang="en-US" sz="280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𝔼</m:t>
                        </m:r>
                      </m:e>
                      <m:sub>
                        <m:r>
                          <a:rPr lang="en-US" sz="2800" b="0" i="1" smtClean="0">
                            <a:latin typeface="Cambria Math" panose="02040503050406030204" pitchFamily="18" charset="0"/>
                          </a:rPr>
                          <m:t>𝑝</m:t>
                        </m:r>
                      </m:sub>
                    </m:sSub>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𝑢</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𝜋</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𝑝</m:t>
                                </m:r>
                              </m:e>
                            </m:d>
                            <m:r>
                              <a:rPr lang="en-US" sz="2800" b="0" i="1" smtClean="0">
                                <a:latin typeface="Cambria Math" panose="02040503050406030204" pitchFamily="18" charset="0"/>
                              </a:rPr>
                              <m:t>,</m:t>
                            </m:r>
                            <m:r>
                              <a:rPr lang="en-US" sz="2800" b="0" i="1" smtClean="0">
                                <a:latin typeface="Cambria Math" panose="02040503050406030204" pitchFamily="18" charset="0"/>
                              </a:rPr>
                              <m:t>𝑝</m:t>
                            </m:r>
                          </m:e>
                        </m:d>
                      </m:e>
                    </m:d>
                    <m:r>
                      <a:rPr lang="en-US" sz="2800" b="0" i="1" smtClean="0">
                        <a:latin typeface="Cambria Math" panose="02040503050406030204" pitchFamily="18" charset="0"/>
                      </a:rPr>
                      <m:t>−</m:t>
                    </m:r>
                    <m:r>
                      <a:rPr lang="en-US" sz="2800" b="0" i="1" smtClean="0">
                        <a:latin typeface="Cambria Math" panose="02040503050406030204" pitchFamily="18" charset="0"/>
                      </a:rPr>
                      <m:t>𝜖</m:t>
                    </m:r>
                  </m:oMath>
                </a14:m>
                <a:r>
                  <a:rPr lang="en-US" sz="2800"/>
                  <a:t> </a:t>
                </a:r>
              </a:p>
            </p:txBody>
          </p:sp>
        </mc:Choice>
        <mc:Fallback xmlns="">
          <p:sp>
            <p:nvSpPr>
              <p:cNvPr id="11" name="TextBox 10">
                <a:extLst>
                  <a:ext uri="{FF2B5EF4-FFF2-40B4-BE49-F238E27FC236}">
                    <a16:creationId xmlns:a16="http://schemas.microsoft.com/office/drawing/2014/main" id="{1B681EF9-8265-6C81-16B5-6792409995F8}"/>
                  </a:ext>
                </a:extLst>
              </p:cNvPr>
              <p:cNvSpPr txBox="1">
                <a:spLocks noRot="1" noChangeAspect="1" noMove="1" noResize="1" noEditPoints="1" noAdjustHandles="1" noChangeArrowheads="1" noChangeShapeType="1" noTextEdit="1"/>
              </p:cNvSpPr>
              <p:nvPr/>
            </p:nvSpPr>
            <p:spPr>
              <a:xfrm>
                <a:off x="4056366" y="5213185"/>
                <a:ext cx="7817409" cy="556434"/>
              </a:xfrm>
              <a:prstGeom prst="rect">
                <a:avLst/>
              </a:prstGeom>
              <a:blipFill>
                <a:blip r:embed="rId6"/>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B403874-248C-055D-2934-48B32BD029F0}"/>
                  </a:ext>
                </a:extLst>
              </p:cNvPr>
              <p:cNvSpPr txBox="1"/>
              <p:nvPr/>
            </p:nvSpPr>
            <p:spPr>
              <a:xfrm>
                <a:off x="4057154" y="5754086"/>
                <a:ext cx="7817409" cy="556434"/>
              </a:xfrm>
              <a:prstGeom prst="rect">
                <a:avLst/>
              </a:prstGeom>
              <a:noFill/>
            </p:spPr>
            <p:txBody>
              <a:bodyPr wrap="square" rtlCol="0">
                <a:spAutoFit/>
              </a:bodyPr>
              <a:lstStyle/>
              <a:p>
                <a:r>
                  <a:rPr lang="en-US" sz="2800" b="0"/>
                  <a:t> </a:t>
                </a:r>
                <a14:m>
                  <m:oMath xmlns:m="http://schemas.openxmlformats.org/officeDocument/2006/math">
                    <m:r>
                      <a:rPr lang="en-US" sz="2800" i="1">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𝔼</m:t>
                        </m:r>
                      </m:e>
                      <m:sub>
                        <m:r>
                          <a:rPr lang="en-US" sz="2800" b="0" i="1" smtClean="0">
                            <a:latin typeface="Cambria Math" panose="02040503050406030204" pitchFamily="18" charset="0"/>
                          </a:rPr>
                          <m:t>𝑝</m:t>
                        </m:r>
                        <m:r>
                          <a:rPr lang="en-US" sz="2800" b="0" i="1" smtClean="0">
                            <a:latin typeface="Cambria Math" panose="02040503050406030204" pitchFamily="18" charset="0"/>
                          </a:rPr>
                          <m:t>,</m:t>
                        </m:r>
                        <m:r>
                          <a:rPr lang="en-US" sz="2800" b="0" i="1" smtClean="0">
                            <a:latin typeface="Cambria Math" panose="02040503050406030204" pitchFamily="18" charset="0"/>
                          </a:rPr>
                          <m:t>𝑦</m:t>
                        </m:r>
                        <m:r>
                          <a:rPr lang="en-US" sz="2800" b="0" i="1" smtClean="0">
                            <a:latin typeface="Cambria Math" panose="02040503050406030204" pitchFamily="18" charset="0"/>
                          </a:rPr>
                          <m:t> </m:t>
                        </m:r>
                      </m:sub>
                    </m:sSub>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𝑢</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𝜋</m:t>
                            </m:r>
                            <m:r>
                              <a:rPr lang="en-US" sz="2800" b="0" i="1" smtClean="0">
                                <a:latin typeface="Cambria Math" panose="02040503050406030204" pitchFamily="18" charset="0"/>
                              </a:rPr>
                              <m:t>(</m:t>
                            </m:r>
                            <m:r>
                              <a:rPr lang="en-US" sz="2800" b="0" i="1" smtClean="0">
                                <a:latin typeface="Cambria Math" panose="02040503050406030204" pitchFamily="18" charset="0"/>
                              </a:rPr>
                              <m:t>𝑝</m:t>
                            </m:r>
                            <m:r>
                              <a:rPr lang="en-US" sz="2800" b="0" i="1" smtClean="0">
                                <a:latin typeface="Cambria Math" panose="02040503050406030204" pitchFamily="18" charset="0"/>
                              </a:rPr>
                              <m:t>),</m:t>
                            </m:r>
                            <m:r>
                              <a:rPr lang="en-US" sz="2800" b="0" i="1" smtClean="0">
                                <a:latin typeface="Cambria Math" panose="02040503050406030204" pitchFamily="18" charset="0"/>
                              </a:rPr>
                              <m:t>𝑦</m:t>
                            </m:r>
                            <m:r>
                              <a:rPr lang="en-US" sz="2800" b="0" i="1" smtClean="0">
                                <a:latin typeface="Cambria Math" panose="02040503050406030204" pitchFamily="18" charset="0"/>
                              </a:rPr>
                              <m:t> </m:t>
                            </m:r>
                          </m:e>
                        </m:d>
                      </m:e>
                    </m:d>
                    <m:r>
                      <a:rPr lang="en-US" sz="2800" b="0" i="1" smtClean="0">
                        <a:latin typeface="Cambria Math" panose="02040503050406030204" pitchFamily="18" charset="0"/>
                      </a:rPr>
                      <m:t>−2</m:t>
                    </m:r>
                    <m:r>
                      <a:rPr lang="en-US" sz="2800" b="0" i="1" smtClean="0">
                        <a:latin typeface="Cambria Math" panose="02040503050406030204" pitchFamily="18" charset="0"/>
                      </a:rPr>
                      <m:t>𝜖</m:t>
                    </m:r>
                  </m:oMath>
                </a14:m>
                <a:r>
                  <a:rPr lang="en-US" sz="2800"/>
                  <a:t> </a:t>
                </a:r>
              </a:p>
            </p:txBody>
          </p:sp>
        </mc:Choice>
        <mc:Fallback xmlns="">
          <p:sp>
            <p:nvSpPr>
              <p:cNvPr id="4" name="TextBox 3">
                <a:extLst>
                  <a:ext uri="{FF2B5EF4-FFF2-40B4-BE49-F238E27FC236}">
                    <a16:creationId xmlns:a16="http://schemas.microsoft.com/office/drawing/2014/main" id="{5B403874-248C-055D-2934-48B32BD029F0}"/>
                  </a:ext>
                </a:extLst>
              </p:cNvPr>
              <p:cNvSpPr txBox="1">
                <a:spLocks noRot="1" noChangeAspect="1" noMove="1" noResize="1" noEditPoints="1" noAdjustHandles="1" noChangeArrowheads="1" noChangeShapeType="1" noTextEdit="1"/>
              </p:cNvSpPr>
              <p:nvPr/>
            </p:nvSpPr>
            <p:spPr>
              <a:xfrm>
                <a:off x="4057154" y="5754086"/>
                <a:ext cx="7817409" cy="556434"/>
              </a:xfrm>
              <a:prstGeom prst="rect">
                <a:avLst/>
              </a:prstGeom>
              <a:blipFill>
                <a:blip r:embed="rId7"/>
                <a:stretch>
                  <a:fillRect b="-18182"/>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DDD559EF-2ACF-3D7C-5029-F029D0293377}"/>
              </a:ext>
            </a:extLst>
          </p:cNvPr>
          <p:cNvGrpSpPr/>
          <p:nvPr/>
        </p:nvGrpSpPr>
        <p:grpSpPr>
          <a:xfrm>
            <a:off x="10042976" y="3315245"/>
            <a:ext cx="1310824" cy="1102365"/>
            <a:chOff x="9838063" y="3095238"/>
            <a:chExt cx="1310824" cy="1102365"/>
          </a:xfrm>
        </p:grpSpPr>
        <p:pic>
          <p:nvPicPr>
            <p:cNvPr id="5" name="Picture 4">
              <a:extLst>
                <a:ext uri="{FF2B5EF4-FFF2-40B4-BE49-F238E27FC236}">
                  <a16:creationId xmlns:a16="http://schemas.microsoft.com/office/drawing/2014/main" id="{4CBA7AF9-CFA5-02FA-D1BF-1DDEADE2867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95386" y="3095238"/>
              <a:ext cx="760861" cy="757449"/>
            </a:xfrm>
            <a:prstGeom prst="rect">
              <a:avLst/>
            </a:prstGeom>
          </p:spPr>
        </p:pic>
        <p:sp>
          <p:nvSpPr>
            <p:cNvPr id="8" name="TextBox 7">
              <a:extLst>
                <a:ext uri="{FF2B5EF4-FFF2-40B4-BE49-F238E27FC236}">
                  <a16:creationId xmlns:a16="http://schemas.microsoft.com/office/drawing/2014/main" id="{7398C388-6965-E268-FC1E-4D3FC0D24955}"/>
                </a:ext>
              </a:extLst>
            </p:cNvPr>
            <p:cNvSpPr txBox="1"/>
            <p:nvPr/>
          </p:nvSpPr>
          <p:spPr>
            <a:xfrm flipH="1">
              <a:off x="9838063" y="3828271"/>
              <a:ext cx="1310824" cy="369332"/>
            </a:xfrm>
            <a:prstGeom prst="rect">
              <a:avLst/>
            </a:prstGeom>
            <a:noFill/>
          </p:spPr>
          <p:txBody>
            <a:bodyPr wrap="square" rtlCol="0">
              <a:spAutoFit/>
            </a:bodyPr>
            <a:lstStyle/>
            <a:p>
              <a:r>
                <a:rPr lang="en-US"/>
                <a:t>Real world</a:t>
              </a:r>
            </a:p>
          </p:txBody>
        </p:sp>
      </p:grpSp>
      <p:grpSp>
        <p:nvGrpSpPr>
          <p:cNvPr id="13" name="Group 12">
            <a:extLst>
              <a:ext uri="{FF2B5EF4-FFF2-40B4-BE49-F238E27FC236}">
                <a16:creationId xmlns:a16="http://schemas.microsoft.com/office/drawing/2014/main" id="{DFE7D99F-77EC-A1F0-C7D5-DC6FFC2ED956}"/>
              </a:ext>
            </a:extLst>
          </p:cNvPr>
          <p:cNvGrpSpPr/>
          <p:nvPr/>
        </p:nvGrpSpPr>
        <p:grpSpPr>
          <a:xfrm>
            <a:off x="10042976" y="5744164"/>
            <a:ext cx="1310824" cy="1102365"/>
            <a:chOff x="9838063" y="3095238"/>
            <a:chExt cx="1310824" cy="1102365"/>
          </a:xfrm>
        </p:grpSpPr>
        <p:pic>
          <p:nvPicPr>
            <p:cNvPr id="14" name="Picture 13">
              <a:extLst>
                <a:ext uri="{FF2B5EF4-FFF2-40B4-BE49-F238E27FC236}">
                  <a16:creationId xmlns:a16="http://schemas.microsoft.com/office/drawing/2014/main" id="{56E40955-B669-9F43-35FA-15F73C39FED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95386" y="3095238"/>
              <a:ext cx="760861" cy="757449"/>
            </a:xfrm>
            <a:prstGeom prst="rect">
              <a:avLst/>
            </a:prstGeom>
          </p:spPr>
        </p:pic>
        <p:sp>
          <p:nvSpPr>
            <p:cNvPr id="15" name="TextBox 14">
              <a:extLst>
                <a:ext uri="{FF2B5EF4-FFF2-40B4-BE49-F238E27FC236}">
                  <a16:creationId xmlns:a16="http://schemas.microsoft.com/office/drawing/2014/main" id="{057489B4-A4A2-ECD9-BC99-D4E1933FDC47}"/>
                </a:ext>
              </a:extLst>
            </p:cNvPr>
            <p:cNvSpPr txBox="1"/>
            <p:nvPr/>
          </p:nvSpPr>
          <p:spPr>
            <a:xfrm flipH="1">
              <a:off x="9838063" y="3828271"/>
              <a:ext cx="1310824" cy="369332"/>
            </a:xfrm>
            <a:prstGeom prst="rect">
              <a:avLst/>
            </a:prstGeom>
            <a:noFill/>
          </p:spPr>
          <p:txBody>
            <a:bodyPr wrap="square" rtlCol="0">
              <a:spAutoFit/>
            </a:bodyPr>
            <a:lstStyle/>
            <a:p>
              <a:r>
                <a:rPr lang="en-US"/>
                <a:t>Real world</a:t>
              </a:r>
            </a:p>
          </p:txBody>
        </p:sp>
      </p:grpSp>
      <p:grpSp>
        <p:nvGrpSpPr>
          <p:cNvPr id="18" name="Group 17">
            <a:extLst>
              <a:ext uri="{FF2B5EF4-FFF2-40B4-BE49-F238E27FC236}">
                <a16:creationId xmlns:a16="http://schemas.microsoft.com/office/drawing/2014/main" id="{3B4FC2B9-FDB1-551D-65F2-8B777399F270}"/>
              </a:ext>
            </a:extLst>
          </p:cNvPr>
          <p:cNvGrpSpPr/>
          <p:nvPr/>
        </p:nvGrpSpPr>
        <p:grpSpPr>
          <a:xfrm>
            <a:off x="9927958" y="4456603"/>
            <a:ext cx="1391691" cy="1120288"/>
            <a:chOff x="10049145" y="4379484"/>
            <a:chExt cx="1391691" cy="1120288"/>
          </a:xfrm>
        </p:grpSpPr>
        <p:pic>
          <p:nvPicPr>
            <p:cNvPr id="16" name="Picture 15">
              <a:extLst>
                <a:ext uri="{FF2B5EF4-FFF2-40B4-BE49-F238E27FC236}">
                  <a16:creationId xmlns:a16="http://schemas.microsoft.com/office/drawing/2014/main" id="{EE76C1A8-ABD8-C5BB-1B5A-CB065B36E8F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17957" y="4379484"/>
              <a:ext cx="760861" cy="785070"/>
            </a:xfrm>
            <a:prstGeom prst="rect">
              <a:avLst/>
            </a:prstGeom>
          </p:spPr>
        </p:pic>
        <p:sp>
          <p:nvSpPr>
            <p:cNvPr id="17" name="TextBox 16">
              <a:extLst>
                <a:ext uri="{FF2B5EF4-FFF2-40B4-BE49-F238E27FC236}">
                  <a16:creationId xmlns:a16="http://schemas.microsoft.com/office/drawing/2014/main" id="{6FF21F3C-909B-1F2B-A851-630FA9E15900}"/>
                </a:ext>
              </a:extLst>
            </p:cNvPr>
            <p:cNvSpPr txBox="1"/>
            <p:nvPr/>
          </p:nvSpPr>
          <p:spPr>
            <a:xfrm>
              <a:off x="10049145" y="5130440"/>
              <a:ext cx="1391691" cy="369332"/>
            </a:xfrm>
            <a:prstGeom prst="rect">
              <a:avLst/>
            </a:prstGeom>
            <a:noFill/>
          </p:spPr>
          <p:txBody>
            <a:bodyPr wrap="square" rtlCol="0">
              <a:spAutoFit/>
            </a:bodyPr>
            <a:lstStyle/>
            <a:p>
              <a:r>
                <a:rPr lang="en-US" err="1"/>
                <a:t>Optimistica</a:t>
              </a:r>
              <a:endParaRPr lang="en-US"/>
            </a:p>
          </p:txBody>
        </p:sp>
      </p:grpSp>
    </p:spTree>
    <p:extLst>
      <p:ext uri="{BB962C8B-B14F-4D97-AF65-F5344CB8AC3E}">
        <p14:creationId xmlns:p14="http://schemas.microsoft.com/office/powerpoint/2010/main" val="220193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4FA11E5-9936-8F6C-DF84-73D0C100BA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33" y="5178100"/>
            <a:ext cx="1032898" cy="1377197"/>
          </a:xfrm>
          <a:prstGeom prst="rect">
            <a:avLst/>
          </a:prstGeom>
        </p:spPr>
      </p:pic>
      <p:pic>
        <p:nvPicPr>
          <p:cNvPr id="11" name="Picture 10">
            <a:extLst>
              <a:ext uri="{FF2B5EF4-FFF2-40B4-BE49-F238E27FC236}">
                <a16:creationId xmlns:a16="http://schemas.microsoft.com/office/drawing/2014/main" id="{6FC62C53-9EAC-D44D-C741-E7AE53D4FD2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12278" y="5178100"/>
            <a:ext cx="9435447" cy="1503031"/>
          </a:xfrm>
          <a:prstGeom prst="rect">
            <a:avLst/>
          </a:prstGeom>
        </p:spPr>
      </p:pic>
      <p:sp>
        <p:nvSpPr>
          <p:cNvPr id="2" name="Title 1">
            <a:extLst>
              <a:ext uri="{FF2B5EF4-FFF2-40B4-BE49-F238E27FC236}">
                <a16:creationId xmlns:a16="http://schemas.microsoft.com/office/drawing/2014/main" id="{D9BAE3DE-9802-1827-151E-7418E6C5895E}"/>
              </a:ext>
            </a:extLst>
          </p:cNvPr>
          <p:cNvSpPr>
            <a:spLocks noGrp="1"/>
          </p:cNvSpPr>
          <p:nvPr>
            <p:ph type="title"/>
          </p:nvPr>
        </p:nvSpPr>
        <p:spPr/>
        <p:txBody>
          <a:bodyPr/>
          <a:lstStyle/>
          <a:p>
            <a:r>
              <a:rPr lang="en-US"/>
              <a:t>But wait! Calibration Alone is Weak.</a:t>
            </a:r>
          </a:p>
        </p:txBody>
      </p:sp>
      <p:sp>
        <p:nvSpPr>
          <p:cNvPr id="3" name="TextBox 2">
            <a:extLst>
              <a:ext uri="{FF2B5EF4-FFF2-40B4-BE49-F238E27FC236}">
                <a16:creationId xmlns:a16="http://schemas.microsoft.com/office/drawing/2014/main" id="{CB28496D-2F5A-0F27-233B-290ABFB20272}"/>
              </a:ext>
            </a:extLst>
          </p:cNvPr>
          <p:cNvSpPr txBox="1"/>
          <p:nvPr/>
        </p:nvSpPr>
        <p:spPr>
          <a:xfrm>
            <a:off x="4701949" y="1506022"/>
            <a:ext cx="3561039" cy="369332"/>
          </a:xfrm>
          <a:prstGeom prst="rect">
            <a:avLst/>
          </a:prstGeom>
          <a:noFill/>
        </p:spPr>
        <p:txBody>
          <a:bodyPr wrap="none" rtlCol="0">
            <a:spAutoFit/>
          </a:bodyPr>
          <a:lstStyle/>
          <a:p>
            <a:r>
              <a:rPr lang="en-US"/>
              <a:t>Average Frequency of Sepsis: 40%</a:t>
            </a:r>
          </a:p>
        </p:txBody>
      </p:sp>
      <p:sp>
        <p:nvSpPr>
          <p:cNvPr id="9" name="TextBox 8">
            <a:extLst>
              <a:ext uri="{FF2B5EF4-FFF2-40B4-BE49-F238E27FC236}">
                <a16:creationId xmlns:a16="http://schemas.microsoft.com/office/drawing/2014/main" id="{0DBF9A58-44BA-CCC1-979D-93C6406DAFE2}"/>
              </a:ext>
            </a:extLst>
          </p:cNvPr>
          <p:cNvSpPr txBox="1"/>
          <p:nvPr/>
        </p:nvSpPr>
        <p:spPr>
          <a:xfrm>
            <a:off x="4007805" y="3547292"/>
            <a:ext cx="5279587" cy="369332"/>
          </a:xfrm>
          <a:prstGeom prst="rect">
            <a:avLst/>
          </a:prstGeom>
          <a:noFill/>
        </p:spPr>
        <p:txBody>
          <a:bodyPr wrap="none" rtlCol="0">
            <a:spAutoFit/>
          </a:bodyPr>
          <a:lstStyle/>
          <a:p>
            <a:r>
              <a:rPr lang="en-US"/>
              <a:t>There are many ways to be calibrated. Here are two.</a:t>
            </a:r>
          </a:p>
        </p:txBody>
      </p:sp>
      <p:pic>
        <p:nvPicPr>
          <p:cNvPr id="13" name="Picture 12">
            <a:extLst>
              <a:ext uri="{FF2B5EF4-FFF2-40B4-BE49-F238E27FC236}">
                <a16:creationId xmlns:a16="http://schemas.microsoft.com/office/drawing/2014/main" id="{418E297D-3EB3-1BFA-E5EF-BEC61D4DA7F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712279" y="3908791"/>
            <a:ext cx="9489474" cy="1319345"/>
          </a:xfrm>
          <a:prstGeom prst="rect">
            <a:avLst/>
          </a:prstGeom>
        </p:spPr>
      </p:pic>
      <p:pic>
        <p:nvPicPr>
          <p:cNvPr id="15" name="Picture 14">
            <a:extLst>
              <a:ext uri="{FF2B5EF4-FFF2-40B4-BE49-F238E27FC236}">
                <a16:creationId xmlns:a16="http://schemas.microsoft.com/office/drawing/2014/main" id="{60776F6E-0C9C-CB57-1D02-13EDFA271B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333" y="3858755"/>
            <a:ext cx="989509" cy="1319345"/>
          </a:xfrm>
          <a:prstGeom prst="rect">
            <a:avLst/>
          </a:prstGeom>
        </p:spPr>
      </p:pic>
      <p:pic>
        <p:nvPicPr>
          <p:cNvPr id="21" name="Picture 20">
            <a:extLst>
              <a:ext uri="{FF2B5EF4-FFF2-40B4-BE49-F238E27FC236}">
                <a16:creationId xmlns:a16="http://schemas.microsoft.com/office/drawing/2014/main" id="{E901CCDB-FF27-4141-D5B7-2CF43965B0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2953" y="4107739"/>
            <a:ext cx="633707" cy="633707"/>
          </a:xfrm>
          <a:prstGeom prst="rect">
            <a:avLst/>
          </a:prstGeom>
        </p:spPr>
      </p:pic>
      <p:pic>
        <p:nvPicPr>
          <p:cNvPr id="22" name="Picture 21">
            <a:extLst>
              <a:ext uri="{FF2B5EF4-FFF2-40B4-BE49-F238E27FC236}">
                <a16:creationId xmlns:a16="http://schemas.microsoft.com/office/drawing/2014/main" id="{BAAF4531-5D2B-B9F9-155A-DCB247A31C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2952" y="5549845"/>
            <a:ext cx="633707" cy="633707"/>
          </a:xfrm>
          <a:prstGeom prst="rect">
            <a:avLst/>
          </a:prstGeom>
        </p:spPr>
      </p:pic>
      <p:pic>
        <p:nvPicPr>
          <p:cNvPr id="7" name="Picture 6">
            <a:extLst>
              <a:ext uri="{FF2B5EF4-FFF2-40B4-BE49-F238E27FC236}">
                <a16:creationId xmlns:a16="http://schemas.microsoft.com/office/drawing/2014/main" id="{F5BA0A65-B244-243C-951C-42C431E0656E}"/>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764575" y="2088151"/>
            <a:ext cx="9383150" cy="1486868"/>
          </a:xfrm>
          <a:prstGeom prst="rect">
            <a:avLst/>
          </a:prstGeom>
        </p:spPr>
      </p:pic>
    </p:spTree>
    <p:extLst>
      <p:ext uri="{BB962C8B-B14F-4D97-AF65-F5344CB8AC3E}">
        <p14:creationId xmlns:p14="http://schemas.microsoft.com/office/powerpoint/2010/main" val="243181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4BC4-8781-4888-5F14-D5AC5F2A7C63}"/>
              </a:ext>
            </a:extLst>
          </p:cNvPr>
          <p:cNvSpPr>
            <a:spLocks noGrp="1"/>
          </p:cNvSpPr>
          <p:nvPr>
            <p:ph type="title"/>
          </p:nvPr>
        </p:nvSpPr>
        <p:spPr/>
        <p:txBody>
          <a:bodyPr/>
          <a:lstStyle/>
          <a:p>
            <a:r>
              <a:rPr lang="en-US"/>
              <a:t>The Catch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C6D9DA-E061-6027-F994-C19B2C291C71}"/>
                  </a:ext>
                </a:extLst>
              </p:cNvPr>
              <p:cNvSpPr>
                <a:spLocks noGrp="1"/>
              </p:cNvSpPr>
              <p:nvPr>
                <p:ph idx="1"/>
              </p:nvPr>
            </p:nvSpPr>
            <p:spPr/>
            <p:txBody>
              <a:bodyPr vert="horz" lIns="91440" tIns="45720" rIns="91440" bIns="45720" rtlCol="0" anchor="t">
                <a:normAutofit/>
              </a:bodyPr>
              <a:lstStyle/>
              <a:p>
                <a:r>
                  <a:rPr lang="en-US"/>
                  <a:t> The benchmark class in the previous theorem was policies </a:t>
                </a:r>
                <a14:m>
                  <m:oMath xmlns:m="http://schemas.openxmlformats.org/officeDocument/2006/math">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oMath>
                </a14:m>
                <a:r>
                  <a:rPr lang="en-US"/>
                  <a:t> that take as input </a:t>
                </a:r>
                <a:r>
                  <a:rPr lang="en-US" i="1"/>
                  <a:t>only</a:t>
                </a:r>
                <a:r>
                  <a:rPr lang="en-US"/>
                  <a:t> f(x). So if </a:t>
                </a: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a:t> is constant so are the comparators.</a:t>
                </a:r>
              </a:p>
              <a:p>
                <a:pPr lvl="1"/>
                <a:r>
                  <a:rPr lang="en-US"/>
                  <a:t>i.e. it doesn’t apply to decision makers who have other observations. </a:t>
                </a:r>
              </a:p>
              <a:p>
                <a:r>
                  <a:rPr lang="en-US"/>
                  <a:t>Calibration also does not imply accuracy (better than a constant predictor). </a:t>
                </a:r>
              </a:p>
              <a:p>
                <a:pPr marL="0" indent="0">
                  <a:buNone/>
                </a:pPr>
                <a:endParaRPr lang="en-US"/>
              </a:p>
            </p:txBody>
          </p:sp>
        </mc:Choice>
        <mc:Fallback xmlns="">
          <p:sp>
            <p:nvSpPr>
              <p:cNvPr id="3" name="Content Placeholder 2">
                <a:extLst>
                  <a:ext uri="{FF2B5EF4-FFF2-40B4-BE49-F238E27FC236}">
                    <a16:creationId xmlns:a16="http://schemas.microsoft.com/office/drawing/2014/main" id="{F7C6D9DA-E061-6027-F994-C19B2C291C71}"/>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15BCEC3C-2A89-1543-3545-6C3F8DB6BFB2}"/>
              </a:ext>
            </a:extLst>
          </p:cNvPr>
          <p:cNvSpPr/>
          <p:nvPr/>
        </p:nvSpPr>
        <p:spPr>
          <a:xfrm>
            <a:off x="999309" y="4754880"/>
            <a:ext cx="9980022" cy="894806"/>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So calibration is a </a:t>
            </a:r>
            <a:r>
              <a:rPr lang="en-US" sz="2400" i="1">
                <a:solidFill>
                  <a:schemeClr val="tx1"/>
                </a:solidFill>
              </a:rPr>
              <a:t>minimal</a:t>
            </a:r>
            <a:r>
              <a:rPr lang="en-US" sz="2400">
                <a:solidFill>
                  <a:schemeClr val="tx1"/>
                </a:solidFill>
              </a:rPr>
              <a:t> desirable property, but we want more.</a:t>
            </a:r>
          </a:p>
        </p:txBody>
      </p:sp>
    </p:spTree>
    <p:extLst>
      <p:ext uri="{BB962C8B-B14F-4D97-AF65-F5344CB8AC3E}">
        <p14:creationId xmlns:p14="http://schemas.microsoft.com/office/powerpoint/2010/main" val="60133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03BEE-880B-F8B0-5E46-31DC1CF57142}"/>
              </a:ext>
            </a:extLst>
          </p:cNvPr>
          <p:cNvSpPr>
            <a:spLocks noGrp="1"/>
          </p:cNvSpPr>
          <p:nvPr>
            <p:ph type="title"/>
          </p:nvPr>
        </p:nvSpPr>
        <p:spPr/>
        <p:txBody>
          <a:bodyPr/>
          <a:lstStyle/>
          <a:p>
            <a:r>
              <a:rPr lang="en-US" err="1"/>
              <a:t>Multicalibration</a:t>
            </a:r>
            <a:r>
              <a:rPr lang="en-US"/>
              <a:t> </a:t>
            </a:r>
            <a:br>
              <a:rPr lang="en-US"/>
            </a:br>
            <a:r>
              <a:rPr lang="en-US" sz="2400"/>
              <a:t>[Hebert-Johnson, Kim, Reingold, </a:t>
            </a:r>
            <a:r>
              <a:rPr lang="en-US" sz="2400" err="1"/>
              <a:t>Rothblum</a:t>
            </a:r>
            <a:r>
              <a:rPr lang="en-US" sz="2400"/>
              <a:t>, ICML ‘18]</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145E74-54D6-5487-8EDB-A91A2F38CD82}"/>
                  </a:ext>
                </a:extLst>
              </p:cNvPr>
              <p:cNvSpPr>
                <a:spLocks noGrp="1"/>
              </p:cNvSpPr>
              <p:nvPr>
                <p:ph idx="1"/>
              </p:nvPr>
            </p:nvSpPr>
            <p:spPr/>
            <p:txBody>
              <a:bodyPr/>
              <a:lstStyle/>
              <a:p>
                <a:r>
                  <a:rPr lang="en-US"/>
                  <a:t>We can ask for calibration conditional on external context.</a:t>
                </a:r>
              </a:p>
              <a:p>
                <a:r>
                  <a:rPr lang="en-US"/>
                  <a:t>Fix a collection of grouping functions </a:t>
                </a:r>
                <a14:m>
                  <m:oMath xmlns:m="http://schemas.openxmlformats.org/officeDocument/2006/math">
                    <m:r>
                      <a:rPr lang="en-US" b="0" i="1" smtClean="0">
                        <a:latin typeface="Cambria Math" panose="02040503050406030204" pitchFamily="18" charset="0"/>
                      </a:rPr>
                      <m:t>𝒢</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𝑘</m:t>
                        </m:r>
                      </m:sub>
                    </m:sSub>
                    <m:r>
                      <a:rPr lang="en-US" b="0" i="1" smtClean="0">
                        <a:latin typeface="Cambria Math" panose="02040503050406030204" pitchFamily="18" charset="0"/>
                      </a:rPr>
                      <m:t>}</m:t>
                    </m:r>
                  </m:oMath>
                </a14:m>
                <a:r>
                  <a:rPr lang="en-US"/>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𝑔</m:t>
                        </m:r>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m:t>
                    </m:r>
                    <m:r>
                      <a:rPr lang="en-US" b="0" i="1" dirty="0" smtClean="0">
                        <a:latin typeface="Cambria Math" panose="02040503050406030204" pitchFamily="18" charset="0"/>
                      </a:rPr>
                      <m:t>𝑋</m:t>
                    </m:r>
                    <m:r>
                      <a:rPr lang="en-US" b="0" i="1" dirty="0" smtClean="0">
                        <a:latin typeface="Cambria Math" panose="02040503050406030204" pitchFamily="18" charset="0"/>
                      </a:rPr>
                      <m:t>→</m:t>
                    </m:r>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0,1</m:t>
                        </m:r>
                      </m:e>
                    </m:d>
                  </m:oMath>
                </a14:m>
                <a:endParaRPr lang="en-US" b="0"/>
              </a:p>
              <a:p>
                <a:r>
                  <a:rPr lang="en-US"/>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𝒟</m:t>
                        </m:r>
                      </m:e>
                      <m:sub>
                        <m:r>
                          <a:rPr lang="en-US" b="0" i="1" smtClean="0">
                            <a:latin typeface="Cambria Math" panose="02040503050406030204" pitchFamily="18" charset="0"/>
                          </a:rPr>
                          <m:t>𝑔</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𝒟</m:t>
                        </m:r>
                      </m:e>
                      <m:sub>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=1</m:t>
                            </m:r>
                          </m:e>
                        </m:d>
                      </m:sub>
                    </m:sSub>
                  </m:oMath>
                </a14:m>
                <a:r>
                  <a:rPr lang="en-US"/>
                  <a:t> .</a:t>
                </a:r>
              </a:p>
              <a:p>
                <a:pPr marL="0" indent="0">
                  <a:buNone/>
                </a:pPr>
                <a:endParaRPr lang="en-US"/>
              </a:p>
            </p:txBody>
          </p:sp>
        </mc:Choice>
        <mc:Fallback xmlns="">
          <p:sp>
            <p:nvSpPr>
              <p:cNvPr id="3" name="Content Placeholder 2">
                <a:extLst>
                  <a:ext uri="{FF2B5EF4-FFF2-40B4-BE49-F238E27FC236}">
                    <a16:creationId xmlns:a16="http://schemas.microsoft.com/office/drawing/2014/main" id="{FF145E74-54D6-5487-8EDB-A91A2F38CD82}"/>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C1D0A3B7-0DD0-A2BD-3FC4-CAA4ED56DEA9}"/>
                  </a:ext>
                </a:extLst>
              </p:cNvPr>
              <p:cNvSpPr/>
              <p:nvPr/>
            </p:nvSpPr>
            <p:spPr>
              <a:xfrm>
                <a:off x="1357460" y="4166646"/>
                <a:ext cx="9125146" cy="1272620"/>
              </a:xfrm>
              <a:prstGeom prst="roundRect">
                <a:avLst/>
              </a:prstGeom>
              <a:solidFill>
                <a:srgbClr val="E7ECF3"/>
              </a:solidFill>
              <a:ln w="15875">
                <a:solidFill>
                  <a:srgbClr val="3F5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 predictor </a:t>
                </a:r>
                <a14:m>
                  <m:oMath xmlns:m="http://schemas.openxmlformats.org/officeDocument/2006/math">
                    <m:r>
                      <a:rPr lang="en-US" sz="2400" i="1">
                        <a:solidFill>
                          <a:schemeClr val="tx1"/>
                        </a:solidFill>
                        <a:latin typeface="Cambria Math" panose="02040503050406030204" pitchFamily="18" charset="0"/>
                      </a:rPr>
                      <m:t>𝑓</m:t>
                    </m:r>
                  </m:oMath>
                </a14:m>
                <a:r>
                  <a:rPr lang="en-US" sz="2400">
                    <a:solidFill>
                      <a:schemeClr val="tx1"/>
                    </a:solidFill>
                  </a:rPr>
                  <a:t> is </a:t>
                </a:r>
                <a14:m>
                  <m:oMath xmlns:m="http://schemas.openxmlformats.org/officeDocument/2006/math">
                    <m:r>
                      <a:rPr lang="en-US" sz="2400" i="1">
                        <a:solidFill>
                          <a:schemeClr val="tx1"/>
                        </a:solidFill>
                        <a:latin typeface="Cambria Math" panose="02040503050406030204" pitchFamily="18" charset="0"/>
                      </a:rPr>
                      <m:t>𝜖</m:t>
                    </m:r>
                  </m:oMath>
                </a14:m>
                <a:r>
                  <a:rPr lang="en-US" sz="2400">
                    <a:solidFill>
                      <a:schemeClr val="tx1"/>
                    </a:solidFill>
                  </a:rPr>
                  <a:t>-</a:t>
                </a:r>
                <a:r>
                  <a:rPr lang="en-US" sz="2400" err="1">
                    <a:solidFill>
                      <a:schemeClr val="tx1"/>
                    </a:solidFill>
                  </a:rPr>
                  <a:t>multicalibrated</a:t>
                </a:r>
                <a:r>
                  <a:rPr lang="en-US" sz="2400">
                    <a:solidFill>
                      <a:schemeClr val="tx1"/>
                    </a:solidFill>
                  </a:rPr>
                  <a:t> with respect to </a:t>
                </a:r>
                <a14:m>
                  <m:oMath xmlns:m="http://schemas.openxmlformats.org/officeDocument/2006/math">
                    <m:r>
                      <a:rPr lang="en-US" sz="2400" i="1">
                        <a:solidFill>
                          <a:schemeClr val="tx1"/>
                        </a:solidFill>
                        <a:latin typeface="Cambria Math" panose="02040503050406030204" pitchFamily="18" charset="0"/>
                      </a:rPr>
                      <m:t>𝒟</m:t>
                    </m:r>
                  </m:oMath>
                </a14:m>
                <a:r>
                  <a:rPr lang="en-US" sz="2400">
                    <a:solidFill>
                      <a:schemeClr val="tx1"/>
                    </a:solidFill>
                  </a:rPr>
                  <a:t> and </a:t>
                </a:r>
                <a14:m>
                  <m:oMath xmlns:m="http://schemas.openxmlformats.org/officeDocument/2006/math">
                    <m:r>
                      <a:rPr lang="en-US" sz="2400" i="1">
                        <a:solidFill>
                          <a:schemeClr val="tx1"/>
                        </a:solidFill>
                        <a:latin typeface="Cambria Math" panose="02040503050406030204" pitchFamily="18" charset="0"/>
                      </a:rPr>
                      <m:t>𝒢</m:t>
                    </m:r>
                  </m:oMath>
                </a14:m>
                <a:r>
                  <a:rPr lang="en-US" sz="2400">
                    <a:solidFill>
                      <a:schemeClr val="tx1"/>
                    </a:solidFill>
                  </a:rPr>
                  <a:t> if :</a:t>
                </a:r>
              </a:p>
              <a:p>
                <a:pPr algn="ctr"/>
                <a14:m>
                  <m:oMathPara xmlns:m="http://schemas.openxmlformats.org/officeDocument/2006/math">
                    <m:oMathParaPr>
                      <m:jc m:val="centerGroup"/>
                    </m:oMathParaPr>
                    <m:oMath xmlns:m="http://schemas.openxmlformats.org/officeDocument/2006/math">
                      <m:r>
                        <a:rPr lang="en-US" sz="2400" i="1">
                          <a:solidFill>
                            <a:schemeClr val="tx1"/>
                          </a:solidFill>
                          <a:latin typeface="Cambria Math" panose="02040503050406030204" pitchFamily="18" charset="0"/>
                        </a:rPr>
                        <m:t>𝐸𝐶𝐸</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𝑓</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𝒟</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𝒢</m:t>
                          </m:r>
                        </m:e>
                      </m:d>
                      <m:r>
                        <a:rPr lang="en-US" sz="2400" i="1">
                          <a:solidFill>
                            <a:schemeClr val="tx1"/>
                          </a:solidFill>
                          <a:latin typeface="Cambria Math" panose="02040503050406030204" pitchFamily="18" charset="0"/>
                        </a:rPr>
                        <m:t>=</m:t>
                      </m:r>
                      <m:func>
                        <m:funcPr>
                          <m:ctrlPr>
                            <a:rPr lang="en-US" sz="2400" i="1">
                              <a:solidFill>
                                <a:schemeClr val="tx1"/>
                              </a:solidFill>
                              <a:latin typeface="Cambria Math" panose="02040503050406030204" pitchFamily="18" charset="0"/>
                            </a:rPr>
                          </m:ctrlPr>
                        </m:funcPr>
                        <m:fName>
                          <m:limLow>
                            <m:limLowPr>
                              <m:ctrlPr>
                                <a:rPr lang="en-US" sz="2400" i="1">
                                  <a:solidFill>
                                    <a:schemeClr val="tx1"/>
                                  </a:solidFill>
                                  <a:latin typeface="Cambria Math" panose="02040503050406030204" pitchFamily="18" charset="0"/>
                                </a:rPr>
                              </m:ctrlPr>
                            </m:limLowPr>
                            <m:e>
                              <m:r>
                                <m:rPr>
                                  <m:sty m:val="p"/>
                                </m:rPr>
                                <a:rPr lang="en-US" sz="2400">
                                  <a:solidFill>
                                    <a:schemeClr val="tx1"/>
                                  </a:solidFill>
                                  <a:latin typeface="Cambria Math" panose="02040503050406030204" pitchFamily="18" charset="0"/>
                                </a:rPr>
                                <m:t>max</m:t>
                              </m:r>
                            </m:e>
                            <m:lim>
                              <m:r>
                                <a:rPr lang="en-US" sz="2400" i="1">
                                  <a:solidFill>
                                    <a:schemeClr val="tx1"/>
                                  </a:solidFill>
                                  <a:latin typeface="Cambria Math" panose="02040503050406030204" pitchFamily="18" charset="0"/>
                                </a:rPr>
                                <m:t>𝑔</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𝒢</m:t>
                              </m:r>
                            </m:lim>
                          </m:limLow>
                        </m:fName>
                        <m:e>
                          <m:func>
                            <m:funcPr>
                              <m:ctrlPr>
                                <a:rPr lang="en-US" sz="2400" i="1">
                                  <a:solidFill>
                                    <a:schemeClr val="tx1"/>
                                  </a:solidFill>
                                  <a:latin typeface="Cambria Math" panose="02040503050406030204" pitchFamily="18" charset="0"/>
                                </a:rPr>
                              </m:ctrlPr>
                            </m:funcPr>
                            <m:fName>
                              <m:limLow>
                                <m:limLowPr>
                                  <m:ctrlPr>
                                    <a:rPr lang="en-US" sz="2400" i="1">
                                      <a:solidFill>
                                        <a:schemeClr val="tx1"/>
                                      </a:solidFill>
                                      <a:latin typeface="Cambria Math" panose="02040503050406030204" pitchFamily="18" charset="0"/>
                                    </a:rPr>
                                  </m:ctrlPr>
                                </m:limLowPr>
                                <m:e>
                                  <m:r>
                                    <m:rPr>
                                      <m:sty m:val="p"/>
                                    </m:rPr>
                                    <a:rPr lang="en-US" sz="2400">
                                      <a:solidFill>
                                        <a:schemeClr val="tx1"/>
                                      </a:solidFill>
                                      <a:latin typeface="Cambria Math" panose="02040503050406030204" pitchFamily="18" charset="0"/>
                                    </a:rPr>
                                    <m:t>Pr</m:t>
                                  </m:r>
                                </m:e>
                                <m:lim>
                                  <m:r>
                                    <a:rPr lang="en-US" sz="2400" i="1">
                                      <a:solidFill>
                                        <a:schemeClr val="tx1"/>
                                      </a:solidFill>
                                      <a:latin typeface="Cambria Math" panose="02040503050406030204" pitchFamily="18" charset="0"/>
                                    </a:rPr>
                                    <m:t>𝒟</m:t>
                                  </m:r>
                                </m:lim>
                              </m:limLow>
                            </m:fName>
                            <m:e>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𝑔</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𝑥</m:t>
                                      </m:r>
                                    </m:e>
                                  </m:d>
                                  <m:r>
                                    <a:rPr lang="en-US" sz="2400" i="1">
                                      <a:solidFill>
                                        <a:schemeClr val="tx1"/>
                                      </a:solidFill>
                                      <a:latin typeface="Cambria Math" panose="02040503050406030204" pitchFamily="18" charset="0"/>
                                    </a:rPr>
                                    <m:t>=1</m:t>
                                  </m:r>
                                </m:e>
                              </m:d>
                            </m:e>
                          </m:func>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𝐸𝐶𝐸</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𝑓</m:t>
                              </m:r>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𝒟</m:t>
                                  </m:r>
                                </m:e>
                                <m:sub>
                                  <m:r>
                                    <a:rPr lang="en-US" sz="2400" i="1">
                                      <a:solidFill>
                                        <a:schemeClr val="tx1"/>
                                      </a:solidFill>
                                      <a:latin typeface="Cambria Math" panose="02040503050406030204" pitchFamily="18" charset="0"/>
                                    </a:rPr>
                                    <m:t>𝑔</m:t>
                                  </m:r>
                                </m:sub>
                              </m:sSub>
                            </m:e>
                          </m:d>
                        </m:e>
                      </m:func>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𝜖</m:t>
                      </m:r>
                    </m:oMath>
                  </m:oMathPara>
                </a14:m>
                <a:endParaRPr lang="en-US" sz="2400">
                  <a:solidFill>
                    <a:schemeClr val="tx1"/>
                  </a:solidFill>
                </a:endParaRPr>
              </a:p>
            </p:txBody>
          </p:sp>
        </mc:Choice>
        <mc:Fallback xmlns="">
          <p:sp>
            <p:nvSpPr>
              <p:cNvPr id="4" name="Rounded Rectangle 3">
                <a:extLst>
                  <a:ext uri="{FF2B5EF4-FFF2-40B4-BE49-F238E27FC236}">
                    <a16:creationId xmlns:a16="http://schemas.microsoft.com/office/drawing/2014/main" id="{C1D0A3B7-0DD0-A2BD-3FC4-CAA4ED56DEA9}"/>
                  </a:ext>
                </a:extLst>
              </p:cNvPr>
              <p:cNvSpPr>
                <a:spLocks noRot="1" noChangeAspect="1" noMove="1" noResize="1" noEditPoints="1" noAdjustHandles="1" noChangeArrowheads="1" noChangeShapeType="1" noTextEdit="1"/>
              </p:cNvSpPr>
              <p:nvPr/>
            </p:nvSpPr>
            <p:spPr>
              <a:xfrm>
                <a:off x="1357460" y="4166646"/>
                <a:ext cx="9125146" cy="1272620"/>
              </a:xfrm>
              <a:prstGeom prst="roundRect">
                <a:avLst/>
              </a:prstGeom>
              <a:blipFill>
                <a:blip r:embed="rId3"/>
                <a:stretch>
                  <a:fillRect/>
                </a:stretch>
              </a:blipFill>
              <a:ln w="15875">
                <a:solidFill>
                  <a:srgbClr val="3F5F8A"/>
                </a:solidFill>
              </a:ln>
            </p:spPr>
            <p:txBody>
              <a:bodyPr/>
              <a:lstStyle/>
              <a:p>
                <a:r>
                  <a:rPr lang="en-US">
                    <a:noFill/>
                  </a:rPr>
                  <a:t> </a:t>
                </a:r>
              </a:p>
            </p:txBody>
          </p:sp>
        </mc:Fallback>
      </mc:AlternateContent>
    </p:spTree>
    <p:extLst>
      <p:ext uri="{BB962C8B-B14F-4D97-AF65-F5344CB8AC3E}">
        <p14:creationId xmlns:p14="http://schemas.microsoft.com/office/powerpoint/2010/main" val="328738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28763-14E9-D792-BABB-E61CC429C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37993-635D-3A2F-DC35-C4995DD2F42B}"/>
              </a:ext>
            </a:extLst>
          </p:cNvPr>
          <p:cNvSpPr>
            <a:spLocks noGrp="1"/>
          </p:cNvSpPr>
          <p:nvPr>
            <p:ph type="title"/>
          </p:nvPr>
        </p:nvSpPr>
        <p:spPr/>
        <p:txBody>
          <a:bodyPr/>
          <a:lstStyle/>
          <a:p>
            <a:r>
              <a:rPr lang="en-US"/>
              <a:t>Machine learning is about making predictions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DB8549-FA0A-E899-86DA-38A7CBBCB02D}"/>
                  </a:ext>
                </a:extLst>
              </p:cNvPr>
              <p:cNvSpPr>
                <a:spLocks noGrp="1"/>
              </p:cNvSpPr>
              <p:nvPr>
                <p:ph idx="1"/>
              </p:nvPr>
            </p:nvSpPr>
            <p:spPr>
              <a:xfrm>
                <a:off x="660989" y="2374679"/>
                <a:ext cx="2723707" cy="985321"/>
              </a:xfrm>
            </p:spPr>
            <p:txBody>
              <a:bodyPr>
                <a:normAutofit/>
              </a:bodyPr>
              <a:lstStyle/>
              <a:p>
                <a:pPr marL="0" indent="0">
                  <a:buNone/>
                </a:pPr>
                <a:r>
                  <a:rPr lang="en-US"/>
                  <a:t>Given some context </a:t>
                </a:r>
                <a14:m>
                  <m:oMath xmlns:m="http://schemas.openxmlformats.org/officeDocument/2006/math">
                    <m:r>
                      <a:rPr lang="en-US" b="0" i="1" smtClean="0">
                        <a:latin typeface="Cambria Math" panose="02040503050406030204" pitchFamily="18" charset="0"/>
                      </a:rPr>
                      <m:t>𝒳</m:t>
                    </m:r>
                  </m:oMath>
                </a14:m>
                <a:r>
                  <a:rPr lang="en-US" b="0"/>
                  <a:t>…</a:t>
                </a:r>
              </a:p>
              <a:p>
                <a:pPr marL="0" indent="0">
                  <a:buNone/>
                </a:pPr>
                <a:endParaRPr lang="en-US"/>
              </a:p>
            </p:txBody>
          </p:sp>
        </mc:Choice>
        <mc:Fallback xmlns="">
          <p:sp>
            <p:nvSpPr>
              <p:cNvPr id="3" name="Content Placeholder 2">
                <a:extLst>
                  <a:ext uri="{FF2B5EF4-FFF2-40B4-BE49-F238E27FC236}">
                    <a16:creationId xmlns:a16="http://schemas.microsoft.com/office/drawing/2014/main" id="{31DB8549-FA0A-E899-86DA-38A7CBBCB02D}"/>
                  </a:ext>
                </a:extLst>
              </p:cNvPr>
              <p:cNvSpPr>
                <a:spLocks noGrp="1" noRot="1" noChangeAspect="1" noMove="1" noResize="1" noEditPoints="1" noAdjustHandles="1" noChangeArrowheads="1" noChangeShapeType="1" noTextEdit="1"/>
              </p:cNvSpPr>
              <p:nvPr>
                <p:ph idx="1"/>
              </p:nvPr>
            </p:nvSpPr>
            <p:spPr>
              <a:xfrm>
                <a:off x="660989" y="2374679"/>
                <a:ext cx="2723707" cy="985321"/>
              </a:xfrm>
              <a:blipFill>
                <a:blip r:embed="rId3"/>
                <a:stretch>
                  <a:fillRect l="-4167" t="-10256" b="-5128"/>
                </a:stretch>
              </a:blipFill>
            </p:spPr>
            <p:txBody>
              <a:bodyPr/>
              <a:lstStyle/>
              <a:p>
                <a:r>
                  <a:rPr lang="en-US">
                    <a:noFill/>
                  </a:rPr>
                  <a:t> </a:t>
                </a:r>
              </a:p>
            </p:txBody>
          </p:sp>
        </mc:Fallback>
      </mc:AlternateContent>
      <p:sp>
        <p:nvSpPr>
          <p:cNvPr id="4" name="Content Placeholder 2">
            <a:extLst>
              <a:ext uri="{FF2B5EF4-FFF2-40B4-BE49-F238E27FC236}">
                <a16:creationId xmlns:a16="http://schemas.microsoft.com/office/drawing/2014/main" id="{16C742EE-0DC9-DF71-411B-71CB5701BED4}"/>
              </a:ext>
            </a:extLst>
          </p:cNvPr>
          <p:cNvSpPr txBox="1">
            <a:spLocks/>
          </p:cNvSpPr>
          <p:nvPr/>
        </p:nvSpPr>
        <p:spPr>
          <a:xfrm>
            <a:off x="660989" y="4571168"/>
            <a:ext cx="1915633" cy="9853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can we predict </a:t>
            </a:r>
          </a:p>
          <a:p>
            <a:pPr marL="0" indent="0">
              <a:buFont typeface="Arial" panose="020B0604020202020204" pitchFamily="34" charset="0"/>
              <a:buNone/>
            </a:pPr>
            <a:endParaRPr lang="en-US"/>
          </a:p>
        </p:txBody>
      </p:sp>
      <p:sp>
        <p:nvSpPr>
          <p:cNvPr id="5" name="Rounded Rectangle 4">
            <a:extLst>
              <a:ext uri="{FF2B5EF4-FFF2-40B4-BE49-F238E27FC236}">
                <a16:creationId xmlns:a16="http://schemas.microsoft.com/office/drawing/2014/main" id="{327422EE-8430-B4DD-F527-C5508BE5587D}"/>
              </a:ext>
            </a:extLst>
          </p:cNvPr>
          <p:cNvSpPr/>
          <p:nvPr/>
        </p:nvSpPr>
        <p:spPr>
          <a:xfrm>
            <a:off x="3973031" y="1967135"/>
            <a:ext cx="1998921" cy="1562986"/>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ounded Rectangle 5">
            <a:extLst>
              <a:ext uri="{FF2B5EF4-FFF2-40B4-BE49-F238E27FC236}">
                <a16:creationId xmlns:a16="http://schemas.microsoft.com/office/drawing/2014/main" id="{E80C2BE1-CFFF-4B92-7D9B-4E8B2FDBD86E}"/>
              </a:ext>
            </a:extLst>
          </p:cNvPr>
          <p:cNvSpPr/>
          <p:nvPr/>
        </p:nvSpPr>
        <p:spPr>
          <a:xfrm>
            <a:off x="6560287" y="1967135"/>
            <a:ext cx="1998921" cy="1562986"/>
          </a:xfrm>
          <a:prstGeom prst="roundRect">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ounded Rectangle 6">
            <a:extLst>
              <a:ext uri="{FF2B5EF4-FFF2-40B4-BE49-F238E27FC236}">
                <a16:creationId xmlns:a16="http://schemas.microsoft.com/office/drawing/2014/main" id="{7EB18804-161C-56B7-D070-8301359C15B5}"/>
              </a:ext>
            </a:extLst>
          </p:cNvPr>
          <p:cNvSpPr/>
          <p:nvPr/>
        </p:nvSpPr>
        <p:spPr>
          <a:xfrm>
            <a:off x="9147543" y="1967135"/>
            <a:ext cx="1998921" cy="1562986"/>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a:extLst>
              <a:ext uri="{FF2B5EF4-FFF2-40B4-BE49-F238E27FC236}">
                <a16:creationId xmlns:a16="http://schemas.microsoft.com/office/drawing/2014/main" id="{B6866FC5-BAEA-A37B-F3BE-0359F7447DC5}"/>
              </a:ext>
            </a:extLst>
          </p:cNvPr>
          <p:cNvSpPr/>
          <p:nvPr/>
        </p:nvSpPr>
        <p:spPr>
          <a:xfrm>
            <a:off x="3973031" y="4282336"/>
            <a:ext cx="1998921" cy="1562986"/>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ounded Rectangle 8">
            <a:extLst>
              <a:ext uri="{FF2B5EF4-FFF2-40B4-BE49-F238E27FC236}">
                <a16:creationId xmlns:a16="http://schemas.microsoft.com/office/drawing/2014/main" id="{1A122181-C900-D0A6-B5F6-1A32F8F1401F}"/>
              </a:ext>
            </a:extLst>
          </p:cNvPr>
          <p:cNvSpPr/>
          <p:nvPr/>
        </p:nvSpPr>
        <p:spPr>
          <a:xfrm>
            <a:off x="6560287" y="4282336"/>
            <a:ext cx="1998921" cy="1562986"/>
          </a:xfrm>
          <a:prstGeom prst="roundRect">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Arrow Connector 11">
            <a:extLst>
              <a:ext uri="{FF2B5EF4-FFF2-40B4-BE49-F238E27FC236}">
                <a16:creationId xmlns:a16="http://schemas.microsoft.com/office/drawing/2014/main" id="{50315AF8-9F16-0234-1B2D-51B79E68FB72}"/>
              </a:ext>
            </a:extLst>
          </p:cNvPr>
          <p:cNvCxnSpPr/>
          <p:nvPr/>
        </p:nvCxnSpPr>
        <p:spPr>
          <a:xfrm>
            <a:off x="4972491" y="3721506"/>
            <a:ext cx="0" cy="382772"/>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B45D961-2C03-E421-FA22-162327ADDFBA}"/>
              </a:ext>
            </a:extLst>
          </p:cNvPr>
          <p:cNvCxnSpPr/>
          <p:nvPr/>
        </p:nvCxnSpPr>
        <p:spPr>
          <a:xfrm>
            <a:off x="7559747" y="3714417"/>
            <a:ext cx="0" cy="382772"/>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C1D7B4A5-C6C9-D74F-6FBA-D14FC685FD72}"/>
              </a:ext>
            </a:extLst>
          </p:cNvPr>
          <p:cNvSpPr/>
          <p:nvPr/>
        </p:nvSpPr>
        <p:spPr>
          <a:xfrm>
            <a:off x="9296398" y="4441825"/>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ounded Rectangle 15">
            <a:extLst>
              <a:ext uri="{FF2B5EF4-FFF2-40B4-BE49-F238E27FC236}">
                <a16:creationId xmlns:a16="http://schemas.microsoft.com/office/drawing/2014/main" id="{2212B682-F8CD-8AF5-BE68-3F7F1F67149C}"/>
              </a:ext>
            </a:extLst>
          </p:cNvPr>
          <p:cNvSpPr/>
          <p:nvPr/>
        </p:nvSpPr>
        <p:spPr>
          <a:xfrm>
            <a:off x="6709142" y="4441825"/>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16">
            <a:extLst>
              <a:ext uri="{FF2B5EF4-FFF2-40B4-BE49-F238E27FC236}">
                <a16:creationId xmlns:a16="http://schemas.microsoft.com/office/drawing/2014/main" id="{174B8BEF-4F40-078F-CD8D-2004C96E169E}"/>
              </a:ext>
            </a:extLst>
          </p:cNvPr>
          <p:cNvSpPr/>
          <p:nvPr/>
        </p:nvSpPr>
        <p:spPr>
          <a:xfrm>
            <a:off x="4121886" y="4441825"/>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17">
            <a:extLst>
              <a:ext uri="{FF2B5EF4-FFF2-40B4-BE49-F238E27FC236}">
                <a16:creationId xmlns:a16="http://schemas.microsoft.com/office/drawing/2014/main" id="{6D3B8369-6E3C-BB6A-910B-0278BBA83FD3}"/>
              </a:ext>
            </a:extLst>
          </p:cNvPr>
          <p:cNvSpPr/>
          <p:nvPr/>
        </p:nvSpPr>
        <p:spPr>
          <a:xfrm>
            <a:off x="4121886" y="2115992"/>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ounded Rectangle 18">
            <a:extLst>
              <a:ext uri="{FF2B5EF4-FFF2-40B4-BE49-F238E27FC236}">
                <a16:creationId xmlns:a16="http://schemas.microsoft.com/office/drawing/2014/main" id="{49B7BCC0-42C0-6DFB-A085-618FC56149B9}"/>
              </a:ext>
            </a:extLst>
          </p:cNvPr>
          <p:cNvSpPr/>
          <p:nvPr/>
        </p:nvSpPr>
        <p:spPr>
          <a:xfrm>
            <a:off x="6709142" y="2126624"/>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19">
            <a:extLst>
              <a:ext uri="{FF2B5EF4-FFF2-40B4-BE49-F238E27FC236}">
                <a16:creationId xmlns:a16="http://schemas.microsoft.com/office/drawing/2014/main" id="{D818A2B1-E66A-3545-4A57-70FC1286D480}"/>
              </a:ext>
            </a:extLst>
          </p:cNvPr>
          <p:cNvSpPr/>
          <p:nvPr/>
        </p:nvSpPr>
        <p:spPr>
          <a:xfrm>
            <a:off x="9296398" y="2115992"/>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2F042E13-F0BA-4915-011B-61D26B218C9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18837" y="4451395"/>
            <a:ext cx="914397" cy="1234437"/>
          </a:xfrm>
          <a:prstGeom prst="rect">
            <a:avLst/>
          </a:prstGeom>
        </p:spPr>
      </p:pic>
      <p:pic>
        <p:nvPicPr>
          <p:cNvPr id="22" name="Picture 21">
            <a:extLst>
              <a:ext uri="{FF2B5EF4-FFF2-40B4-BE49-F238E27FC236}">
                <a16:creationId xmlns:a16="http://schemas.microsoft.com/office/drawing/2014/main" id="{EFE74359-59C6-28E3-B827-798E8065F7B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369094" y="2210068"/>
            <a:ext cx="1206792" cy="1055855"/>
          </a:xfrm>
          <a:prstGeom prst="rect">
            <a:avLst/>
          </a:prstGeom>
        </p:spPr>
      </p:pic>
      <p:pic>
        <p:nvPicPr>
          <p:cNvPr id="23" name="Picture 22">
            <a:extLst>
              <a:ext uri="{FF2B5EF4-FFF2-40B4-BE49-F238E27FC236}">
                <a16:creationId xmlns:a16="http://schemas.microsoft.com/office/drawing/2014/main" id="{0E00D154-854C-81F1-678F-268F9446A4C8}"/>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948136" y="4561600"/>
            <a:ext cx="1223222" cy="994890"/>
          </a:xfrm>
          <a:prstGeom prst="rect">
            <a:avLst/>
          </a:prstGeom>
        </p:spPr>
      </p:pic>
      <p:pic>
        <p:nvPicPr>
          <p:cNvPr id="24" name="Picture 23">
            <a:extLst>
              <a:ext uri="{FF2B5EF4-FFF2-40B4-BE49-F238E27FC236}">
                <a16:creationId xmlns:a16="http://schemas.microsoft.com/office/drawing/2014/main" id="{8AC87822-9F4D-9BC4-918E-23315E87C21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0982" y="2179863"/>
            <a:ext cx="1137530" cy="1137530"/>
          </a:xfrm>
          <a:prstGeom prst="rect">
            <a:avLst/>
          </a:prstGeom>
        </p:spPr>
      </p:pic>
      <p:pic>
        <p:nvPicPr>
          <p:cNvPr id="26" name="Picture 25">
            <a:extLst>
              <a:ext uri="{FF2B5EF4-FFF2-40B4-BE49-F238E27FC236}">
                <a16:creationId xmlns:a16="http://schemas.microsoft.com/office/drawing/2014/main" id="{2C9AF7CA-C5BD-6562-FD79-56B13D3844F4}"/>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9723472" y="2210068"/>
            <a:ext cx="847062" cy="999949"/>
          </a:xfrm>
          <a:prstGeom prst="rect">
            <a:avLst/>
          </a:prstGeom>
        </p:spPr>
      </p:pic>
      <p:sp>
        <p:nvSpPr>
          <p:cNvPr id="11" name="Content Placeholder 2">
            <a:extLst>
              <a:ext uri="{FF2B5EF4-FFF2-40B4-BE49-F238E27FC236}">
                <a16:creationId xmlns:a16="http://schemas.microsoft.com/office/drawing/2014/main" id="{C1945A41-D963-CC3F-B405-0640C9200D10}"/>
              </a:ext>
            </a:extLst>
          </p:cNvPr>
          <p:cNvSpPr txBox="1">
            <a:spLocks/>
          </p:cNvSpPr>
          <p:nvPr/>
        </p:nvSpPr>
        <p:spPr>
          <a:xfrm>
            <a:off x="660989" y="6209414"/>
            <a:ext cx="9248555" cy="4617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…the probability the patient develops sepsis today?</a:t>
            </a:r>
          </a:p>
        </p:txBody>
      </p:sp>
      <p:sp>
        <p:nvSpPr>
          <p:cNvPr id="29" name="Rounded Rectangle 28">
            <a:extLst>
              <a:ext uri="{FF2B5EF4-FFF2-40B4-BE49-F238E27FC236}">
                <a16:creationId xmlns:a16="http://schemas.microsoft.com/office/drawing/2014/main" id="{D6A3CEB2-A1F3-809C-8A0B-62A2D54438DD}"/>
              </a:ext>
            </a:extLst>
          </p:cNvPr>
          <p:cNvSpPr/>
          <p:nvPr/>
        </p:nvSpPr>
        <p:spPr>
          <a:xfrm>
            <a:off x="8920715" y="1690688"/>
            <a:ext cx="2562447" cy="2264624"/>
          </a:xfrm>
          <a:prstGeom prst="roundRect">
            <a:avLst/>
          </a:prstGeom>
          <a:solidFill>
            <a:schemeClr val="bg1">
              <a:alpha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ounded Rectangle 29">
            <a:extLst>
              <a:ext uri="{FF2B5EF4-FFF2-40B4-BE49-F238E27FC236}">
                <a16:creationId xmlns:a16="http://schemas.microsoft.com/office/drawing/2014/main" id="{296D5490-7B41-A3FB-4B7E-1C7468F8A2A9}"/>
              </a:ext>
            </a:extLst>
          </p:cNvPr>
          <p:cNvSpPr/>
          <p:nvPr/>
        </p:nvSpPr>
        <p:spPr>
          <a:xfrm>
            <a:off x="3598234" y="1725317"/>
            <a:ext cx="2562447" cy="4239548"/>
          </a:xfrm>
          <a:prstGeom prst="roundRect">
            <a:avLst/>
          </a:prstGeom>
          <a:solidFill>
            <a:schemeClr val="bg1">
              <a:alpha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35766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57202-D662-D4CA-8619-8B3A89D5ECEF}"/>
              </a:ext>
            </a:extLst>
          </p:cNvPr>
          <p:cNvSpPr>
            <a:spLocks noGrp="1"/>
          </p:cNvSpPr>
          <p:nvPr>
            <p:ph type="title"/>
          </p:nvPr>
        </p:nvSpPr>
        <p:spPr/>
        <p:txBody>
          <a:bodyPr/>
          <a:lstStyle/>
          <a:p>
            <a:r>
              <a:rPr lang="en-US" err="1"/>
              <a:t>Multicalibration</a:t>
            </a:r>
            <a:endParaRPr lang="en-US"/>
          </a:p>
        </p:txBody>
      </p:sp>
      <p:sp>
        <p:nvSpPr>
          <p:cNvPr id="3" name="Content Placeholder 2">
            <a:extLst>
              <a:ext uri="{FF2B5EF4-FFF2-40B4-BE49-F238E27FC236}">
                <a16:creationId xmlns:a16="http://schemas.microsoft.com/office/drawing/2014/main" id="{D4DF7C44-401A-DDFA-EC56-EBADA3B3F527}"/>
              </a:ext>
            </a:extLst>
          </p:cNvPr>
          <p:cNvSpPr>
            <a:spLocks noGrp="1"/>
          </p:cNvSpPr>
          <p:nvPr>
            <p:ph idx="1"/>
          </p:nvPr>
        </p:nvSpPr>
        <p:spPr/>
        <p:txBody>
          <a:bodyPr/>
          <a:lstStyle/>
          <a:p>
            <a:pPr marL="0" indent="0" algn="ctr">
              <a:buNone/>
            </a:pPr>
            <a:r>
              <a:rPr lang="en-US"/>
              <a:t>Suppose we can now observe clinically relevant features.</a:t>
            </a:r>
          </a:p>
          <a:p>
            <a:pPr marL="0" indent="0" algn="ctr">
              <a:buNone/>
            </a:pPr>
            <a:r>
              <a:rPr lang="en-US" sz="2000"/>
              <a:t>Overall frequency of sepsis: 50%. For female patients: 80%. For male patients: 20%</a:t>
            </a:r>
          </a:p>
        </p:txBody>
      </p:sp>
      <p:pic>
        <p:nvPicPr>
          <p:cNvPr id="9" name="Picture 8">
            <a:extLst>
              <a:ext uri="{FF2B5EF4-FFF2-40B4-BE49-F238E27FC236}">
                <a16:creationId xmlns:a16="http://schemas.microsoft.com/office/drawing/2014/main" id="{86672982-1C98-1036-5967-B0EDBD1181C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119744" y="4042856"/>
            <a:ext cx="8364252" cy="1183352"/>
          </a:xfrm>
          <a:prstGeom prst="rect">
            <a:avLst/>
          </a:prstGeom>
        </p:spPr>
      </p:pic>
      <p:pic>
        <p:nvPicPr>
          <p:cNvPr id="11" name="Picture 10">
            <a:extLst>
              <a:ext uri="{FF2B5EF4-FFF2-40B4-BE49-F238E27FC236}">
                <a16:creationId xmlns:a16="http://schemas.microsoft.com/office/drawing/2014/main" id="{E78032E8-C5F5-1C3C-2446-AE3B58B5D6B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119744" y="5280657"/>
            <a:ext cx="8357325" cy="1210863"/>
          </a:xfrm>
          <a:prstGeom prst="rect">
            <a:avLst/>
          </a:prstGeom>
        </p:spPr>
      </p:pic>
      <p:pic>
        <p:nvPicPr>
          <p:cNvPr id="12" name="Picture 11">
            <a:extLst>
              <a:ext uri="{FF2B5EF4-FFF2-40B4-BE49-F238E27FC236}">
                <a16:creationId xmlns:a16="http://schemas.microsoft.com/office/drawing/2014/main" id="{9333F9F6-9913-A3AF-A168-3B31C9AE7F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587" y="5288672"/>
            <a:ext cx="1032898" cy="1377197"/>
          </a:xfrm>
          <a:prstGeom prst="rect">
            <a:avLst/>
          </a:prstGeom>
        </p:spPr>
      </p:pic>
      <p:pic>
        <p:nvPicPr>
          <p:cNvPr id="13" name="Picture 12">
            <a:extLst>
              <a:ext uri="{FF2B5EF4-FFF2-40B4-BE49-F238E27FC236}">
                <a16:creationId xmlns:a16="http://schemas.microsoft.com/office/drawing/2014/main" id="{B923F4B2-5484-BE8D-BA3B-5379BEDDBC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7387" y="3969327"/>
            <a:ext cx="989509" cy="1319345"/>
          </a:xfrm>
          <a:prstGeom prst="rect">
            <a:avLst/>
          </a:prstGeom>
        </p:spPr>
      </p:pic>
      <p:pic>
        <p:nvPicPr>
          <p:cNvPr id="14" name="Picture 13">
            <a:extLst>
              <a:ext uri="{FF2B5EF4-FFF2-40B4-BE49-F238E27FC236}">
                <a16:creationId xmlns:a16="http://schemas.microsoft.com/office/drawing/2014/main" id="{66D6E430-F442-C957-C532-424CD5C4A1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94944" y="4391757"/>
            <a:ext cx="633707" cy="633707"/>
          </a:xfrm>
          <a:prstGeom prst="rect">
            <a:avLst/>
          </a:prstGeom>
        </p:spPr>
      </p:pic>
      <p:pic>
        <p:nvPicPr>
          <p:cNvPr id="16" name="Picture 15">
            <a:extLst>
              <a:ext uri="{FF2B5EF4-FFF2-40B4-BE49-F238E27FC236}">
                <a16:creationId xmlns:a16="http://schemas.microsoft.com/office/drawing/2014/main" id="{3ECE0037-6886-3195-34CA-736D07BAE8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37391" y="5647317"/>
            <a:ext cx="633707" cy="633707"/>
          </a:xfrm>
          <a:prstGeom prst="rect">
            <a:avLst/>
          </a:prstGeom>
        </p:spPr>
      </p:pic>
      <p:pic>
        <p:nvPicPr>
          <p:cNvPr id="8" name="Picture 7">
            <a:extLst>
              <a:ext uri="{FF2B5EF4-FFF2-40B4-BE49-F238E27FC236}">
                <a16:creationId xmlns:a16="http://schemas.microsoft.com/office/drawing/2014/main" id="{9EB384D6-AF89-965E-BB6B-F992778D837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97954" y="2815144"/>
            <a:ext cx="8364388" cy="1194912"/>
          </a:xfrm>
          <a:prstGeom prst="rect">
            <a:avLst/>
          </a:prstGeom>
        </p:spPr>
      </p:pic>
    </p:spTree>
    <p:extLst>
      <p:ext uri="{BB962C8B-B14F-4D97-AF65-F5344CB8AC3E}">
        <p14:creationId xmlns:p14="http://schemas.microsoft.com/office/powerpoint/2010/main" val="65064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79553-15B2-22D1-6861-959BE182E32D}"/>
              </a:ext>
            </a:extLst>
          </p:cNvPr>
          <p:cNvSpPr>
            <a:spLocks noGrp="1"/>
          </p:cNvSpPr>
          <p:nvPr>
            <p:ph type="title"/>
          </p:nvPr>
        </p:nvSpPr>
        <p:spPr/>
        <p:txBody>
          <a:bodyPr/>
          <a:lstStyle/>
          <a:p>
            <a:r>
              <a:rPr kumimoji="0" lang="en-US" sz="4400" b="0" i="0" u="none" strike="noStrike" kern="1200" cap="none" spc="0" normalizeH="0" baseline="0" noProof="0" err="1">
                <a:ln>
                  <a:noFill/>
                </a:ln>
                <a:solidFill>
                  <a:prstClr val="black"/>
                </a:solidFill>
                <a:effectLst/>
                <a:uLnTx/>
                <a:uFillTx/>
                <a:latin typeface="Aptos Display" panose="020F0302020204030204"/>
                <a:ea typeface="+mj-ea"/>
                <a:cs typeface="+mj-cs"/>
              </a:rPr>
              <a:t>Multicalibration</a:t>
            </a:r>
            <a:r>
              <a:rPr kumimoji="0" lang="en-US" sz="4400" b="0" i="0" u="none" strike="noStrike" kern="1200" cap="none" spc="0" normalizeH="0" baseline="0" noProof="0">
                <a:ln>
                  <a:noFill/>
                </a:ln>
                <a:solidFill>
                  <a:prstClr val="black"/>
                </a:solidFill>
                <a:effectLst/>
                <a:uLnTx/>
                <a:uFillTx/>
                <a:latin typeface="Aptos Display" panose="020F0302020204030204"/>
                <a:ea typeface="+mj-ea"/>
                <a:cs typeface="+mj-cs"/>
              </a:rPr>
              <a:t> </a:t>
            </a:r>
            <a:br>
              <a:rPr kumimoji="0" lang="en-US" sz="4400" b="0" i="0" u="none" strike="noStrike" kern="1200" cap="none" spc="0" normalizeH="0" baseline="0" noProof="0">
                <a:ln>
                  <a:noFill/>
                </a:ln>
                <a:solidFill>
                  <a:prstClr val="black"/>
                </a:solidFill>
                <a:effectLst/>
                <a:uLnTx/>
                <a:uFillTx/>
                <a:latin typeface="Aptos Display" panose="020F0302020204030204"/>
                <a:ea typeface="+mj-ea"/>
                <a:cs typeface="+mj-cs"/>
              </a:rPr>
            </a:br>
            <a:r>
              <a:rPr kumimoji="0" lang="en-US" sz="2400" b="0" i="0" u="none" strike="noStrike" kern="1200" cap="none" spc="0" normalizeH="0" baseline="0" noProof="0">
                <a:ln>
                  <a:noFill/>
                </a:ln>
                <a:solidFill>
                  <a:prstClr val="black"/>
                </a:solidFill>
                <a:effectLst/>
                <a:uLnTx/>
                <a:uFillTx/>
                <a:latin typeface="Aptos Display" panose="020F0302020204030204"/>
                <a:ea typeface="+mj-ea"/>
                <a:cs typeface="+mj-cs"/>
              </a:rPr>
              <a:t>[Hebert-Johnson, Kim, Reingold, </a:t>
            </a:r>
            <a:r>
              <a:rPr kumimoji="0" lang="en-US" sz="2400" b="0" i="0" u="none" strike="noStrike" kern="1200" cap="none" spc="0" normalizeH="0" baseline="0" noProof="0" err="1">
                <a:ln>
                  <a:noFill/>
                </a:ln>
                <a:solidFill>
                  <a:prstClr val="black"/>
                </a:solidFill>
                <a:effectLst/>
                <a:uLnTx/>
                <a:uFillTx/>
                <a:latin typeface="Aptos Display" panose="020F0302020204030204"/>
                <a:ea typeface="+mj-ea"/>
                <a:cs typeface="+mj-cs"/>
              </a:rPr>
              <a:t>Rothblum</a:t>
            </a:r>
            <a:r>
              <a:rPr kumimoji="0" lang="en-US" sz="2400" b="0" i="0" u="none" strike="noStrike" kern="1200" cap="none" spc="0" normalizeH="0" baseline="0" noProof="0">
                <a:ln>
                  <a:noFill/>
                </a:ln>
                <a:solidFill>
                  <a:prstClr val="black"/>
                </a:solidFill>
                <a:effectLst/>
                <a:uLnTx/>
                <a:uFillTx/>
                <a:latin typeface="Aptos Display" panose="020F0302020204030204"/>
                <a:ea typeface="+mj-ea"/>
                <a:cs typeface="+mj-cs"/>
              </a:rPr>
              <a:t>, ICML ‘18]</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2A77AD5-F716-1C71-BE66-212243375FA9}"/>
                  </a:ext>
                </a:extLst>
              </p:cNvPr>
              <p:cNvSpPr>
                <a:spLocks noGrp="1"/>
              </p:cNvSpPr>
              <p:nvPr>
                <p:ph idx="1"/>
              </p:nvPr>
            </p:nvSpPr>
            <p:spPr/>
            <p:txBody>
              <a:bodyPr/>
              <a:lstStyle/>
              <a:p>
                <a:r>
                  <a:rPr lang="en-US"/>
                  <a:t>The “groups” </a:t>
                </a:r>
                <a14:m>
                  <m:oMath xmlns:m="http://schemas.openxmlformats.org/officeDocument/2006/math">
                    <m:r>
                      <a:rPr lang="en-US" b="0" i="1" smtClean="0">
                        <a:latin typeface="Cambria Math" panose="02040503050406030204" pitchFamily="18" charset="0"/>
                      </a:rPr>
                      <m:t>𝒢</m:t>
                    </m:r>
                  </m:oMath>
                </a14:m>
                <a:r>
                  <a:rPr lang="en-US"/>
                  <a:t> can be arbitrary and overlapping. For example:</a:t>
                </a:r>
              </a:p>
              <a:p>
                <a:pPr lvl="1"/>
                <a:r>
                  <a:rPr lang="en-US"/>
                  <a:t>Original fairness motivation --- intersecting demographic groups (indicators of gender, ethnicity, age, </a:t>
                </a:r>
                <a:r>
                  <a:rPr lang="en-US" err="1"/>
                  <a:t>etc</a:t>
                </a:r>
                <a:r>
                  <a:rPr lang="en-US"/>
                  <a:t>)</a:t>
                </a:r>
              </a:p>
              <a:p>
                <a:pPr lvl="1"/>
                <a:endParaRPr lang="en-US"/>
              </a:p>
              <a:p>
                <a:pPr lvl="1"/>
                <a:endParaRPr lang="en-US"/>
              </a:p>
              <a:p>
                <a:pPr lvl="1"/>
                <a:endParaRPr lang="en-US"/>
              </a:p>
              <a:p>
                <a:pPr lvl="1"/>
                <a:endParaRPr lang="en-US"/>
              </a:p>
              <a:p>
                <a:pPr lvl="1"/>
                <a:r>
                  <a:rPr lang="en-US"/>
                  <a:t>Level-sets of benchmark policies</a:t>
                </a:r>
                <a:endParaRPr lang="en-US" b="0"/>
              </a:p>
              <a:p>
                <a:pPr lvl="1"/>
                <a:r>
                  <a:rPr lang="en-US"/>
                  <a:t>Functions of a history of interaction with an interlocutor…</a:t>
                </a:r>
              </a:p>
              <a:p>
                <a:pPr lvl="1"/>
                <a:r>
                  <a:rPr lang="en-US"/>
                  <a:t>…</a:t>
                </a:r>
              </a:p>
              <a:p>
                <a:pPr marL="0" indent="0">
                  <a:buNone/>
                </a:pPr>
                <a:endParaRPr lang="en-US"/>
              </a:p>
            </p:txBody>
          </p:sp>
        </mc:Choice>
        <mc:Fallback xmlns="">
          <p:sp>
            <p:nvSpPr>
              <p:cNvPr id="3" name="Content Placeholder 2">
                <a:extLst>
                  <a:ext uri="{FF2B5EF4-FFF2-40B4-BE49-F238E27FC236}">
                    <a16:creationId xmlns:a16="http://schemas.microsoft.com/office/drawing/2014/main" id="{62A77AD5-F716-1C71-BE66-212243375FA9}"/>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CAA9134-1A6B-8DC6-3718-4C34745A01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0006" y="2605572"/>
            <a:ext cx="3191071" cy="2393304"/>
          </a:xfrm>
          <a:prstGeom prst="rect">
            <a:avLst/>
          </a:prstGeom>
        </p:spPr>
      </p:pic>
    </p:spTree>
    <p:extLst>
      <p:ext uri="{BB962C8B-B14F-4D97-AF65-F5344CB8AC3E}">
        <p14:creationId xmlns:p14="http://schemas.microsoft.com/office/powerpoint/2010/main" val="63598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EBCD6-1A52-CD07-74F1-FA16E9AF3C8C}"/>
              </a:ext>
            </a:extLst>
          </p:cNvPr>
          <p:cNvSpPr>
            <a:spLocks noGrp="1"/>
          </p:cNvSpPr>
          <p:nvPr>
            <p:ph type="title"/>
          </p:nvPr>
        </p:nvSpPr>
        <p:spPr/>
        <p:txBody>
          <a:bodyPr/>
          <a:lstStyle/>
          <a:p>
            <a:r>
              <a:rPr lang="en-US"/>
              <a:t>More generally… Outcome Indistinguishability</a:t>
            </a:r>
            <a:br>
              <a:rPr lang="en-US"/>
            </a:br>
            <a:r>
              <a:rPr lang="en-US"/>
              <a:t>[Dwork, Kim, Reingold, </a:t>
            </a:r>
            <a:r>
              <a:rPr lang="en-US" err="1"/>
              <a:t>Rothblum</a:t>
            </a:r>
            <a:r>
              <a:rPr lang="en-US"/>
              <a:t>, Yona ‘21]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2CE72B-CF6B-4189-B76B-D86A5D4523EA}"/>
                  </a:ext>
                </a:extLst>
              </p:cNvPr>
              <p:cNvSpPr>
                <a:spLocks noGrp="1"/>
              </p:cNvSpPr>
              <p:nvPr>
                <p:ph idx="1"/>
              </p:nvPr>
            </p:nvSpPr>
            <p:spPr/>
            <p:txBody>
              <a:bodyPr/>
              <a:lstStyle/>
              <a:p>
                <a:r>
                  <a:rPr lang="en-US"/>
                  <a:t>Fix a collection of tests </a:t>
                </a:r>
                <a14:m>
                  <m:oMath xmlns:m="http://schemas.openxmlformats.org/officeDocument/2006/math">
                    <m:r>
                      <a:rPr lang="en-US" b="0" i="1" smtClean="0">
                        <a:latin typeface="Cambria Math" panose="02040503050406030204" pitchFamily="18" charset="0"/>
                      </a:rPr>
                      <m:t>𝒯</m:t>
                    </m:r>
                  </m:oMath>
                </a14:m>
                <a:r>
                  <a:rPr lang="en-US"/>
                  <a:t>, where each test </a:t>
                </a:r>
                <a14:m>
                  <m:oMath xmlns:m="http://schemas.openxmlformats.org/officeDocument/2006/math">
                    <m:r>
                      <m:rPr>
                        <m:sty m:val="p"/>
                      </m:rPr>
                      <a:rPr lang="en-US" b="0" i="0" smtClean="0">
                        <a:latin typeface="Cambria Math" panose="02040503050406030204" pitchFamily="18" charset="0"/>
                      </a:rPr>
                      <m:t>a</m:t>
                    </m:r>
                    <m:r>
                      <a:rPr lang="en-US" b="0" i="1" smtClean="0">
                        <a:latin typeface="Cambria Math" panose="02040503050406030204" pitchFamily="18" charset="0"/>
                      </a:rPr>
                      <m:t>∈</m:t>
                    </m:r>
                    <m:r>
                      <a:rPr lang="en-US" b="0" i="1" smtClean="0">
                        <a:latin typeface="Cambria Math" panose="02040503050406030204" pitchFamily="18" charset="0"/>
                      </a:rPr>
                      <m:t>𝒯</m:t>
                    </m:r>
                  </m:oMath>
                </a14:m>
                <a:r>
                  <a:rPr lang="en-US"/>
                  <a:t> has the form: </a:t>
                </a:r>
                <a14:m>
                  <m:oMath xmlns:m="http://schemas.openxmlformats.org/officeDocument/2006/math">
                    <m:r>
                      <m:rPr>
                        <m:sty m:val="p"/>
                      </m:rPr>
                      <a:rPr lang="en-US" i="1">
                        <a:latin typeface="Cambria Math" panose="02040503050406030204" pitchFamily="18" charset="0"/>
                      </a:rPr>
                      <m:t>a</m:t>
                    </m:r>
                    <m:r>
                      <a:rPr lang="en-US" b="0" i="1" smtClean="0">
                        <a:latin typeface="Cambria Math" panose="02040503050406030204" pitchFamily="18" charset="0"/>
                      </a:rPr>
                      <m:t>:</m:t>
                    </m:r>
                    <m:r>
                      <a:rPr lang="en-US" b="0" i="1" smtClean="0">
                        <a:latin typeface="Cambria Math" panose="02040503050406030204" pitchFamily="18" charset="0"/>
                      </a:rPr>
                      <m:t>𝒳</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0,1</m:t>
                        </m:r>
                      </m:e>
                    </m:d>
                    <m:r>
                      <a:rPr lang="en-US" b="0" i="1" smtClean="0">
                        <a:latin typeface="Cambria Math" panose="02040503050406030204" pitchFamily="18" charset="0"/>
                      </a:rPr>
                      <m:t>→[−1,1]</m:t>
                    </m:r>
                  </m:oMath>
                </a14:m>
                <a:endParaRPr lang="en-US"/>
              </a:p>
              <a:p>
                <a:endParaRPr lang="en-US" b="0"/>
              </a:p>
              <a:p>
                <a:pPr marL="0" indent="0" algn="ctr">
                  <a:buNone/>
                </a:pPr>
                <a:endParaRPr lang="en-US"/>
              </a:p>
            </p:txBody>
          </p:sp>
        </mc:Choice>
        <mc:Fallback xmlns="">
          <p:sp>
            <p:nvSpPr>
              <p:cNvPr id="3" name="Content Placeholder 2">
                <a:extLst>
                  <a:ext uri="{FF2B5EF4-FFF2-40B4-BE49-F238E27FC236}">
                    <a16:creationId xmlns:a16="http://schemas.microsoft.com/office/drawing/2014/main" id="{662CE72B-CF6B-4189-B76B-D86A5D4523EA}"/>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6C9FBAAC-30BE-7450-4854-0FD029F2A1AD}"/>
                  </a:ext>
                </a:extLst>
              </p:cNvPr>
              <p:cNvSpPr/>
              <p:nvPr/>
            </p:nvSpPr>
            <p:spPr>
              <a:xfrm>
                <a:off x="1542661" y="4814694"/>
                <a:ext cx="9106677" cy="1362269"/>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bg1"/>
                    </a:solidFill>
                  </a:rPr>
                  <a:t>A world in which </a:t>
                </a:r>
                <a14:m>
                  <m:oMath xmlns:m="http://schemas.openxmlformats.org/officeDocument/2006/math">
                    <m:func>
                      <m:funcPr>
                        <m:ctrlPr>
                          <a:rPr lang="en-US" sz="2400" i="1">
                            <a:solidFill>
                              <a:schemeClr val="bg1"/>
                            </a:solidFill>
                            <a:latin typeface="Cambria Math" panose="02040503050406030204" pitchFamily="18" charset="0"/>
                          </a:rPr>
                        </m:ctrlPr>
                      </m:funcPr>
                      <m:fName>
                        <m:r>
                          <m:rPr>
                            <m:sty m:val="p"/>
                          </m:rPr>
                          <a:rPr lang="en-US" sz="2400">
                            <a:solidFill>
                              <a:schemeClr val="bg1"/>
                            </a:solidFill>
                            <a:latin typeface="Cambria Math" panose="02040503050406030204" pitchFamily="18" charset="0"/>
                          </a:rPr>
                          <m:t>Pr</m:t>
                        </m:r>
                      </m:fName>
                      <m:e>
                        <m:d>
                          <m:dPr>
                            <m:begChr m:val="["/>
                            <m:endChr m:val="|"/>
                            <m:ctrlPr>
                              <a:rPr lang="en-US" sz="2400" i="1">
                                <a:solidFill>
                                  <a:schemeClr val="bg1"/>
                                </a:solidFill>
                                <a:latin typeface="Cambria Math" panose="02040503050406030204" pitchFamily="18" charset="0"/>
                              </a:rPr>
                            </m:ctrlPr>
                          </m:dPr>
                          <m:e>
                            <m:r>
                              <a:rPr lang="en-US" sz="2400" i="1">
                                <a:solidFill>
                                  <a:schemeClr val="bg1"/>
                                </a:solidFill>
                                <a:latin typeface="Cambria Math" panose="02040503050406030204" pitchFamily="18" charset="0"/>
                              </a:rPr>
                              <m:t>𝑦</m:t>
                            </m:r>
                            <m:r>
                              <a:rPr lang="en-US" sz="2400" i="1">
                                <a:solidFill>
                                  <a:schemeClr val="bg1"/>
                                </a:solidFill>
                                <a:latin typeface="Cambria Math" panose="02040503050406030204" pitchFamily="18" charset="0"/>
                              </a:rPr>
                              <m:t>=1 </m:t>
                            </m:r>
                          </m:e>
                        </m:d>
                      </m:e>
                    </m:func>
                    <m:r>
                      <a:rPr lang="en-US" sz="2400" i="1">
                        <a:solidFill>
                          <a:schemeClr val="bg1"/>
                        </a:solidFill>
                        <a:latin typeface="Cambria Math" panose="02040503050406030204" pitchFamily="18" charset="0"/>
                      </a:rPr>
                      <m:t>𝑥</m:t>
                    </m:r>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𝑓</m:t>
                    </m:r>
                    <m:d>
                      <m:dPr>
                        <m:ctrlPr>
                          <a:rPr lang="en-US" sz="2400" i="1">
                            <a:solidFill>
                              <a:schemeClr val="bg1"/>
                            </a:solidFill>
                            <a:latin typeface="Cambria Math" panose="02040503050406030204" pitchFamily="18" charset="0"/>
                          </a:rPr>
                        </m:ctrlPr>
                      </m:dPr>
                      <m:e>
                        <m:r>
                          <a:rPr lang="en-US" sz="2400" i="1">
                            <a:solidFill>
                              <a:schemeClr val="bg1"/>
                            </a:solidFill>
                            <a:latin typeface="Cambria Math" panose="02040503050406030204" pitchFamily="18" charset="0"/>
                          </a:rPr>
                          <m:t>𝑥</m:t>
                        </m:r>
                      </m:e>
                    </m:d>
                  </m:oMath>
                </a14:m>
                <a:r>
                  <a:rPr lang="en-US" sz="2400" i="1">
                    <a:solidFill>
                      <a:schemeClr val="bg1"/>
                    </a:solidFill>
                  </a:rPr>
                  <a:t> would be indistinguishable from the real world to a test that computes </a:t>
                </a:r>
                <a14:m>
                  <m:oMath xmlns:m="http://schemas.openxmlformats.org/officeDocument/2006/math">
                    <m:r>
                      <a:rPr lang="en-US" sz="2400" i="1">
                        <a:solidFill>
                          <a:schemeClr val="bg1"/>
                        </a:solidFill>
                        <a:latin typeface="Cambria Math" panose="02040503050406030204" pitchFamily="18" charset="0"/>
                      </a:rPr>
                      <m:t>𝔼</m:t>
                    </m:r>
                    <m:d>
                      <m:dPr>
                        <m:begChr m:val="["/>
                        <m:endChr m:val="]"/>
                        <m:ctrlPr>
                          <a:rPr lang="en-US" sz="2400" i="1">
                            <a:solidFill>
                              <a:schemeClr val="bg1"/>
                            </a:solidFill>
                            <a:latin typeface="Cambria Math" panose="02040503050406030204" pitchFamily="18" charset="0"/>
                          </a:rPr>
                        </m:ctrlPr>
                      </m:dPr>
                      <m:e>
                        <m:r>
                          <a:rPr lang="en-US" sz="2400" i="1">
                            <a:solidFill>
                              <a:schemeClr val="bg1"/>
                            </a:solidFill>
                            <a:latin typeface="Cambria Math" panose="02040503050406030204" pitchFamily="18" charset="0"/>
                          </a:rPr>
                          <m:t>𝑎</m:t>
                        </m:r>
                        <m:d>
                          <m:dPr>
                            <m:ctrlPr>
                              <a:rPr lang="en-US" sz="2400" i="1">
                                <a:solidFill>
                                  <a:schemeClr val="bg1"/>
                                </a:solidFill>
                                <a:latin typeface="Cambria Math" panose="02040503050406030204" pitchFamily="18" charset="0"/>
                              </a:rPr>
                            </m:ctrlPr>
                          </m:dPr>
                          <m:e>
                            <m:r>
                              <a:rPr lang="en-US" sz="2400" i="1">
                                <a:solidFill>
                                  <a:schemeClr val="bg1"/>
                                </a:solidFill>
                                <a:latin typeface="Cambria Math" panose="02040503050406030204" pitchFamily="18" charset="0"/>
                              </a:rPr>
                              <m:t>𝑥</m:t>
                            </m:r>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𝑓</m:t>
                            </m:r>
                            <m:d>
                              <m:dPr>
                                <m:ctrlPr>
                                  <a:rPr lang="en-US" sz="2400" i="1">
                                    <a:solidFill>
                                      <a:schemeClr val="bg1"/>
                                    </a:solidFill>
                                    <a:latin typeface="Cambria Math" panose="02040503050406030204" pitchFamily="18" charset="0"/>
                                  </a:rPr>
                                </m:ctrlPr>
                              </m:dPr>
                              <m:e>
                                <m:r>
                                  <a:rPr lang="en-US" sz="2400" i="1">
                                    <a:solidFill>
                                      <a:schemeClr val="bg1"/>
                                    </a:solidFill>
                                    <a:latin typeface="Cambria Math" panose="02040503050406030204" pitchFamily="18" charset="0"/>
                                  </a:rPr>
                                  <m:t>𝑥</m:t>
                                </m:r>
                              </m:e>
                            </m:d>
                          </m:e>
                        </m:d>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𝑦</m:t>
                        </m:r>
                      </m:e>
                    </m:d>
                  </m:oMath>
                </a14:m>
                <a:r>
                  <a:rPr lang="en-US" sz="2400" i="1">
                    <a:solidFill>
                      <a:schemeClr val="bg1"/>
                    </a:solidFill>
                  </a:rPr>
                  <a:t>.</a:t>
                </a:r>
              </a:p>
            </p:txBody>
          </p:sp>
        </mc:Choice>
        <mc:Fallback xmlns="">
          <p:sp>
            <p:nvSpPr>
              <p:cNvPr id="4" name="Rounded Rectangle 3">
                <a:extLst>
                  <a:ext uri="{FF2B5EF4-FFF2-40B4-BE49-F238E27FC236}">
                    <a16:creationId xmlns:a16="http://schemas.microsoft.com/office/drawing/2014/main" id="{6C9FBAAC-30BE-7450-4854-0FD029F2A1AD}"/>
                  </a:ext>
                </a:extLst>
              </p:cNvPr>
              <p:cNvSpPr>
                <a:spLocks noRot="1" noChangeAspect="1" noMove="1" noResize="1" noEditPoints="1" noAdjustHandles="1" noChangeArrowheads="1" noChangeShapeType="1" noTextEdit="1"/>
              </p:cNvSpPr>
              <p:nvPr/>
            </p:nvSpPr>
            <p:spPr>
              <a:xfrm>
                <a:off x="1542661" y="4814694"/>
                <a:ext cx="9106677" cy="1362269"/>
              </a:xfrm>
              <a:prstGeom prst="roundRect">
                <a:avLst/>
              </a:prstGeom>
              <a:blipFill>
                <a:blip r:embed="rId3"/>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1D4E3FF5-0A7D-6367-5D5A-757270BA37F3}"/>
                  </a:ext>
                </a:extLst>
              </p:cNvPr>
              <p:cNvSpPr/>
              <p:nvPr/>
            </p:nvSpPr>
            <p:spPr>
              <a:xfrm>
                <a:off x="1402831" y="3058422"/>
                <a:ext cx="9106677" cy="1362269"/>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 predictor </a:t>
                </a:r>
                <a14:m>
                  <m:oMath xmlns:m="http://schemas.openxmlformats.org/officeDocument/2006/math">
                    <m:r>
                      <a:rPr lang="en-US" sz="2400" i="1">
                        <a:solidFill>
                          <a:schemeClr val="tx1"/>
                        </a:solidFill>
                        <a:latin typeface="Cambria Math" panose="02040503050406030204" pitchFamily="18" charset="0"/>
                      </a:rPr>
                      <m:t>𝑓</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𝒳</m:t>
                    </m:r>
                    <m:r>
                      <a:rPr lang="en-US" sz="2400" i="1">
                        <a:solidFill>
                          <a:schemeClr val="tx1"/>
                        </a:solidFill>
                        <a:latin typeface="Cambria Math" panose="02040503050406030204" pitchFamily="18" charset="0"/>
                      </a:rPr>
                      <m:t>→[0,1]</m:t>
                    </m:r>
                  </m:oMath>
                </a14:m>
                <a:r>
                  <a:rPr lang="en-US" sz="2400">
                    <a:solidFill>
                      <a:schemeClr val="tx1"/>
                    </a:solidFill>
                  </a:rPr>
                  <a:t> satisfies </a:t>
                </a:r>
                <a14:m>
                  <m:oMath xmlns:m="http://schemas.openxmlformats.org/officeDocument/2006/math">
                    <m:r>
                      <a:rPr lang="en-US" sz="2400" i="1">
                        <a:solidFill>
                          <a:schemeClr val="tx1"/>
                        </a:solidFill>
                        <a:latin typeface="Cambria Math" panose="02040503050406030204" pitchFamily="18" charset="0"/>
                      </a:rPr>
                      <m:t>𝜖</m:t>
                    </m:r>
                  </m:oMath>
                </a14:m>
                <a:r>
                  <a:rPr lang="en-US" sz="2400">
                    <a:solidFill>
                      <a:schemeClr val="tx1"/>
                    </a:solidFill>
                  </a:rPr>
                  <a:t>-</a:t>
                </a:r>
                <a:r>
                  <a:rPr lang="en-US" sz="2400" i="1">
                    <a:solidFill>
                      <a:schemeClr val="tx1"/>
                    </a:solidFill>
                  </a:rPr>
                  <a:t>outcome indistinguishability </a:t>
                </a:r>
                <a:r>
                  <a:rPr lang="en-US" sz="2400">
                    <a:solidFill>
                      <a:schemeClr val="tx1"/>
                    </a:solidFill>
                  </a:rPr>
                  <a:t>(OI) relative to </a:t>
                </a:r>
                <a14:m>
                  <m:oMath xmlns:m="http://schemas.openxmlformats.org/officeDocument/2006/math">
                    <m:r>
                      <a:rPr lang="en-US" sz="2400" i="1">
                        <a:solidFill>
                          <a:schemeClr val="tx1"/>
                        </a:solidFill>
                        <a:latin typeface="Cambria Math" panose="02040503050406030204" pitchFamily="18" charset="0"/>
                      </a:rPr>
                      <m:t>𝒯</m:t>
                    </m:r>
                  </m:oMath>
                </a14:m>
                <a:r>
                  <a:rPr lang="en-US" sz="2400">
                    <a:solidFill>
                      <a:schemeClr val="tx1"/>
                    </a:solidFill>
                  </a:rPr>
                  <a:t> if:</a:t>
                </a:r>
              </a:p>
              <a:p>
                <a:pPr algn="ctr"/>
                <a14:m>
                  <m:oMathPara xmlns:m="http://schemas.openxmlformats.org/officeDocument/2006/math">
                    <m:oMathParaPr>
                      <m:jc m:val="centerGroup"/>
                    </m:oMathParaPr>
                    <m:oMath xmlns:m="http://schemas.openxmlformats.org/officeDocument/2006/math">
                      <m:func>
                        <m:funcPr>
                          <m:ctrlPr>
                            <a:rPr lang="en-US" sz="2400" i="1">
                              <a:solidFill>
                                <a:schemeClr val="tx1"/>
                              </a:solidFill>
                              <a:latin typeface="Cambria Math" panose="02040503050406030204" pitchFamily="18" charset="0"/>
                            </a:rPr>
                          </m:ctrlPr>
                        </m:funcPr>
                        <m:fName>
                          <m:limLow>
                            <m:limLowPr>
                              <m:ctrlPr>
                                <a:rPr lang="en-US" sz="2400" i="1">
                                  <a:solidFill>
                                    <a:schemeClr val="tx1"/>
                                  </a:solidFill>
                                  <a:latin typeface="Cambria Math" panose="02040503050406030204" pitchFamily="18" charset="0"/>
                                </a:rPr>
                              </m:ctrlPr>
                            </m:limLowPr>
                            <m:e>
                              <m:r>
                                <m:rPr>
                                  <m:sty m:val="p"/>
                                </m:rPr>
                                <a:rPr lang="en-US" sz="2400">
                                  <a:solidFill>
                                    <a:schemeClr val="tx1"/>
                                  </a:solidFill>
                                  <a:latin typeface="Cambria Math" panose="02040503050406030204" pitchFamily="18" charset="0"/>
                                </a:rPr>
                                <m:t>max</m:t>
                              </m:r>
                            </m:e>
                            <m:lim>
                              <m:r>
                                <a:rPr lang="en-US" sz="2400" i="1">
                                  <a:solidFill>
                                    <a:schemeClr val="tx1"/>
                                  </a:solidFill>
                                  <a:latin typeface="Cambria Math" panose="02040503050406030204" pitchFamily="18" charset="0"/>
                                </a:rPr>
                                <m:t>𝑎</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𝒯</m:t>
                              </m:r>
                            </m:lim>
                          </m:limLow>
                        </m:fName>
                        <m:e>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𝔼</m:t>
                              </m:r>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𝑎</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𝑓</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𝑥</m:t>
                                          </m:r>
                                        </m:e>
                                      </m:d>
                                    </m:e>
                                  </m:d>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𝑓</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𝑥</m:t>
                                          </m:r>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e>
                                  </m:d>
                                </m:e>
                              </m:d>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𝜖</m:t>
                          </m:r>
                        </m:e>
                      </m:func>
                    </m:oMath>
                  </m:oMathPara>
                </a14:m>
                <a:endParaRPr lang="en-US" sz="2400" i="1">
                  <a:solidFill>
                    <a:schemeClr val="tx1"/>
                  </a:solidFill>
                </a:endParaRPr>
              </a:p>
            </p:txBody>
          </p:sp>
        </mc:Choice>
        <mc:Fallback xmlns="">
          <p:sp>
            <p:nvSpPr>
              <p:cNvPr id="5" name="Rounded Rectangle 4">
                <a:extLst>
                  <a:ext uri="{FF2B5EF4-FFF2-40B4-BE49-F238E27FC236}">
                    <a16:creationId xmlns:a16="http://schemas.microsoft.com/office/drawing/2014/main" id="{1D4E3FF5-0A7D-6367-5D5A-757270BA37F3}"/>
                  </a:ext>
                </a:extLst>
              </p:cNvPr>
              <p:cNvSpPr>
                <a:spLocks noRot="1" noChangeAspect="1" noMove="1" noResize="1" noEditPoints="1" noAdjustHandles="1" noChangeArrowheads="1" noChangeShapeType="1" noTextEdit="1"/>
              </p:cNvSpPr>
              <p:nvPr/>
            </p:nvSpPr>
            <p:spPr>
              <a:xfrm>
                <a:off x="1402831" y="3058422"/>
                <a:ext cx="9106677" cy="1362269"/>
              </a:xfrm>
              <a:prstGeom prst="roundRect">
                <a:avLst/>
              </a:prstGeom>
              <a:blipFill>
                <a:blip r:embed="rId4"/>
                <a:stretch>
                  <a:fillRect t="-1835"/>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85625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EDA34-BC7C-602B-06DC-DED7C581D8A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B720BC8-8D71-49D0-A498-0B9C4EC475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6027" y="3189389"/>
            <a:ext cx="2225350" cy="2967134"/>
          </a:xfrm>
          <a:prstGeom prst="rect">
            <a:avLst/>
          </a:prstGeom>
        </p:spPr>
      </p:pic>
      <p:sp>
        <p:nvSpPr>
          <p:cNvPr id="2" name="Title 1">
            <a:extLst>
              <a:ext uri="{FF2B5EF4-FFF2-40B4-BE49-F238E27FC236}">
                <a16:creationId xmlns:a16="http://schemas.microsoft.com/office/drawing/2014/main" id="{41BD8D89-57E5-3ED4-2A9D-0F90886DA15F}"/>
              </a:ext>
            </a:extLst>
          </p:cNvPr>
          <p:cNvSpPr>
            <a:spLocks noGrp="1"/>
          </p:cNvSpPr>
          <p:nvPr>
            <p:ph type="title"/>
          </p:nvPr>
        </p:nvSpPr>
        <p:spPr/>
        <p:txBody>
          <a:bodyPr/>
          <a:lstStyle/>
          <a:p>
            <a:r>
              <a:rPr lang="en-US"/>
              <a:t>Outcome Indistinguishability</a:t>
            </a:r>
          </a:p>
        </p:txBody>
      </p:sp>
      <p:pic>
        <p:nvPicPr>
          <p:cNvPr id="7" name="Picture 6">
            <a:extLst>
              <a:ext uri="{FF2B5EF4-FFF2-40B4-BE49-F238E27FC236}">
                <a16:creationId xmlns:a16="http://schemas.microsoft.com/office/drawing/2014/main" id="{B219219D-CDAA-2658-CB9B-9E4DBB6A4E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3077" y="2631840"/>
            <a:ext cx="2895887" cy="2882900"/>
          </a:xfrm>
          <a:prstGeom prst="rect">
            <a:avLst/>
          </a:prstGeom>
        </p:spPr>
      </p:pic>
      <p:sp>
        <p:nvSpPr>
          <p:cNvPr id="3" name="TextBox 2">
            <a:extLst>
              <a:ext uri="{FF2B5EF4-FFF2-40B4-BE49-F238E27FC236}">
                <a16:creationId xmlns:a16="http://schemas.microsoft.com/office/drawing/2014/main" id="{BEE472A3-CE66-A0B7-506C-92A8D8853569}"/>
              </a:ext>
            </a:extLst>
          </p:cNvPr>
          <p:cNvSpPr txBox="1"/>
          <p:nvPr/>
        </p:nvSpPr>
        <p:spPr>
          <a:xfrm>
            <a:off x="2098169" y="5656497"/>
            <a:ext cx="1232389" cy="369332"/>
          </a:xfrm>
          <a:prstGeom prst="rect">
            <a:avLst/>
          </a:prstGeom>
          <a:noFill/>
        </p:spPr>
        <p:txBody>
          <a:bodyPr wrap="none" rtlCol="0">
            <a:spAutoFit/>
          </a:bodyPr>
          <a:lstStyle/>
          <a:p>
            <a:r>
              <a:rPr lang="en-US"/>
              <a:t>Real world</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A692DCD-1D8A-C6B9-5C5B-7F0B4CD16DEC}"/>
                  </a:ext>
                </a:extLst>
              </p:cNvPr>
              <p:cNvSpPr txBox="1"/>
              <p:nvPr/>
            </p:nvSpPr>
            <p:spPr>
              <a:xfrm>
                <a:off x="7385307" y="1538714"/>
                <a:ext cx="4374305" cy="646331"/>
              </a:xfrm>
              <a:prstGeom prst="rect">
                <a:avLst/>
              </a:prstGeom>
              <a:noFill/>
            </p:spPr>
            <p:txBody>
              <a:bodyPr wrap="square">
                <a:spAutoFit/>
              </a:bodyPr>
              <a:lstStyle/>
              <a:p>
                <a:r>
                  <a:rPr lang="en-US"/>
                  <a:t>In </a:t>
                </a:r>
                <a:r>
                  <a:rPr lang="en-US" b="1" err="1"/>
                  <a:t>optimistica</a:t>
                </a:r>
                <a:r>
                  <a:rPr lang="en-US"/>
                  <a:t>, every day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𝐵𝑒𝑟</m:t>
                    </m:r>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oMath>
                </a14:m>
                <a:r>
                  <a:rPr lang="en-US"/>
                  <a:t>.</a:t>
                </a:r>
              </a:p>
              <a:p>
                <a:r>
                  <a:rPr lang="en-US" i="1"/>
                  <a:t>i.e. predictions are real probabilities</a:t>
                </a:r>
                <a:r>
                  <a:rPr lang="en-US"/>
                  <a:t>. </a:t>
                </a:r>
                <a:endParaRPr lang="en-US" i="1"/>
              </a:p>
            </p:txBody>
          </p:sp>
        </mc:Choice>
        <mc:Fallback xmlns="">
          <p:sp>
            <p:nvSpPr>
              <p:cNvPr id="9" name="TextBox 8">
                <a:extLst>
                  <a:ext uri="{FF2B5EF4-FFF2-40B4-BE49-F238E27FC236}">
                    <a16:creationId xmlns:a16="http://schemas.microsoft.com/office/drawing/2014/main" id="{AA692DCD-1D8A-C6B9-5C5B-7F0B4CD16DEC}"/>
                  </a:ext>
                </a:extLst>
              </p:cNvPr>
              <p:cNvSpPr txBox="1">
                <a:spLocks noRot="1" noChangeAspect="1" noMove="1" noResize="1" noEditPoints="1" noAdjustHandles="1" noChangeArrowheads="1" noChangeShapeType="1" noTextEdit="1"/>
              </p:cNvSpPr>
              <p:nvPr/>
            </p:nvSpPr>
            <p:spPr>
              <a:xfrm>
                <a:off x="7385307" y="1538714"/>
                <a:ext cx="4374305" cy="646331"/>
              </a:xfrm>
              <a:prstGeom prst="rect">
                <a:avLst/>
              </a:prstGeom>
              <a:blipFill>
                <a:blip r:embed="rId4"/>
                <a:stretch>
                  <a:fillRect l="-1159" t="-1923"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B1CE02F-2771-521F-B833-6CFA41B25441}"/>
                  </a:ext>
                </a:extLst>
              </p:cNvPr>
              <p:cNvSpPr txBox="1"/>
              <p:nvPr/>
            </p:nvSpPr>
            <p:spPr>
              <a:xfrm>
                <a:off x="838200" y="1538714"/>
                <a:ext cx="4841263" cy="646331"/>
              </a:xfrm>
              <a:prstGeom prst="rect">
                <a:avLst/>
              </a:prstGeom>
              <a:noFill/>
            </p:spPr>
            <p:txBody>
              <a:bodyPr wrap="square">
                <a:spAutoFit/>
              </a:bodyPr>
              <a:lstStyle/>
              <a:p>
                <a:r>
                  <a:rPr lang="en-US"/>
                  <a:t>In the real world,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oMath>
                </a14:m>
                <a:r>
                  <a:rPr lang="en-US"/>
                  <a:t> are jointly drawn according to some complicated process.</a:t>
                </a:r>
              </a:p>
            </p:txBody>
          </p:sp>
        </mc:Choice>
        <mc:Fallback xmlns="">
          <p:sp>
            <p:nvSpPr>
              <p:cNvPr id="5" name="TextBox 4">
                <a:extLst>
                  <a:ext uri="{FF2B5EF4-FFF2-40B4-BE49-F238E27FC236}">
                    <a16:creationId xmlns:a16="http://schemas.microsoft.com/office/drawing/2014/main" id="{FB1CE02F-2771-521F-B833-6CFA41B25441}"/>
                  </a:ext>
                </a:extLst>
              </p:cNvPr>
              <p:cNvSpPr txBox="1">
                <a:spLocks noRot="1" noChangeAspect="1" noMove="1" noResize="1" noEditPoints="1" noAdjustHandles="1" noChangeArrowheads="1" noChangeShapeType="1" noTextEdit="1"/>
              </p:cNvSpPr>
              <p:nvPr/>
            </p:nvSpPr>
            <p:spPr>
              <a:xfrm>
                <a:off x="838200" y="1538714"/>
                <a:ext cx="4841263" cy="646331"/>
              </a:xfrm>
              <a:prstGeom prst="rect">
                <a:avLst/>
              </a:prstGeom>
              <a:blipFill>
                <a:blip r:embed="rId5"/>
                <a:stretch>
                  <a:fillRect l="-1309" t="-1923" b="-15385"/>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4A0D2AE1-3350-C5AB-08DF-D2A6A4A8666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56603" y="2631840"/>
            <a:ext cx="2794000" cy="2882900"/>
          </a:xfrm>
          <a:prstGeom prst="rect">
            <a:avLst/>
          </a:prstGeom>
        </p:spPr>
      </p:pic>
      <p:sp>
        <p:nvSpPr>
          <p:cNvPr id="10" name="TextBox 9">
            <a:extLst>
              <a:ext uri="{FF2B5EF4-FFF2-40B4-BE49-F238E27FC236}">
                <a16:creationId xmlns:a16="http://schemas.microsoft.com/office/drawing/2014/main" id="{E8747C3D-4CBE-B555-4C23-2DF3293C931C}"/>
              </a:ext>
            </a:extLst>
          </p:cNvPr>
          <p:cNvSpPr txBox="1"/>
          <p:nvPr/>
        </p:nvSpPr>
        <p:spPr>
          <a:xfrm>
            <a:off x="9254371" y="5512896"/>
            <a:ext cx="1348959" cy="369332"/>
          </a:xfrm>
          <a:prstGeom prst="rect">
            <a:avLst/>
          </a:prstGeom>
          <a:noFill/>
        </p:spPr>
        <p:txBody>
          <a:bodyPr wrap="none" rtlCol="0">
            <a:spAutoFit/>
          </a:bodyPr>
          <a:lstStyle/>
          <a:p>
            <a:r>
              <a:rPr lang="en-US"/>
              <a:t>Optimistica</a:t>
            </a:r>
          </a:p>
        </p:txBody>
      </p:sp>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A463D347-C86B-B0A6-0337-2020B33ED2E2}"/>
                  </a:ext>
                </a:extLst>
              </p:cNvPr>
              <p:cNvSpPr/>
              <p:nvPr/>
            </p:nvSpPr>
            <p:spPr>
              <a:xfrm>
                <a:off x="1381760" y="6023985"/>
                <a:ext cx="10315787" cy="77886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Goal: The Real World and </a:t>
                </a:r>
                <a:r>
                  <a:rPr lang="en-US" err="1">
                    <a:solidFill>
                      <a:schemeClr val="tx1"/>
                    </a:solidFill>
                  </a:rPr>
                  <a:t>Optimistica</a:t>
                </a:r>
                <a:r>
                  <a:rPr lang="en-US">
                    <a:solidFill>
                      <a:schemeClr val="tx1"/>
                    </a:solidFill>
                  </a:rPr>
                  <a:t> should be indistinguishable to tests </a:t>
                </a:r>
                <a14:m>
                  <m:oMath xmlns:m="http://schemas.openxmlformats.org/officeDocument/2006/math">
                    <m:r>
                      <a:rPr lang="en-US" b="0" i="1" smtClean="0">
                        <a:solidFill>
                          <a:schemeClr val="tx1"/>
                        </a:solidFill>
                        <a:latin typeface="Cambria Math" panose="02040503050406030204" pitchFamily="18" charset="0"/>
                      </a:rPr>
                      <m:t>𝔼</m:t>
                    </m:r>
                    <m:d>
                      <m:dPr>
                        <m:begChr m:val="["/>
                        <m:endChr m:val="]"/>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𝑎</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𝑥</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𝑓</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𝑥</m:t>
                                </m:r>
                              </m:e>
                            </m:d>
                          </m:e>
                        </m:d>
                        <m:r>
                          <a:rPr lang="en-US" b="0" i="1" smtClean="0">
                            <a:solidFill>
                              <a:schemeClr val="tx1"/>
                            </a:solidFill>
                            <a:latin typeface="Cambria Math" panose="02040503050406030204" pitchFamily="18" charset="0"/>
                          </a:rPr>
                          <m:t>𝑦</m:t>
                        </m:r>
                      </m:e>
                    </m:d>
                  </m:oMath>
                </a14:m>
                <a:r>
                  <a:rPr lang="en-US">
                    <a:solidFill>
                      <a:schemeClr val="tx1"/>
                    </a:solidFill>
                  </a:rPr>
                  <a:t>.</a:t>
                </a:r>
              </a:p>
            </p:txBody>
          </p:sp>
        </mc:Choice>
        <mc:Fallback xmlns="">
          <p:sp>
            <p:nvSpPr>
              <p:cNvPr id="12" name="Rectangle: Rounded Corners 11">
                <a:extLst>
                  <a:ext uri="{FF2B5EF4-FFF2-40B4-BE49-F238E27FC236}">
                    <a16:creationId xmlns:a16="http://schemas.microsoft.com/office/drawing/2014/main" id="{A463D347-C86B-B0A6-0337-2020B33ED2E2}"/>
                  </a:ext>
                </a:extLst>
              </p:cNvPr>
              <p:cNvSpPr>
                <a:spLocks noRot="1" noChangeAspect="1" noMove="1" noResize="1" noEditPoints="1" noAdjustHandles="1" noChangeArrowheads="1" noChangeShapeType="1" noTextEdit="1"/>
              </p:cNvSpPr>
              <p:nvPr/>
            </p:nvSpPr>
            <p:spPr>
              <a:xfrm>
                <a:off x="1381760" y="6023985"/>
                <a:ext cx="10315787" cy="778868"/>
              </a:xfrm>
              <a:prstGeom prst="round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92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1FE16-6160-1F9A-ACF4-6F92C9ED3EF6}"/>
              </a:ext>
            </a:extLst>
          </p:cNvPr>
          <p:cNvSpPr>
            <a:spLocks noGrp="1"/>
          </p:cNvSpPr>
          <p:nvPr>
            <p:ph type="title"/>
          </p:nvPr>
        </p:nvSpPr>
        <p:spPr/>
        <p:txBody>
          <a:bodyPr/>
          <a:lstStyle/>
          <a:p>
            <a:r>
              <a:rPr lang="en-US"/>
              <a:t>Outcome Indistinguishability is statistically/computationally feasible. </a:t>
            </a:r>
          </a:p>
        </p:txBody>
      </p:sp>
      <p:sp>
        <p:nvSpPr>
          <p:cNvPr id="3" name="Content Placeholder 2">
            <a:extLst>
              <a:ext uri="{FF2B5EF4-FFF2-40B4-BE49-F238E27FC236}">
                <a16:creationId xmlns:a16="http://schemas.microsoft.com/office/drawing/2014/main" id="{F1748084-3C8F-373A-1502-313D3B7E1474}"/>
              </a:ext>
            </a:extLst>
          </p:cNvPr>
          <p:cNvSpPr>
            <a:spLocks noGrp="1"/>
          </p:cNvSpPr>
          <p:nvPr>
            <p:ph idx="1"/>
          </p:nvPr>
        </p:nvSpPr>
        <p:spPr/>
        <p:txBody>
          <a:bodyPr>
            <a:normAutofit lnSpcReduction="10000"/>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t>And we can do this even in the sequential adversarial setting.</a:t>
            </a:r>
          </a:p>
          <a:p>
            <a:r>
              <a:rPr lang="en-US"/>
              <a:t>Modelling, e.g., arbitrary distribution shift.</a:t>
            </a:r>
          </a:p>
          <a:p>
            <a:pPr marL="0" indent="0">
              <a:buNone/>
            </a:pPr>
            <a:r>
              <a:rPr lang="en-US"/>
              <a:t> </a:t>
            </a: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FABD469C-6962-CD34-D34E-985E46F6E295}"/>
                  </a:ext>
                </a:extLst>
              </p:cNvPr>
              <p:cNvSpPr/>
              <p:nvPr/>
            </p:nvSpPr>
            <p:spPr>
              <a:xfrm>
                <a:off x="373223" y="1690688"/>
                <a:ext cx="11140753" cy="262805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Theorem</a:t>
                </a:r>
                <a:r>
                  <a:rPr lang="en-US" sz="2400">
                    <a:solidFill>
                      <a:schemeClr val="tx1"/>
                    </a:solidFill>
                  </a:rPr>
                  <a:t>: For any collection of tests </a:t>
                </a:r>
                <a14:m>
                  <m:oMath xmlns:m="http://schemas.openxmlformats.org/officeDocument/2006/math">
                    <m:r>
                      <a:rPr lang="en-US" sz="2400" i="1">
                        <a:solidFill>
                          <a:schemeClr val="tx1"/>
                        </a:solidFill>
                        <a:latin typeface="Cambria Math" panose="02040503050406030204" pitchFamily="18" charset="0"/>
                      </a:rPr>
                      <m:t>𝒯</m:t>
                    </m:r>
                  </m:oMath>
                </a14:m>
                <a:r>
                  <a:rPr lang="en-US" sz="2400">
                    <a:solidFill>
                      <a:schemeClr val="tx1"/>
                    </a:solidFill>
                  </a:rPr>
                  <a:t>, we can learn a predictor with OI error </a:t>
                </a:r>
                <a14:m>
                  <m:oMath xmlns:m="http://schemas.openxmlformats.org/officeDocument/2006/math">
                    <m:r>
                      <a:rPr lang="en-US" sz="2400" i="1">
                        <a:solidFill>
                          <a:schemeClr val="tx1"/>
                        </a:solidFill>
                        <a:latin typeface="Cambria Math" panose="02040503050406030204" pitchFamily="18" charset="0"/>
                      </a:rPr>
                      <m:t>𝜖</m:t>
                    </m:r>
                  </m:oMath>
                </a14:m>
                <a:r>
                  <a:rPr lang="en-US" sz="2400">
                    <a:solidFill>
                      <a:schemeClr val="tx1"/>
                    </a:solidFill>
                  </a:rPr>
                  <a:t>:</a:t>
                </a:r>
              </a:p>
              <a:p>
                <a:pPr algn="ctr"/>
                <a:endParaRPr lang="en-US" sz="2400">
                  <a:solidFill>
                    <a:schemeClr val="tx1"/>
                  </a:solidFill>
                </a:endParaRPr>
              </a:p>
              <a:p>
                <a:pPr algn="ctr"/>
                <a14:m>
                  <m:oMathPara xmlns:m="http://schemas.openxmlformats.org/officeDocument/2006/math">
                    <m:oMathParaPr>
                      <m:jc m:val="centerGroup"/>
                    </m:oMathParaPr>
                    <m:oMath xmlns:m="http://schemas.openxmlformats.org/officeDocument/2006/math">
                      <m:func>
                        <m:funcPr>
                          <m:ctrlPr>
                            <a:rPr lang="en-US" sz="2400" i="1">
                              <a:solidFill>
                                <a:schemeClr val="tx1"/>
                              </a:solidFill>
                              <a:latin typeface="Cambria Math" panose="02040503050406030204" pitchFamily="18" charset="0"/>
                            </a:rPr>
                          </m:ctrlPr>
                        </m:funcPr>
                        <m:fName>
                          <m:limLow>
                            <m:limLowPr>
                              <m:ctrlPr>
                                <a:rPr lang="en-US" sz="2400" i="1">
                                  <a:solidFill>
                                    <a:schemeClr val="tx1"/>
                                  </a:solidFill>
                                  <a:latin typeface="Cambria Math" panose="02040503050406030204" pitchFamily="18" charset="0"/>
                                </a:rPr>
                              </m:ctrlPr>
                            </m:limLowPr>
                            <m:e>
                              <m:r>
                                <m:rPr>
                                  <m:sty m:val="p"/>
                                </m:rPr>
                                <a:rPr lang="en-US" sz="2400">
                                  <a:solidFill>
                                    <a:schemeClr val="tx1"/>
                                  </a:solidFill>
                                  <a:latin typeface="Cambria Math" panose="02040503050406030204" pitchFamily="18" charset="0"/>
                                </a:rPr>
                                <m:t>max</m:t>
                              </m:r>
                            </m:e>
                            <m:lim>
                              <m:r>
                                <a:rPr lang="en-US" sz="2400" i="1">
                                  <a:solidFill>
                                    <a:schemeClr val="tx1"/>
                                  </a:solidFill>
                                  <a:latin typeface="Cambria Math" panose="02040503050406030204" pitchFamily="18" charset="0"/>
                                </a:rPr>
                                <m:t>𝑎</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𝒯</m:t>
                              </m:r>
                            </m:lim>
                          </m:limLow>
                        </m:fName>
                        <m:e>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𝔼</m:t>
                              </m:r>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𝑎</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𝑓</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𝑥</m:t>
                                          </m:r>
                                        </m:e>
                                      </m:d>
                                    </m:e>
                                  </m:d>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𝑓</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𝑥</m:t>
                                          </m:r>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𝑦</m:t>
                                      </m:r>
                                    </m:e>
                                  </m:d>
                                </m:e>
                              </m:d>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𝜖</m:t>
                          </m:r>
                        </m:e>
                      </m:func>
                    </m:oMath>
                  </m:oMathPara>
                </a14:m>
                <a:endParaRPr lang="en-US" sz="2400">
                  <a:solidFill>
                    <a:schemeClr val="tx1"/>
                  </a:solidFill>
                </a:endParaRPr>
              </a:p>
              <a:p>
                <a:pPr algn="ctr"/>
                <a:endParaRPr lang="en-US" sz="2400">
                  <a:solidFill>
                    <a:schemeClr val="tx1"/>
                  </a:solidFill>
                </a:endParaRPr>
              </a:p>
              <a:p>
                <a:pPr algn="ctr"/>
                <a:r>
                  <a:rPr lang="en-US" sz="2400">
                    <a:solidFill>
                      <a:schemeClr val="tx1"/>
                    </a:solidFill>
                  </a:rPr>
                  <a:t>from only </a:t>
                </a:r>
                <a14:m>
                  <m:oMath xmlns:m="http://schemas.openxmlformats.org/officeDocument/2006/math">
                    <m:r>
                      <a:rPr lang="en-US" sz="2400" i="1">
                        <a:solidFill>
                          <a:schemeClr val="tx1"/>
                        </a:solidFill>
                        <a:latin typeface="Cambria Math" panose="02040503050406030204" pitchFamily="18" charset="0"/>
                      </a:rPr>
                      <m:t>𝑛</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𝑂</m:t>
                    </m:r>
                    <m:d>
                      <m:dPr>
                        <m:ctrlPr>
                          <a:rPr lang="en-US" sz="2400" i="1">
                            <a:solidFill>
                              <a:schemeClr val="tx1"/>
                            </a:solidFill>
                            <a:latin typeface="Cambria Math" panose="02040503050406030204" pitchFamily="18" charset="0"/>
                          </a:rPr>
                        </m:ctrlPr>
                      </m:dPr>
                      <m:e>
                        <m:f>
                          <m:fPr>
                            <m:ctrlPr>
                              <a:rPr lang="en-US" sz="2400" i="1">
                                <a:solidFill>
                                  <a:schemeClr val="tx1"/>
                                </a:solidFill>
                                <a:latin typeface="Cambria Math" panose="02040503050406030204" pitchFamily="18" charset="0"/>
                              </a:rPr>
                            </m:ctrlPr>
                          </m:fPr>
                          <m:num>
                            <m:func>
                              <m:funcPr>
                                <m:ctrlPr>
                                  <a:rPr lang="en-US" sz="2400" i="1">
                                    <a:solidFill>
                                      <a:schemeClr val="tx1"/>
                                    </a:solidFill>
                                    <a:latin typeface="Cambria Math" panose="02040503050406030204" pitchFamily="18" charset="0"/>
                                  </a:rPr>
                                </m:ctrlPr>
                              </m:funcPr>
                              <m:fName>
                                <m:r>
                                  <m:rPr>
                                    <m:sty m:val="p"/>
                                  </m:rPr>
                                  <a:rPr lang="en-US" sz="2400">
                                    <a:solidFill>
                                      <a:schemeClr val="tx1"/>
                                    </a:solidFill>
                                    <a:latin typeface="Cambria Math" panose="02040503050406030204" pitchFamily="18" charset="0"/>
                                  </a:rPr>
                                  <m:t>log</m:t>
                                </m:r>
                              </m:fName>
                              <m:e>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𝒯</m:t>
                                </m:r>
                                <m:r>
                                  <a:rPr lang="en-US" sz="2400" i="1">
                                    <a:solidFill>
                                      <a:schemeClr val="tx1"/>
                                    </a:solidFill>
                                    <a:latin typeface="Cambria Math" panose="02040503050406030204" pitchFamily="18" charset="0"/>
                                  </a:rPr>
                                  <m:t>|</m:t>
                                </m:r>
                              </m:e>
                            </m:func>
                          </m:num>
                          <m:den>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𝜖</m:t>
                                </m:r>
                              </m:e>
                              <m:sup>
                                <m:r>
                                  <a:rPr lang="en-US" sz="2400" i="1">
                                    <a:solidFill>
                                      <a:schemeClr val="tx1"/>
                                    </a:solidFill>
                                    <a:latin typeface="Cambria Math" panose="02040503050406030204" pitchFamily="18" charset="0"/>
                                  </a:rPr>
                                  <m:t>2</m:t>
                                </m:r>
                              </m:sup>
                            </m:sSup>
                          </m:den>
                        </m:f>
                      </m:e>
                    </m:d>
                  </m:oMath>
                </a14:m>
                <a:r>
                  <a:rPr lang="en-US" sz="2400">
                    <a:solidFill>
                      <a:schemeClr val="tx1"/>
                    </a:solidFill>
                  </a:rPr>
                  <a:t> many samples (“the statistically optimal rate”). </a:t>
                </a:r>
              </a:p>
            </p:txBody>
          </p:sp>
        </mc:Choice>
        <mc:Fallback xmlns="">
          <p:sp>
            <p:nvSpPr>
              <p:cNvPr id="4" name="Rounded Rectangle 3">
                <a:extLst>
                  <a:ext uri="{FF2B5EF4-FFF2-40B4-BE49-F238E27FC236}">
                    <a16:creationId xmlns:a16="http://schemas.microsoft.com/office/drawing/2014/main" id="{FABD469C-6962-CD34-D34E-985E46F6E295}"/>
                  </a:ext>
                </a:extLst>
              </p:cNvPr>
              <p:cNvSpPr>
                <a:spLocks noRot="1" noChangeAspect="1" noMove="1" noResize="1" noEditPoints="1" noAdjustHandles="1" noChangeArrowheads="1" noChangeShapeType="1" noTextEdit="1"/>
              </p:cNvSpPr>
              <p:nvPr/>
            </p:nvSpPr>
            <p:spPr>
              <a:xfrm>
                <a:off x="373223" y="1690688"/>
                <a:ext cx="11140753" cy="2628059"/>
              </a:xfrm>
              <a:prstGeom prst="round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4196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35477-99F6-F5C9-275E-0335B1BE3893}"/>
              </a:ext>
            </a:extLst>
          </p:cNvPr>
          <p:cNvSpPr>
            <a:spLocks noGrp="1"/>
          </p:cNvSpPr>
          <p:nvPr>
            <p:ph type="title"/>
          </p:nvPr>
        </p:nvSpPr>
        <p:spPr/>
        <p:txBody>
          <a:bodyPr/>
          <a:lstStyle/>
          <a:p>
            <a:r>
              <a:rPr lang="en-US"/>
              <a:t>The Sequential/Adversarial Prediction Setting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1445C5C-1AC5-5A19-CE0C-A7D062F5F672}"/>
                  </a:ext>
                </a:extLst>
              </p:cNvPr>
              <p:cNvSpPr>
                <a:spLocks noGrp="1"/>
              </p:cNvSpPr>
              <p:nvPr>
                <p:ph idx="1"/>
              </p:nvPr>
            </p:nvSpPr>
            <p:spPr/>
            <p:txBody>
              <a:bodyPr/>
              <a:lstStyle/>
              <a:p>
                <a:pPr marL="0" indent="0">
                  <a:buNone/>
                </a:pPr>
                <a:r>
                  <a:rPr lang="en-US"/>
                  <a:t>In rounds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r>
                      <a:rPr lang="en-US" b="0" i="1" smtClean="0">
                        <a:latin typeface="Cambria Math" panose="02040503050406030204" pitchFamily="18" charset="0"/>
                      </a:rPr>
                      <m:t>𝑇</m:t>
                    </m:r>
                  </m:oMath>
                </a14:m>
                <a:r>
                  <a:rPr lang="en-US"/>
                  <a:t>:</a:t>
                </a:r>
              </a:p>
              <a:p>
                <a:pPr lvl="1"/>
                <a:r>
                  <a:rPr lang="en-US"/>
                  <a:t>The learner observes some context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𝑋</m:t>
                    </m:r>
                  </m:oMath>
                </a14:m>
                <a:r>
                  <a:rPr lang="en-US"/>
                  <a:t>.</a:t>
                </a:r>
              </a:p>
              <a:p>
                <a:pPr lvl="1"/>
                <a:r>
                  <a:rPr lang="en-US"/>
                  <a:t>The learner produces a prediction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∈[0,1]</m:t>
                    </m:r>
                  </m:oMath>
                </a14:m>
                <a:endParaRPr lang="en-US" b="0"/>
              </a:p>
              <a:p>
                <a:pPr lvl="1"/>
                <a:r>
                  <a:rPr lang="en-US"/>
                  <a:t>The learner observes outcome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𝑡</m:t>
                        </m:r>
                      </m:sub>
                    </m:sSub>
                    <m:r>
                      <a:rPr lang="en-US" b="0" i="1" smtClean="0">
                        <a:latin typeface="Cambria Math" panose="02040503050406030204" pitchFamily="18" charset="0"/>
                      </a:rPr>
                      <m:t>∈[0,1]</m:t>
                    </m:r>
                  </m:oMath>
                </a14:m>
                <a:r>
                  <a:rPr lang="en-US"/>
                  <a:t> chosen by an adaptive adversary.</a:t>
                </a:r>
              </a:p>
              <a:p>
                <a:pPr marL="0" indent="0">
                  <a:buNone/>
                </a:pPr>
                <a:r>
                  <a:rPr lang="en-US"/>
                  <a:t>Can evaluate outcome indistinguishability error on the transcript </a:t>
                </a:r>
                <a14:m>
                  <m:oMath xmlns:m="http://schemas.openxmlformats.org/officeDocument/2006/math">
                    <m:r>
                      <a:rPr lang="en-US" b="0" i="1" smtClean="0">
                        <a:latin typeface="Cambria Math" panose="02040503050406030204" pitchFamily="18" charset="0"/>
                      </a:rPr>
                      <m:t>𝜋</m:t>
                    </m:r>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𝑡</m:t>
                                </m:r>
                              </m:sub>
                            </m:sSub>
                          </m:e>
                        </m:d>
                      </m:e>
                      <m:sub>
                        <m:r>
                          <a:rPr lang="en-US" b="0" i="1" smtClean="0">
                            <a:latin typeface="Cambria Math" panose="02040503050406030204" pitchFamily="18" charset="0"/>
                          </a:rPr>
                          <m:t>𝑡</m:t>
                        </m:r>
                        <m:r>
                          <a:rPr lang="en-US" b="0" i="1" smtClean="0">
                            <a:latin typeface="Cambria Math" panose="02040503050406030204" pitchFamily="18" charset="0"/>
                          </a:rPr>
                          <m:t>=1 </m:t>
                        </m:r>
                      </m:sub>
                      <m:sup>
                        <m:r>
                          <a:rPr lang="en-US" b="0" i="1" smtClean="0">
                            <a:latin typeface="Cambria Math" panose="02040503050406030204" pitchFamily="18" charset="0"/>
                          </a:rPr>
                          <m:t>𝑇</m:t>
                        </m:r>
                      </m:sup>
                    </m:sSubSup>
                  </m:oMath>
                </a14:m>
                <a:r>
                  <a:rPr lang="en-US"/>
                  <a:t>:</a:t>
                </a:r>
              </a:p>
            </p:txBody>
          </p:sp>
        </mc:Choice>
        <mc:Fallback xmlns="">
          <p:sp>
            <p:nvSpPr>
              <p:cNvPr id="3" name="Content Placeholder 2">
                <a:extLst>
                  <a:ext uri="{FF2B5EF4-FFF2-40B4-BE49-F238E27FC236}">
                    <a16:creationId xmlns:a16="http://schemas.microsoft.com/office/drawing/2014/main" id="{61445C5C-1AC5-5A19-CE0C-A7D062F5F672}"/>
                  </a:ext>
                </a:extLst>
              </p:cNvPr>
              <p:cNvSpPr>
                <a:spLocks noGrp="1" noRot="1" noChangeAspect="1" noMove="1" noResize="1" noEditPoints="1" noAdjustHandles="1" noChangeArrowheads="1" noChangeShapeType="1" noTextEdit="1"/>
              </p:cNvSpPr>
              <p:nvPr>
                <p:ph idx="1"/>
              </p:nvPr>
            </p:nvSpPr>
            <p:spPr>
              <a:blipFill>
                <a:blip r:embed="rId2"/>
                <a:stretch>
                  <a:fillRect l="-1206" t="-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CBF631D1-71D3-2A52-47BB-9FADA6D89167}"/>
                  </a:ext>
                </a:extLst>
              </p:cNvPr>
              <p:cNvSpPr/>
              <p:nvPr/>
            </p:nvSpPr>
            <p:spPr>
              <a:xfrm>
                <a:off x="1564395" y="4935557"/>
                <a:ext cx="9155017" cy="1311007"/>
              </a:xfrm>
              <a:prstGeom prst="roundRect">
                <a:avLst/>
              </a:prstGeom>
              <a:solidFill>
                <a:srgbClr val="E7ECF3"/>
              </a:solidFill>
              <a:ln w="15875">
                <a:solidFill>
                  <a:srgbClr val="3F5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panose="02040503050406030204" pitchFamily="18" charset="0"/>
                        </a:rPr>
                        <m:t>𝑂𝐼</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𝜋</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𝒯</m:t>
                          </m:r>
                        </m:e>
                      </m:d>
                      <m:r>
                        <a:rPr lang="en-US" sz="2400" i="1">
                          <a:solidFill>
                            <a:schemeClr val="tx1"/>
                          </a:solidFill>
                          <a:latin typeface="Cambria Math" panose="02040503050406030204" pitchFamily="18" charset="0"/>
                        </a:rPr>
                        <m:t>=</m:t>
                      </m:r>
                      <m:func>
                        <m:funcPr>
                          <m:ctrlPr>
                            <a:rPr lang="en-US" sz="2400" i="1">
                              <a:solidFill>
                                <a:schemeClr val="tx1"/>
                              </a:solidFill>
                              <a:latin typeface="Cambria Math" panose="02040503050406030204" pitchFamily="18" charset="0"/>
                            </a:rPr>
                          </m:ctrlPr>
                        </m:funcPr>
                        <m:fName>
                          <m:limLow>
                            <m:limLowPr>
                              <m:ctrlPr>
                                <a:rPr lang="en-US" sz="2400" i="1">
                                  <a:solidFill>
                                    <a:schemeClr val="tx1"/>
                                  </a:solidFill>
                                  <a:latin typeface="Cambria Math" panose="02040503050406030204" pitchFamily="18" charset="0"/>
                                </a:rPr>
                              </m:ctrlPr>
                            </m:limLowPr>
                            <m:e>
                              <m:r>
                                <m:rPr>
                                  <m:sty m:val="p"/>
                                </m:rPr>
                                <a:rPr lang="en-US" sz="2400">
                                  <a:solidFill>
                                    <a:schemeClr val="tx1"/>
                                  </a:solidFill>
                                  <a:latin typeface="Cambria Math" panose="02040503050406030204" pitchFamily="18" charset="0"/>
                                </a:rPr>
                                <m:t>max</m:t>
                              </m:r>
                            </m:e>
                            <m:lim>
                              <m:r>
                                <a:rPr lang="en-US" sz="2400" i="1">
                                  <a:solidFill>
                                    <a:schemeClr val="tx1"/>
                                  </a:solidFill>
                                  <a:latin typeface="Cambria Math" panose="02040503050406030204" pitchFamily="18" charset="0"/>
                                </a:rPr>
                                <m:t>𝑎</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𝒯</m:t>
                              </m:r>
                            </m:lim>
                          </m:limLow>
                        </m:fName>
                        <m:e>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1</m:t>
                              </m:r>
                            </m:num>
                            <m:den>
                              <m:r>
                                <a:rPr lang="en-US" sz="2400" i="1">
                                  <a:solidFill>
                                    <a:schemeClr val="tx1"/>
                                  </a:solidFill>
                                  <a:latin typeface="Cambria Math" panose="02040503050406030204" pitchFamily="18" charset="0"/>
                                </a:rPr>
                                <m:t>𝑇</m:t>
                              </m:r>
                            </m:den>
                          </m:f>
                          <m:nary>
                            <m:naryPr>
                              <m:chr m:val="∑"/>
                              <m:supHide m:val="on"/>
                              <m:ctrlPr>
                                <a:rPr lang="en-US" sz="2400" i="1">
                                  <a:solidFill>
                                    <a:schemeClr val="tx1"/>
                                  </a:solidFill>
                                  <a:latin typeface="Cambria Math" panose="02040503050406030204" pitchFamily="18" charset="0"/>
                                </a:rPr>
                              </m:ctrlPr>
                            </m:naryPr>
                            <m:sub>
                              <m:r>
                                <a:rPr lang="en-US" sz="2400" i="1">
                                  <a:solidFill>
                                    <a:schemeClr val="tx1"/>
                                  </a:solidFill>
                                  <a:latin typeface="Cambria Math" panose="02040503050406030204" pitchFamily="18" charset="0"/>
                                </a:rPr>
                                <m:t>𝑡</m:t>
                              </m:r>
                            </m:sub>
                            <m:sup/>
                            <m:e>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𝑎</m:t>
                                  </m:r>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𝑥</m:t>
                                      </m:r>
                                    </m:e>
                                    <m:sub>
                                      <m:r>
                                        <a:rPr lang="en-US" sz="2400" i="1">
                                          <a:solidFill>
                                            <a:schemeClr val="tx1"/>
                                          </a:solidFill>
                                          <a:latin typeface="Cambria Math" panose="02040503050406030204" pitchFamily="18" charset="0"/>
                                        </a:rPr>
                                        <m:t>𝑡</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𝑝</m:t>
                                      </m:r>
                                    </m:e>
                                    <m:sub>
                                      <m:r>
                                        <a:rPr lang="en-US" sz="2400" i="1">
                                          <a:solidFill>
                                            <a:schemeClr val="tx1"/>
                                          </a:solidFill>
                                          <a:latin typeface="Cambria Math" panose="02040503050406030204" pitchFamily="18" charset="0"/>
                                        </a:rPr>
                                        <m:t>𝑡</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𝑦</m:t>
                                      </m:r>
                                    </m:e>
                                    <m:sub>
                                      <m:r>
                                        <a:rPr lang="en-US" sz="2400" i="1">
                                          <a:solidFill>
                                            <a:schemeClr val="tx1"/>
                                          </a:solidFill>
                                          <a:latin typeface="Cambria Math" panose="02040503050406030204" pitchFamily="18" charset="0"/>
                                        </a:rPr>
                                        <m:t>𝑡</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𝑝</m:t>
                                      </m:r>
                                    </m:e>
                                    <m:sub>
                                      <m:r>
                                        <a:rPr lang="en-US" sz="2400" i="1">
                                          <a:solidFill>
                                            <a:schemeClr val="tx1"/>
                                          </a:solidFill>
                                          <a:latin typeface="Cambria Math" panose="02040503050406030204" pitchFamily="18" charset="0"/>
                                        </a:rPr>
                                        <m:t>𝑡</m:t>
                                      </m:r>
                                    </m:sub>
                                  </m:sSub>
                                  <m:r>
                                    <a:rPr lang="en-US" sz="2400" i="1">
                                      <a:solidFill>
                                        <a:schemeClr val="tx1"/>
                                      </a:solidFill>
                                      <a:latin typeface="Cambria Math" panose="02040503050406030204" pitchFamily="18" charset="0"/>
                                    </a:rPr>
                                    <m:t>)</m:t>
                                  </m:r>
                                </m:e>
                              </m:d>
                            </m:e>
                          </m:nary>
                        </m:e>
                      </m:func>
                    </m:oMath>
                  </m:oMathPara>
                </a14:m>
                <a:endParaRPr lang="en-US" sz="2400">
                  <a:solidFill>
                    <a:schemeClr val="tx1"/>
                  </a:solidFill>
                </a:endParaRPr>
              </a:p>
              <a:p>
                <a:pPr lvl="1" algn="ctr"/>
                <a:r>
                  <a:rPr lang="en-US" sz="2400">
                    <a:solidFill>
                      <a:schemeClr val="tx1"/>
                    </a:solidFill>
                  </a:rPr>
                  <a:t>(i.e. OI on the empirical distribution)</a:t>
                </a:r>
              </a:p>
            </p:txBody>
          </p:sp>
        </mc:Choice>
        <mc:Fallback xmlns="">
          <p:sp>
            <p:nvSpPr>
              <p:cNvPr id="4" name="Rounded Rectangle 3">
                <a:extLst>
                  <a:ext uri="{FF2B5EF4-FFF2-40B4-BE49-F238E27FC236}">
                    <a16:creationId xmlns:a16="http://schemas.microsoft.com/office/drawing/2014/main" id="{CBF631D1-71D3-2A52-47BB-9FADA6D89167}"/>
                  </a:ext>
                </a:extLst>
              </p:cNvPr>
              <p:cNvSpPr>
                <a:spLocks noRot="1" noChangeAspect="1" noMove="1" noResize="1" noEditPoints="1" noAdjustHandles="1" noChangeArrowheads="1" noChangeShapeType="1" noTextEdit="1"/>
              </p:cNvSpPr>
              <p:nvPr/>
            </p:nvSpPr>
            <p:spPr>
              <a:xfrm>
                <a:off x="1564395" y="4935557"/>
                <a:ext cx="9155017" cy="1311007"/>
              </a:xfrm>
              <a:prstGeom prst="roundRect">
                <a:avLst/>
              </a:prstGeom>
              <a:blipFill>
                <a:blip r:embed="rId3"/>
                <a:stretch>
                  <a:fillRect t="-99048" b="-109524"/>
                </a:stretch>
              </a:blipFill>
              <a:ln w="15875">
                <a:solidFill>
                  <a:srgbClr val="3F5F8A"/>
                </a:solidFill>
              </a:ln>
            </p:spPr>
            <p:txBody>
              <a:bodyPr/>
              <a:lstStyle/>
              <a:p>
                <a:r>
                  <a:rPr lang="en-US">
                    <a:noFill/>
                  </a:rPr>
                  <a:t> </a:t>
                </a:r>
              </a:p>
            </p:txBody>
          </p:sp>
        </mc:Fallback>
      </mc:AlternateContent>
    </p:spTree>
    <p:extLst>
      <p:ext uri="{BB962C8B-B14F-4D97-AF65-F5344CB8AC3E}">
        <p14:creationId xmlns:p14="http://schemas.microsoft.com/office/powerpoint/2010/main" val="230009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18ED22-0878-C10E-DB62-B988262B43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69221" y="93306"/>
            <a:ext cx="2985796" cy="2239347"/>
          </a:xfrm>
          <a:prstGeom prst="rect">
            <a:avLst/>
          </a:prstGeom>
        </p:spPr>
      </p:pic>
      <p:sp>
        <p:nvSpPr>
          <p:cNvPr id="2" name="Title 1">
            <a:extLst>
              <a:ext uri="{FF2B5EF4-FFF2-40B4-BE49-F238E27FC236}">
                <a16:creationId xmlns:a16="http://schemas.microsoft.com/office/drawing/2014/main" id="{0C56D2B2-F5CF-4749-B6AE-CFB804CD9552}"/>
              </a:ext>
            </a:extLst>
          </p:cNvPr>
          <p:cNvSpPr>
            <a:spLocks noGrp="1"/>
          </p:cNvSpPr>
          <p:nvPr>
            <p:ph type="title"/>
          </p:nvPr>
        </p:nvSpPr>
        <p:spPr/>
        <p:txBody>
          <a:bodyPr/>
          <a:lstStyle/>
          <a:p>
            <a:r>
              <a:rPr lang="en-US"/>
              <a:t>An Interlude: Zero Sum Games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11607F2-CB55-4BC2-8F7B-C2D317C98BB7}"/>
                  </a:ext>
                </a:extLst>
              </p:cNvPr>
              <p:cNvSpPr>
                <a:spLocks noGrp="1"/>
              </p:cNvSpPr>
              <p:nvPr>
                <p:ph idx="1"/>
              </p:nvPr>
            </p:nvSpPr>
            <p:spPr/>
            <p:txBody>
              <a:bodyPr/>
              <a:lstStyle/>
              <a:p>
                <a:r>
                  <a:rPr lang="en-US"/>
                  <a:t>A Zero Sum Game is defined by:</a:t>
                </a:r>
              </a:p>
              <a:p>
                <a:pPr marL="971550" lvl="1" indent="-514350">
                  <a:buFont typeface="+mj-lt"/>
                  <a:buAutoNum type="arabicPeriod"/>
                </a:pPr>
                <a:r>
                  <a:rPr lang="en-US"/>
                  <a:t>A </a:t>
                </a:r>
                <a:r>
                  <a:rPr lang="en-US" i="1">
                    <a:solidFill>
                      <a:schemeClr val="accent1"/>
                    </a:solidFill>
                  </a:rPr>
                  <a:t>minimization player</a:t>
                </a:r>
                <a:r>
                  <a:rPr lang="en-US">
                    <a:solidFill>
                      <a:schemeClr val="accent1"/>
                    </a:solidFill>
                  </a:rPr>
                  <a:t> </a:t>
                </a:r>
                <a:r>
                  <a:rPr lang="en-US"/>
                  <a:t>(the learner) with finite strategy space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oMath>
                </a14:m>
                <a:endParaRPr lang="en-US"/>
              </a:p>
              <a:p>
                <a:pPr marL="971550" lvl="1" indent="-514350">
                  <a:buFont typeface="+mj-lt"/>
                  <a:buAutoNum type="arabicPeriod"/>
                </a:pPr>
                <a:r>
                  <a:rPr lang="en-US"/>
                  <a:t>A </a:t>
                </a:r>
                <a:r>
                  <a:rPr lang="en-US" i="1">
                    <a:solidFill>
                      <a:schemeClr val="accent1"/>
                    </a:solidFill>
                  </a:rPr>
                  <a:t>maximization player</a:t>
                </a:r>
                <a:r>
                  <a:rPr lang="en-US">
                    <a:solidFill>
                      <a:schemeClr val="accent1"/>
                    </a:solidFill>
                  </a:rPr>
                  <a:t> </a:t>
                </a:r>
                <a:r>
                  <a:rPr lang="en-US"/>
                  <a:t>(the adversary) with finite strategy space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m:t>
                        </m:r>
                      </m:sub>
                    </m:sSub>
                  </m:oMath>
                </a14:m>
                <a:endParaRPr lang="en-US"/>
              </a:p>
              <a:p>
                <a:pPr marL="971550" lvl="1" indent="-514350">
                  <a:buFont typeface="+mj-lt"/>
                  <a:buAutoNum type="arabicPeriod"/>
                </a:pPr>
                <a:r>
                  <a:rPr lang="en-US"/>
                  <a:t>A utility function </a:t>
                </a: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ℝ</m:t>
                    </m:r>
                  </m:oMath>
                </a14:m>
                <a:r>
                  <a:rPr lang="en-US"/>
                  <a:t>.</a:t>
                </a:r>
              </a:p>
              <a:p>
                <a:pPr marL="914400" lvl="2" indent="0">
                  <a:buNone/>
                </a:pPr>
                <a:r>
                  <a:rPr lang="en-US"/>
                  <a:t>Extended to distributions in the natural way.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2</m:t>
                        </m:r>
                      </m:sub>
                    </m:sSub>
                  </m:oMath>
                </a14:m>
                <a:r>
                  <a:rPr lang="en-US"/>
                  <a:t>:</a:t>
                </a:r>
              </a:p>
              <a:p>
                <a:pPr marL="914400" lvl="2"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𝑢</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r>
                        <a:rPr lang="en-US" b="0" i="1" smtClean="0">
                          <a:latin typeface="Cambria Math" panose="02040503050406030204" pitchFamily="18" charset="0"/>
                        </a:rPr>
                        <m:t>𝔼</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𝑢</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e>
                          </m:d>
                        </m:e>
                      </m:d>
                    </m:oMath>
                  </m:oMathPara>
                </a14:m>
                <a:endParaRPr lang="en-US"/>
              </a:p>
              <a:p>
                <a:pPr marL="914400" lvl="2" indent="0" algn="ctr">
                  <a:buNone/>
                </a:pPr>
                <a:endParaRPr lang="en-US"/>
              </a:p>
            </p:txBody>
          </p:sp>
        </mc:Choice>
        <mc:Fallback xmlns="">
          <p:sp>
            <p:nvSpPr>
              <p:cNvPr id="3" name="Content Placeholder 2">
                <a:extLst>
                  <a:ext uri="{FF2B5EF4-FFF2-40B4-BE49-F238E27FC236}">
                    <a16:creationId xmlns:a16="http://schemas.microsoft.com/office/drawing/2014/main" id="{B11607F2-CB55-4BC2-8F7B-C2D317C98BB7}"/>
                  </a:ext>
                </a:extLst>
              </p:cNvPr>
              <p:cNvSpPr>
                <a:spLocks noGrp="1" noRot="1" noChangeAspect="1" noMove="1" noResize="1" noEditPoints="1" noAdjustHandles="1" noChangeArrowheads="1" noChangeShapeType="1" noTextEdit="1"/>
              </p:cNvSpPr>
              <p:nvPr>
                <p:ph idx="1"/>
              </p:nvPr>
            </p:nvSpPr>
            <p:spPr>
              <a:blipFill>
                <a:blip r:embed="rId3"/>
                <a:stretch>
                  <a:fillRect l="-1086" t="-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30B2E207-5ACF-9692-36DE-7EC1467FDBEA}"/>
                  </a:ext>
                </a:extLst>
              </p:cNvPr>
              <p:cNvSpPr/>
              <p:nvPr/>
            </p:nvSpPr>
            <p:spPr>
              <a:xfrm>
                <a:off x="2104016" y="4384713"/>
                <a:ext cx="6665205" cy="1674564"/>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1"/>
                    </a:solidFill>
                  </a:rPr>
                  <a:t>Von Neumann’s Minimax Theorem:</a:t>
                </a:r>
              </a:p>
              <a:p>
                <a:pPr algn="ctr"/>
                <a14:m>
                  <m:oMathPara xmlns:m="http://schemas.openxmlformats.org/officeDocument/2006/math">
                    <m:oMathParaPr>
                      <m:jc m:val="centerGroup"/>
                    </m:oMathParaPr>
                    <m:oMath xmlns:m="http://schemas.openxmlformats.org/officeDocument/2006/math">
                      <m:func>
                        <m:funcPr>
                          <m:ctrlPr>
                            <a:rPr lang="en-US" sz="2400" i="1">
                              <a:solidFill>
                                <a:schemeClr val="accent1"/>
                              </a:solidFill>
                              <a:latin typeface="Cambria Math" panose="02040503050406030204" pitchFamily="18" charset="0"/>
                            </a:rPr>
                          </m:ctrlPr>
                        </m:funcPr>
                        <m:fName>
                          <m:limLow>
                            <m:limLowPr>
                              <m:ctrlPr>
                                <a:rPr lang="en-US" sz="2400" i="1">
                                  <a:solidFill>
                                    <a:schemeClr val="accent1"/>
                                  </a:solidFill>
                                  <a:latin typeface="Cambria Math" panose="02040503050406030204" pitchFamily="18" charset="0"/>
                                </a:rPr>
                              </m:ctrlPr>
                            </m:limLowPr>
                            <m:e>
                              <m:r>
                                <m:rPr>
                                  <m:sty m:val="p"/>
                                </m:rPr>
                                <a:rPr lang="en-US" sz="2400">
                                  <a:solidFill>
                                    <a:schemeClr val="accent1"/>
                                  </a:solidFill>
                                  <a:latin typeface="Cambria Math" panose="02040503050406030204" pitchFamily="18" charset="0"/>
                                </a:rPr>
                                <m:t>min</m:t>
                              </m:r>
                            </m:e>
                            <m:lim>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𝑄</m:t>
                                  </m:r>
                                </m:e>
                                <m:sub>
                                  <m:r>
                                    <a:rPr lang="en-US" sz="2400" i="1">
                                      <a:solidFill>
                                        <a:schemeClr val="accent1"/>
                                      </a:solidFill>
                                      <a:latin typeface="Cambria Math" panose="02040503050406030204" pitchFamily="18" charset="0"/>
                                    </a:rPr>
                                    <m:t>1</m:t>
                                  </m:r>
                                </m:sub>
                              </m:sSub>
                              <m:r>
                                <a:rPr lang="en-US" sz="2400" i="1">
                                  <a:solidFill>
                                    <a:schemeClr val="accent1"/>
                                  </a:solidFill>
                                  <a:latin typeface="Cambria Math" panose="02040503050406030204" pitchFamily="18" charset="0"/>
                                </a:rPr>
                                <m:t>∈</m:t>
                              </m:r>
                              <m:r>
                                <m:rPr>
                                  <m:sty m:val="p"/>
                                </m:rPr>
                                <a:rPr lang="en-US" sz="2400">
                                  <a:solidFill>
                                    <a:schemeClr val="accent1"/>
                                  </a:solidFill>
                                  <a:latin typeface="Cambria Math" panose="02040503050406030204" pitchFamily="18" charset="0"/>
                                </a:rPr>
                                <m:t>Δ</m:t>
                              </m:r>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𝐴</m:t>
                                  </m:r>
                                </m:e>
                                <m:sub>
                                  <m:r>
                                    <a:rPr lang="en-US" sz="2400" i="1">
                                      <a:solidFill>
                                        <a:schemeClr val="accent1"/>
                                      </a:solidFill>
                                      <a:latin typeface="Cambria Math" panose="02040503050406030204" pitchFamily="18" charset="0"/>
                                    </a:rPr>
                                    <m:t>1</m:t>
                                  </m:r>
                                </m:sub>
                              </m:sSub>
                            </m:lim>
                          </m:limLow>
                        </m:fName>
                        <m:e>
                          <m:func>
                            <m:funcPr>
                              <m:ctrlPr>
                                <a:rPr lang="en-US" sz="2400" i="1">
                                  <a:solidFill>
                                    <a:schemeClr val="accent1"/>
                                  </a:solidFill>
                                  <a:latin typeface="Cambria Math" panose="02040503050406030204" pitchFamily="18" charset="0"/>
                                </a:rPr>
                              </m:ctrlPr>
                            </m:funcPr>
                            <m:fName>
                              <m:limLow>
                                <m:limLowPr>
                                  <m:ctrlPr>
                                    <a:rPr lang="en-US" sz="2400" i="1">
                                      <a:solidFill>
                                        <a:schemeClr val="accent1"/>
                                      </a:solidFill>
                                      <a:latin typeface="Cambria Math" panose="02040503050406030204" pitchFamily="18" charset="0"/>
                                    </a:rPr>
                                  </m:ctrlPr>
                                </m:limLowPr>
                                <m:e>
                                  <m:r>
                                    <m:rPr>
                                      <m:sty m:val="p"/>
                                    </m:rPr>
                                    <a:rPr lang="en-US" sz="2400">
                                      <a:solidFill>
                                        <a:schemeClr val="accent1"/>
                                      </a:solidFill>
                                      <a:latin typeface="Cambria Math" panose="02040503050406030204" pitchFamily="18" charset="0"/>
                                    </a:rPr>
                                    <m:t>max</m:t>
                                  </m:r>
                                </m:e>
                                <m:lim>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𝑎</m:t>
                                      </m:r>
                                    </m:e>
                                    <m:sub>
                                      <m:r>
                                        <a:rPr lang="en-US" sz="2400" i="1">
                                          <a:solidFill>
                                            <a:schemeClr val="accent1"/>
                                          </a:solidFill>
                                          <a:latin typeface="Cambria Math" panose="02040503050406030204" pitchFamily="18" charset="0"/>
                                        </a:rPr>
                                        <m:t>2</m:t>
                                      </m:r>
                                    </m:sub>
                                  </m:sSub>
                                  <m:r>
                                    <a:rPr lang="en-US" sz="2400" i="1">
                                      <a:solidFill>
                                        <a:schemeClr val="accent1"/>
                                      </a:solidFill>
                                      <a:latin typeface="Cambria Math" panose="02040503050406030204" pitchFamily="18" charset="0"/>
                                    </a:rPr>
                                    <m:t>∈</m:t>
                                  </m:r>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𝐴</m:t>
                                      </m:r>
                                    </m:e>
                                    <m:sub>
                                      <m:r>
                                        <a:rPr lang="en-US" sz="2400" i="1">
                                          <a:solidFill>
                                            <a:schemeClr val="accent1"/>
                                          </a:solidFill>
                                          <a:latin typeface="Cambria Math" panose="02040503050406030204" pitchFamily="18" charset="0"/>
                                        </a:rPr>
                                        <m:t>2</m:t>
                                      </m:r>
                                    </m:sub>
                                  </m:sSub>
                                </m:lim>
                              </m:limLow>
                            </m:fName>
                            <m:e>
                              <m:r>
                                <a:rPr lang="en-US" sz="2400" i="1">
                                  <a:solidFill>
                                    <a:schemeClr val="accent1"/>
                                  </a:solidFill>
                                  <a:latin typeface="Cambria Math" panose="02040503050406030204" pitchFamily="18" charset="0"/>
                                </a:rPr>
                                <m:t>𝑢</m:t>
                              </m:r>
                              <m:d>
                                <m:dPr>
                                  <m:ctrlPr>
                                    <a:rPr lang="en-US" sz="2400" i="1">
                                      <a:solidFill>
                                        <a:schemeClr val="accent1"/>
                                      </a:solidFill>
                                      <a:latin typeface="Cambria Math" panose="02040503050406030204" pitchFamily="18" charset="0"/>
                                    </a:rPr>
                                  </m:ctrlPr>
                                </m:dPr>
                                <m:e>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𝑄</m:t>
                                      </m:r>
                                    </m:e>
                                    <m:sub>
                                      <m:r>
                                        <a:rPr lang="en-US" sz="2400" i="1">
                                          <a:solidFill>
                                            <a:schemeClr val="accent1"/>
                                          </a:solidFill>
                                          <a:latin typeface="Cambria Math" panose="02040503050406030204" pitchFamily="18" charset="0"/>
                                        </a:rPr>
                                        <m:t>1</m:t>
                                      </m:r>
                                    </m:sub>
                                  </m:sSub>
                                  <m:r>
                                    <a:rPr lang="en-US" sz="2400" i="1">
                                      <a:solidFill>
                                        <a:schemeClr val="accent1"/>
                                      </a:solidFill>
                                      <a:latin typeface="Cambria Math" panose="02040503050406030204" pitchFamily="18" charset="0"/>
                                    </a:rPr>
                                    <m:t>,</m:t>
                                  </m:r>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𝑎</m:t>
                                      </m:r>
                                    </m:e>
                                    <m:sub>
                                      <m:r>
                                        <a:rPr lang="en-US" sz="2400" i="1">
                                          <a:solidFill>
                                            <a:schemeClr val="accent1"/>
                                          </a:solidFill>
                                          <a:latin typeface="Cambria Math" panose="02040503050406030204" pitchFamily="18" charset="0"/>
                                        </a:rPr>
                                        <m:t>2</m:t>
                                      </m:r>
                                    </m:sub>
                                  </m:sSub>
                                </m:e>
                              </m:d>
                            </m:e>
                          </m:func>
                        </m:e>
                      </m:func>
                      <m:r>
                        <a:rPr lang="en-US" sz="2400" i="1">
                          <a:solidFill>
                            <a:schemeClr val="accent1"/>
                          </a:solidFill>
                          <a:latin typeface="Cambria Math" panose="02040503050406030204" pitchFamily="18" charset="0"/>
                        </a:rPr>
                        <m:t>=</m:t>
                      </m:r>
                      <m:func>
                        <m:funcPr>
                          <m:ctrlPr>
                            <a:rPr lang="en-US" sz="2400" i="1">
                              <a:solidFill>
                                <a:schemeClr val="accent1"/>
                              </a:solidFill>
                              <a:latin typeface="Cambria Math" panose="02040503050406030204" pitchFamily="18" charset="0"/>
                            </a:rPr>
                          </m:ctrlPr>
                        </m:funcPr>
                        <m:fName>
                          <m:limLow>
                            <m:limLowPr>
                              <m:ctrlPr>
                                <a:rPr lang="en-US" sz="2400" i="1">
                                  <a:solidFill>
                                    <a:schemeClr val="accent1"/>
                                  </a:solidFill>
                                  <a:latin typeface="Cambria Math" panose="02040503050406030204" pitchFamily="18" charset="0"/>
                                </a:rPr>
                              </m:ctrlPr>
                            </m:limLowPr>
                            <m:e>
                              <m:r>
                                <m:rPr>
                                  <m:sty m:val="p"/>
                                </m:rPr>
                                <a:rPr lang="en-US" sz="2400">
                                  <a:solidFill>
                                    <a:schemeClr val="accent1"/>
                                  </a:solidFill>
                                  <a:latin typeface="Cambria Math" panose="02040503050406030204" pitchFamily="18" charset="0"/>
                                </a:rPr>
                                <m:t>max</m:t>
                              </m:r>
                            </m:e>
                            <m:lim>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𝑄</m:t>
                                  </m:r>
                                </m:e>
                                <m:sub>
                                  <m:r>
                                    <a:rPr lang="en-US" sz="2400" i="1">
                                      <a:solidFill>
                                        <a:schemeClr val="accent1"/>
                                      </a:solidFill>
                                      <a:latin typeface="Cambria Math" panose="02040503050406030204" pitchFamily="18" charset="0"/>
                                    </a:rPr>
                                    <m:t>2</m:t>
                                  </m:r>
                                </m:sub>
                              </m:sSub>
                              <m:r>
                                <a:rPr lang="en-US" sz="2400" i="1">
                                  <a:solidFill>
                                    <a:schemeClr val="accent1"/>
                                  </a:solidFill>
                                  <a:latin typeface="Cambria Math" panose="02040503050406030204" pitchFamily="18" charset="0"/>
                                </a:rPr>
                                <m:t>∈</m:t>
                              </m:r>
                              <m:r>
                                <m:rPr>
                                  <m:sty m:val="p"/>
                                </m:rPr>
                                <a:rPr lang="en-US" sz="2400">
                                  <a:solidFill>
                                    <a:schemeClr val="accent1"/>
                                  </a:solidFill>
                                  <a:latin typeface="Cambria Math" panose="02040503050406030204" pitchFamily="18" charset="0"/>
                                </a:rPr>
                                <m:t>Δ</m:t>
                              </m:r>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𝐴</m:t>
                                  </m:r>
                                </m:e>
                                <m:sub>
                                  <m:r>
                                    <a:rPr lang="en-US" sz="2400" i="1">
                                      <a:solidFill>
                                        <a:schemeClr val="accent1"/>
                                      </a:solidFill>
                                      <a:latin typeface="Cambria Math" panose="02040503050406030204" pitchFamily="18" charset="0"/>
                                    </a:rPr>
                                    <m:t>2</m:t>
                                  </m:r>
                                </m:sub>
                              </m:sSub>
                            </m:lim>
                          </m:limLow>
                        </m:fName>
                        <m:e>
                          <m:func>
                            <m:funcPr>
                              <m:ctrlPr>
                                <a:rPr lang="en-US" sz="2400" i="1">
                                  <a:solidFill>
                                    <a:schemeClr val="accent1"/>
                                  </a:solidFill>
                                  <a:latin typeface="Cambria Math" panose="02040503050406030204" pitchFamily="18" charset="0"/>
                                </a:rPr>
                              </m:ctrlPr>
                            </m:funcPr>
                            <m:fName>
                              <m:limLow>
                                <m:limLowPr>
                                  <m:ctrlPr>
                                    <a:rPr lang="en-US" sz="2400" i="1">
                                      <a:solidFill>
                                        <a:schemeClr val="accent1"/>
                                      </a:solidFill>
                                      <a:latin typeface="Cambria Math" panose="02040503050406030204" pitchFamily="18" charset="0"/>
                                    </a:rPr>
                                  </m:ctrlPr>
                                </m:limLowPr>
                                <m:e>
                                  <m:r>
                                    <m:rPr>
                                      <m:sty m:val="p"/>
                                    </m:rPr>
                                    <a:rPr lang="en-US" sz="2400">
                                      <a:solidFill>
                                        <a:schemeClr val="accent1"/>
                                      </a:solidFill>
                                      <a:latin typeface="Cambria Math" panose="02040503050406030204" pitchFamily="18" charset="0"/>
                                    </a:rPr>
                                    <m:t>min</m:t>
                                  </m:r>
                                </m:e>
                                <m:lim>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𝑎</m:t>
                                      </m:r>
                                    </m:e>
                                    <m:sub>
                                      <m:r>
                                        <a:rPr lang="en-US" sz="2400" i="1">
                                          <a:solidFill>
                                            <a:schemeClr val="accent1"/>
                                          </a:solidFill>
                                          <a:latin typeface="Cambria Math" panose="02040503050406030204" pitchFamily="18" charset="0"/>
                                        </a:rPr>
                                        <m:t>1</m:t>
                                      </m:r>
                                    </m:sub>
                                  </m:sSub>
                                  <m:r>
                                    <a:rPr lang="en-US" sz="2400" i="1">
                                      <a:solidFill>
                                        <a:schemeClr val="accent1"/>
                                      </a:solidFill>
                                      <a:latin typeface="Cambria Math" panose="02040503050406030204" pitchFamily="18" charset="0"/>
                                    </a:rPr>
                                    <m:t>∈</m:t>
                                  </m:r>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𝐴</m:t>
                                      </m:r>
                                    </m:e>
                                    <m:sub>
                                      <m:r>
                                        <a:rPr lang="en-US" sz="2400" i="1">
                                          <a:solidFill>
                                            <a:schemeClr val="accent1"/>
                                          </a:solidFill>
                                          <a:latin typeface="Cambria Math" panose="02040503050406030204" pitchFamily="18" charset="0"/>
                                        </a:rPr>
                                        <m:t>1</m:t>
                                      </m:r>
                                    </m:sub>
                                  </m:sSub>
                                </m:lim>
                              </m:limLow>
                            </m:fName>
                            <m:e>
                              <m:r>
                                <a:rPr lang="en-US" sz="2400" i="1">
                                  <a:solidFill>
                                    <a:schemeClr val="accent1"/>
                                  </a:solidFill>
                                  <a:latin typeface="Cambria Math" panose="02040503050406030204" pitchFamily="18" charset="0"/>
                                </a:rPr>
                                <m:t>𝑢</m:t>
                              </m:r>
                              <m:d>
                                <m:dPr>
                                  <m:ctrlPr>
                                    <a:rPr lang="en-US" sz="2400" i="1">
                                      <a:solidFill>
                                        <a:schemeClr val="accent1"/>
                                      </a:solidFill>
                                      <a:latin typeface="Cambria Math" panose="02040503050406030204" pitchFamily="18" charset="0"/>
                                    </a:rPr>
                                  </m:ctrlPr>
                                </m:dPr>
                                <m:e>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𝑎</m:t>
                                      </m:r>
                                    </m:e>
                                    <m:sub>
                                      <m:r>
                                        <a:rPr lang="en-US" sz="2400" i="1">
                                          <a:solidFill>
                                            <a:schemeClr val="accent1"/>
                                          </a:solidFill>
                                          <a:latin typeface="Cambria Math" panose="02040503050406030204" pitchFamily="18" charset="0"/>
                                        </a:rPr>
                                        <m:t>1</m:t>
                                      </m:r>
                                    </m:sub>
                                  </m:sSub>
                                  <m:r>
                                    <a:rPr lang="en-US" sz="2400" i="1">
                                      <a:solidFill>
                                        <a:schemeClr val="accent1"/>
                                      </a:solidFill>
                                      <a:latin typeface="Cambria Math" panose="02040503050406030204" pitchFamily="18" charset="0"/>
                                    </a:rPr>
                                    <m:t>,</m:t>
                                  </m:r>
                                  <m:sSub>
                                    <m:sSubPr>
                                      <m:ctrlPr>
                                        <a:rPr lang="en-US" sz="2400" i="1">
                                          <a:solidFill>
                                            <a:schemeClr val="accent1"/>
                                          </a:solidFill>
                                          <a:latin typeface="Cambria Math" panose="02040503050406030204" pitchFamily="18" charset="0"/>
                                        </a:rPr>
                                      </m:ctrlPr>
                                    </m:sSubPr>
                                    <m:e>
                                      <m:r>
                                        <a:rPr lang="en-US" sz="2400" i="1">
                                          <a:solidFill>
                                            <a:schemeClr val="accent1"/>
                                          </a:solidFill>
                                          <a:latin typeface="Cambria Math" panose="02040503050406030204" pitchFamily="18" charset="0"/>
                                        </a:rPr>
                                        <m:t>𝑄</m:t>
                                      </m:r>
                                    </m:e>
                                    <m:sub>
                                      <m:r>
                                        <a:rPr lang="en-US" sz="2400" i="1">
                                          <a:solidFill>
                                            <a:schemeClr val="accent1"/>
                                          </a:solidFill>
                                          <a:latin typeface="Cambria Math" panose="02040503050406030204" pitchFamily="18" charset="0"/>
                                        </a:rPr>
                                        <m:t>2</m:t>
                                      </m:r>
                                    </m:sub>
                                  </m:sSub>
                                </m:e>
                              </m:d>
                            </m:e>
                          </m:func>
                        </m:e>
                      </m:func>
                    </m:oMath>
                  </m:oMathPara>
                </a14:m>
                <a:endParaRPr lang="en-US" sz="2400">
                  <a:solidFill>
                    <a:schemeClr val="accent1"/>
                  </a:solidFill>
                </a:endParaRPr>
              </a:p>
              <a:p>
                <a:pPr algn="ctr"/>
                <a:r>
                  <a:rPr lang="en-US" sz="2400" i="1">
                    <a:solidFill>
                      <a:schemeClr val="accent1"/>
                    </a:solidFill>
                  </a:rPr>
                  <a:t>“Order of play doesn’t matter”</a:t>
                </a:r>
              </a:p>
            </p:txBody>
          </p:sp>
        </mc:Choice>
        <mc:Fallback xmlns="">
          <p:sp>
            <p:nvSpPr>
              <p:cNvPr id="5" name="Rounded Rectangle 4">
                <a:extLst>
                  <a:ext uri="{FF2B5EF4-FFF2-40B4-BE49-F238E27FC236}">
                    <a16:creationId xmlns:a16="http://schemas.microsoft.com/office/drawing/2014/main" id="{30B2E207-5ACF-9692-36DE-7EC1467FDBEA}"/>
                  </a:ext>
                </a:extLst>
              </p:cNvPr>
              <p:cNvSpPr>
                <a:spLocks noRot="1" noChangeAspect="1" noMove="1" noResize="1" noEditPoints="1" noAdjustHandles="1" noChangeArrowheads="1" noChangeShapeType="1" noTextEdit="1"/>
              </p:cNvSpPr>
              <p:nvPr/>
            </p:nvSpPr>
            <p:spPr>
              <a:xfrm>
                <a:off x="2104016" y="4384713"/>
                <a:ext cx="6665205" cy="1674564"/>
              </a:xfrm>
              <a:prstGeom prst="roundRect">
                <a:avLst/>
              </a:prstGeom>
              <a:blipFill>
                <a:blip r:embed="rId4"/>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40405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07388A-7332-2845-ED5D-C9490D08BC92}"/>
              </a:ext>
            </a:extLst>
          </p:cNvPr>
          <p:cNvSpPr>
            <a:spLocks noGrp="1"/>
          </p:cNvSpPr>
          <p:nvPr>
            <p:ph type="title"/>
          </p:nvPr>
        </p:nvSpPr>
        <p:spPr/>
        <p:txBody>
          <a:bodyPr/>
          <a:lstStyle/>
          <a:p>
            <a:r>
              <a:rPr lang="en-US"/>
              <a:t>Where does the optimal rate come from?</a:t>
            </a:r>
          </a:p>
        </p:txBody>
      </p:sp>
      <p:sp>
        <p:nvSpPr>
          <p:cNvPr id="3" name="Content Placeholder 2">
            <a:extLst>
              <a:ext uri="{FF2B5EF4-FFF2-40B4-BE49-F238E27FC236}">
                <a16:creationId xmlns:a16="http://schemas.microsoft.com/office/drawing/2014/main" id="{22C9E854-0F00-2B04-7B2D-A5F23FC8738D}"/>
              </a:ext>
            </a:extLst>
          </p:cNvPr>
          <p:cNvSpPr>
            <a:spLocks noGrp="1"/>
          </p:cNvSpPr>
          <p:nvPr>
            <p:ph idx="1"/>
          </p:nvPr>
        </p:nvSpPr>
        <p:spPr/>
        <p:txBody>
          <a:bodyPr/>
          <a:lstStyle/>
          <a:p>
            <a:r>
              <a:rPr lang="en-US"/>
              <a:t>Sequential learning is a zero-sum game played against an adversary. </a:t>
            </a:r>
          </a:p>
          <a:p>
            <a:r>
              <a:rPr lang="en-US"/>
              <a:t>The learner must go first (commit to an algorithm) and give guarantees against all adversary strategies.</a:t>
            </a:r>
          </a:p>
        </p:txBody>
      </p:sp>
      <p:pic>
        <p:nvPicPr>
          <p:cNvPr id="8" name="Picture 7">
            <a:extLst>
              <a:ext uri="{FF2B5EF4-FFF2-40B4-BE49-F238E27FC236}">
                <a16:creationId xmlns:a16="http://schemas.microsoft.com/office/drawing/2014/main" id="{D962A107-ACD0-6F4B-0D24-8E48C2D569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6667" y="3744234"/>
            <a:ext cx="5171588" cy="2910565"/>
          </a:xfrm>
          <a:prstGeom prst="rect">
            <a:avLst/>
          </a:prstGeom>
        </p:spPr>
      </p:pic>
    </p:spTree>
    <p:extLst>
      <p:ext uri="{BB962C8B-B14F-4D97-AF65-F5344CB8AC3E}">
        <p14:creationId xmlns:p14="http://schemas.microsoft.com/office/powerpoint/2010/main" val="82249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8B40D-16D5-FC1A-02AB-BB85B506D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58B52F-DFC8-EA6C-1532-C72E30ABBD5C}"/>
              </a:ext>
            </a:extLst>
          </p:cNvPr>
          <p:cNvSpPr>
            <a:spLocks noGrp="1"/>
          </p:cNvSpPr>
          <p:nvPr>
            <p:ph type="title"/>
          </p:nvPr>
        </p:nvSpPr>
        <p:spPr/>
        <p:txBody>
          <a:bodyPr/>
          <a:lstStyle/>
          <a:p>
            <a:r>
              <a:rPr lang="en-US"/>
              <a:t>Where does the optimal rate come from?</a:t>
            </a:r>
          </a:p>
        </p:txBody>
      </p:sp>
      <p:sp>
        <p:nvSpPr>
          <p:cNvPr id="3" name="Content Placeholder 2">
            <a:extLst>
              <a:ext uri="{FF2B5EF4-FFF2-40B4-BE49-F238E27FC236}">
                <a16:creationId xmlns:a16="http://schemas.microsoft.com/office/drawing/2014/main" id="{70CD3B52-0E08-4D10-D5A5-CF661C1E7380}"/>
              </a:ext>
            </a:extLst>
          </p:cNvPr>
          <p:cNvSpPr>
            <a:spLocks noGrp="1"/>
          </p:cNvSpPr>
          <p:nvPr>
            <p:ph idx="1"/>
          </p:nvPr>
        </p:nvSpPr>
        <p:spPr/>
        <p:txBody>
          <a:bodyPr/>
          <a:lstStyle/>
          <a:p>
            <a:r>
              <a:rPr lang="en-US"/>
              <a:t>But by the minimax theorem (must verify conditions), the value of the game is the same as in the (seemingly) much easier scenario in which the adversary goes first and the learner gets to respond.</a:t>
            </a:r>
          </a:p>
        </p:txBody>
      </p:sp>
      <p:pic>
        <p:nvPicPr>
          <p:cNvPr id="6" name="Picture 5">
            <a:extLst>
              <a:ext uri="{FF2B5EF4-FFF2-40B4-BE49-F238E27FC236}">
                <a16:creationId xmlns:a16="http://schemas.microsoft.com/office/drawing/2014/main" id="{93564DD6-2100-8821-47EC-2D42A8BF92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08959" y="3340947"/>
            <a:ext cx="6092761" cy="3429000"/>
          </a:xfrm>
          <a:prstGeom prst="rect">
            <a:avLst/>
          </a:prstGeom>
        </p:spPr>
      </p:pic>
    </p:spTree>
    <p:extLst>
      <p:ext uri="{BB962C8B-B14F-4D97-AF65-F5344CB8AC3E}">
        <p14:creationId xmlns:p14="http://schemas.microsoft.com/office/powerpoint/2010/main" val="628255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2523-FEB8-F16F-8330-3EE534FD1448}"/>
              </a:ext>
            </a:extLst>
          </p:cNvPr>
          <p:cNvSpPr>
            <a:spLocks noGrp="1"/>
          </p:cNvSpPr>
          <p:nvPr>
            <p:ph type="title"/>
          </p:nvPr>
        </p:nvSpPr>
        <p:spPr/>
        <p:txBody>
          <a:bodyPr/>
          <a:lstStyle/>
          <a:p>
            <a:r>
              <a:rPr lang="en-US"/>
              <a:t>Where does the optimal rate come from?</a:t>
            </a:r>
          </a:p>
        </p:txBody>
      </p:sp>
      <p:sp>
        <p:nvSpPr>
          <p:cNvPr id="3" name="Content Placeholder 2">
            <a:extLst>
              <a:ext uri="{FF2B5EF4-FFF2-40B4-BE49-F238E27FC236}">
                <a16:creationId xmlns:a16="http://schemas.microsoft.com/office/drawing/2014/main" id="{98ADB448-8429-25AF-5428-C892A7A22593}"/>
              </a:ext>
            </a:extLst>
          </p:cNvPr>
          <p:cNvSpPr>
            <a:spLocks noGrp="1"/>
          </p:cNvSpPr>
          <p:nvPr>
            <p:ph idx="1"/>
          </p:nvPr>
        </p:nvSpPr>
        <p:spPr/>
        <p:txBody>
          <a:bodyPr/>
          <a:lstStyle/>
          <a:p>
            <a:r>
              <a:rPr lang="en-US"/>
              <a:t>Unsurprisingly, when the learner knows the distribution, they can satisfy OI constraints at the statistically optimal rate.</a:t>
            </a:r>
          </a:p>
          <a:p>
            <a:r>
              <a:rPr lang="en-US"/>
              <a:t>Amazingly (!) by the minimax theorem, there is an algorithm that guarantees they do just as well in adversarial environments.</a:t>
            </a:r>
          </a:p>
          <a:p>
            <a:pPr marL="0" indent="0">
              <a:buNone/>
            </a:pPr>
            <a:endParaRPr lang="en-US"/>
          </a:p>
          <a:p>
            <a:endParaRPr lang="en-US"/>
          </a:p>
        </p:txBody>
      </p:sp>
      <p:sp>
        <p:nvSpPr>
          <p:cNvPr id="4" name="Rounded Rectangle 3">
            <a:extLst>
              <a:ext uri="{FF2B5EF4-FFF2-40B4-BE49-F238E27FC236}">
                <a16:creationId xmlns:a16="http://schemas.microsoft.com/office/drawing/2014/main" id="{CC8E9472-5C63-23D8-C9A7-B79EE56DD0E6}"/>
              </a:ext>
            </a:extLst>
          </p:cNvPr>
          <p:cNvSpPr/>
          <p:nvPr/>
        </p:nvSpPr>
        <p:spPr>
          <a:xfrm>
            <a:off x="1725105" y="3996965"/>
            <a:ext cx="8182466" cy="1583703"/>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Nonconstructive! </a:t>
            </a:r>
          </a:p>
          <a:p>
            <a:pPr algn="ctr"/>
            <a:r>
              <a:rPr lang="en-US" sz="2400">
                <a:solidFill>
                  <a:schemeClr val="tx1"/>
                </a:solidFill>
              </a:rPr>
              <a:t>The game we are applying the minimax argument to has strategy spaces corresponding to </a:t>
            </a:r>
            <a:r>
              <a:rPr lang="en-US" sz="2400" i="1">
                <a:solidFill>
                  <a:schemeClr val="tx1"/>
                </a:solidFill>
              </a:rPr>
              <a:t>all possible algorithms.</a:t>
            </a:r>
            <a:endParaRPr lang="en-US" sz="2400">
              <a:solidFill>
                <a:schemeClr val="tx1"/>
              </a:solidFill>
            </a:endParaRPr>
          </a:p>
        </p:txBody>
      </p:sp>
    </p:spTree>
    <p:extLst>
      <p:ext uri="{BB962C8B-B14F-4D97-AF65-F5344CB8AC3E}">
        <p14:creationId xmlns:p14="http://schemas.microsoft.com/office/powerpoint/2010/main" val="291114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C886A-E8C3-2CBE-BAC1-E372B52829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BF3996-8A95-03B1-EF9D-44B2D9527DA9}"/>
              </a:ext>
            </a:extLst>
          </p:cNvPr>
          <p:cNvSpPr>
            <a:spLocks noGrp="1"/>
          </p:cNvSpPr>
          <p:nvPr>
            <p:ph type="title"/>
          </p:nvPr>
        </p:nvSpPr>
        <p:spPr/>
        <p:txBody>
          <a:bodyPr/>
          <a:lstStyle/>
          <a:p>
            <a:r>
              <a:rPr lang="en-US"/>
              <a:t>Machine learning is about making predictions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13D7058-AD0A-85D1-0998-90F848E761F6}"/>
                  </a:ext>
                </a:extLst>
              </p:cNvPr>
              <p:cNvSpPr>
                <a:spLocks noGrp="1"/>
              </p:cNvSpPr>
              <p:nvPr>
                <p:ph idx="1"/>
              </p:nvPr>
            </p:nvSpPr>
            <p:spPr>
              <a:xfrm>
                <a:off x="660989" y="2374679"/>
                <a:ext cx="2723707" cy="985321"/>
              </a:xfrm>
            </p:spPr>
            <p:txBody>
              <a:bodyPr>
                <a:normAutofit/>
              </a:bodyPr>
              <a:lstStyle/>
              <a:p>
                <a:pPr marL="0" indent="0">
                  <a:buNone/>
                </a:pPr>
                <a:r>
                  <a:rPr lang="en-US"/>
                  <a:t>Given some context </a:t>
                </a:r>
                <a14:m>
                  <m:oMath xmlns:m="http://schemas.openxmlformats.org/officeDocument/2006/math">
                    <m:r>
                      <a:rPr lang="en-US" b="0" i="1" smtClean="0">
                        <a:latin typeface="Cambria Math" panose="02040503050406030204" pitchFamily="18" charset="0"/>
                      </a:rPr>
                      <m:t>𝒳</m:t>
                    </m:r>
                  </m:oMath>
                </a14:m>
                <a:r>
                  <a:rPr lang="en-US" b="0"/>
                  <a:t>…</a:t>
                </a:r>
              </a:p>
              <a:p>
                <a:pPr marL="0" indent="0">
                  <a:buNone/>
                </a:pPr>
                <a:endParaRPr lang="en-US"/>
              </a:p>
            </p:txBody>
          </p:sp>
        </mc:Choice>
        <mc:Fallback xmlns="">
          <p:sp>
            <p:nvSpPr>
              <p:cNvPr id="3" name="Content Placeholder 2">
                <a:extLst>
                  <a:ext uri="{FF2B5EF4-FFF2-40B4-BE49-F238E27FC236}">
                    <a16:creationId xmlns:a16="http://schemas.microsoft.com/office/drawing/2014/main" id="{013D7058-AD0A-85D1-0998-90F848E761F6}"/>
                  </a:ext>
                </a:extLst>
              </p:cNvPr>
              <p:cNvSpPr>
                <a:spLocks noGrp="1" noRot="1" noChangeAspect="1" noMove="1" noResize="1" noEditPoints="1" noAdjustHandles="1" noChangeArrowheads="1" noChangeShapeType="1" noTextEdit="1"/>
              </p:cNvSpPr>
              <p:nvPr>
                <p:ph idx="1"/>
              </p:nvPr>
            </p:nvSpPr>
            <p:spPr>
              <a:xfrm>
                <a:off x="660989" y="2374679"/>
                <a:ext cx="2723707" cy="985321"/>
              </a:xfrm>
              <a:blipFill>
                <a:blip r:embed="rId3"/>
                <a:stretch>
                  <a:fillRect l="-4167" t="-10256" b="-5128"/>
                </a:stretch>
              </a:blipFill>
            </p:spPr>
            <p:txBody>
              <a:bodyPr/>
              <a:lstStyle/>
              <a:p>
                <a:r>
                  <a:rPr lang="en-US">
                    <a:noFill/>
                  </a:rPr>
                  <a:t> </a:t>
                </a:r>
              </a:p>
            </p:txBody>
          </p:sp>
        </mc:Fallback>
      </mc:AlternateContent>
      <p:sp>
        <p:nvSpPr>
          <p:cNvPr id="4" name="Content Placeholder 2">
            <a:extLst>
              <a:ext uri="{FF2B5EF4-FFF2-40B4-BE49-F238E27FC236}">
                <a16:creationId xmlns:a16="http://schemas.microsoft.com/office/drawing/2014/main" id="{61A07727-5385-7B51-C5F4-799921FE7D35}"/>
              </a:ext>
            </a:extLst>
          </p:cNvPr>
          <p:cNvSpPr txBox="1">
            <a:spLocks/>
          </p:cNvSpPr>
          <p:nvPr/>
        </p:nvSpPr>
        <p:spPr>
          <a:xfrm>
            <a:off x="660989" y="4571168"/>
            <a:ext cx="1915633" cy="9853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can we predict </a:t>
            </a:r>
          </a:p>
          <a:p>
            <a:pPr marL="0" indent="0">
              <a:buFont typeface="Arial" panose="020B0604020202020204" pitchFamily="34" charset="0"/>
              <a:buNone/>
            </a:pPr>
            <a:endParaRPr lang="en-US"/>
          </a:p>
        </p:txBody>
      </p:sp>
      <p:sp>
        <p:nvSpPr>
          <p:cNvPr id="5" name="Rounded Rectangle 4">
            <a:extLst>
              <a:ext uri="{FF2B5EF4-FFF2-40B4-BE49-F238E27FC236}">
                <a16:creationId xmlns:a16="http://schemas.microsoft.com/office/drawing/2014/main" id="{06E686B6-F7D9-45EF-DCF6-A538602D1177}"/>
              </a:ext>
            </a:extLst>
          </p:cNvPr>
          <p:cNvSpPr/>
          <p:nvPr/>
        </p:nvSpPr>
        <p:spPr>
          <a:xfrm>
            <a:off x="3973031" y="1967135"/>
            <a:ext cx="1998921" cy="1562986"/>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ounded Rectangle 5">
            <a:extLst>
              <a:ext uri="{FF2B5EF4-FFF2-40B4-BE49-F238E27FC236}">
                <a16:creationId xmlns:a16="http://schemas.microsoft.com/office/drawing/2014/main" id="{1E881D4D-EF7B-FCAC-CFD6-EF081669197E}"/>
              </a:ext>
            </a:extLst>
          </p:cNvPr>
          <p:cNvSpPr/>
          <p:nvPr/>
        </p:nvSpPr>
        <p:spPr>
          <a:xfrm>
            <a:off x="6560287" y="1967135"/>
            <a:ext cx="1998921" cy="1562986"/>
          </a:xfrm>
          <a:prstGeom prst="roundRect">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ounded Rectangle 6">
            <a:extLst>
              <a:ext uri="{FF2B5EF4-FFF2-40B4-BE49-F238E27FC236}">
                <a16:creationId xmlns:a16="http://schemas.microsoft.com/office/drawing/2014/main" id="{3A9E47B5-FE51-9599-9DE9-84E586F9243F}"/>
              </a:ext>
            </a:extLst>
          </p:cNvPr>
          <p:cNvSpPr/>
          <p:nvPr/>
        </p:nvSpPr>
        <p:spPr>
          <a:xfrm>
            <a:off x="9147543" y="1967135"/>
            <a:ext cx="1998921" cy="1562986"/>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a:extLst>
              <a:ext uri="{FF2B5EF4-FFF2-40B4-BE49-F238E27FC236}">
                <a16:creationId xmlns:a16="http://schemas.microsoft.com/office/drawing/2014/main" id="{FB640C9B-7E32-3E80-75E4-7820BFC28260}"/>
              </a:ext>
            </a:extLst>
          </p:cNvPr>
          <p:cNvSpPr/>
          <p:nvPr/>
        </p:nvSpPr>
        <p:spPr>
          <a:xfrm>
            <a:off x="3973031" y="4282336"/>
            <a:ext cx="1998921" cy="1562986"/>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ounded Rectangle 8">
            <a:extLst>
              <a:ext uri="{FF2B5EF4-FFF2-40B4-BE49-F238E27FC236}">
                <a16:creationId xmlns:a16="http://schemas.microsoft.com/office/drawing/2014/main" id="{DA32CBD1-E22D-2BFE-7EAC-230DA6505319}"/>
              </a:ext>
            </a:extLst>
          </p:cNvPr>
          <p:cNvSpPr/>
          <p:nvPr/>
        </p:nvSpPr>
        <p:spPr>
          <a:xfrm>
            <a:off x="6560287" y="4282336"/>
            <a:ext cx="1998921" cy="1562986"/>
          </a:xfrm>
          <a:prstGeom prst="roundRect">
            <a:avLst/>
          </a:prstGeom>
          <a:solidFill>
            <a:schemeClr val="accent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A48CA3F7-32EC-CB00-E85F-A9F71F14E276}"/>
              </a:ext>
            </a:extLst>
          </p:cNvPr>
          <p:cNvSpPr/>
          <p:nvPr/>
        </p:nvSpPr>
        <p:spPr>
          <a:xfrm>
            <a:off x="9147543" y="4282336"/>
            <a:ext cx="1998921" cy="1562986"/>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Arrow Connector 11">
            <a:extLst>
              <a:ext uri="{FF2B5EF4-FFF2-40B4-BE49-F238E27FC236}">
                <a16:creationId xmlns:a16="http://schemas.microsoft.com/office/drawing/2014/main" id="{4353C493-6494-071A-D26D-D0947DCC7E0C}"/>
              </a:ext>
            </a:extLst>
          </p:cNvPr>
          <p:cNvCxnSpPr/>
          <p:nvPr/>
        </p:nvCxnSpPr>
        <p:spPr>
          <a:xfrm>
            <a:off x="4972491" y="3721506"/>
            <a:ext cx="0" cy="382772"/>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86B9C49-EBD2-F85D-C727-26F4B1B99801}"/>
              </a:ext>
            </a:extLst>
          </p:cNvPr>
          <p:cNvCxnSpPr/>
          <p:nvPr/>
        </p:nvCxnSpPr>
        <p:spPr>
          <a:xfrm>
            <a:off x="7559747" y="3714417"/>
            <a:ext cx="0" cy="382772"/>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80E0E4B-67DF-C6AA-772B-0BA95E45E55A}"/>
              </a:ext>
            </a:extLst>
          </p:cNvPr>
          <p:cNvCxnSpPr/>
          <p:nvPr/>
        </p:nvCxnSpPr>
        <p:spPr>
          <a:xfrm>
            <a:off x="10147003" y="3714417"/>
            <a:ext cx="0" cy="382772"/>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5B88A994-8FC0-E123-5D91-66727DA04C07}"/>
              </a:ext>
            </a:extLst>
          </p:cNvPr>
          <p:cNvSpPr/>
          <p:nvPr/>
        </p:nvSpPr>
        <p:spPr>
          <a:xfrm>
            <a:off x="9296398" y="4441825"/>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ounded Rectangle 15">
            <a:extLst>
              <a:ext uri="{FF2B5EF4-FFF2-40B4-BE49-F238E27FC236}">
                <a16:creationId xmlns:a16="http://schemas.microsoft.com/office/drawing/2014/main" id="{D620B25B-A8AF-AC63-695A-D7C7EFB3247A}"/>
              </a:ext>
            </a:extLst>
          </p:cNvPr>
          <p:cNvSpPr/>
          <p:nvPr/>
        </p:nvSpPr>
        <p:spPr>
          <a:xfrm>
            <a:off x="6709142" y="4441825"/>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16">
            <a:extLst>
              <a:ext uri="{FF2B5EF4-FFF2-40B4-BE49-F238E27FC236}">
                <a16:creationId xmlns:a16="http://schemas.microsoft.com/office/drawing/2014/main" id="{58B49C3C-4710-654B-45CF-12968BC71AA3}"/>
              </a:ext>
            </a:extLst>
          </p:cNvPr>
          <p:cNvSpPr/>
          <p:nvPr/>
        </p:nvSpPr>
        <p:spPr>
          <a:xfrm>
            <a:off x="4121886" y="4441825"/>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17">
            <a:extLst>
              <a:ext uri="{FF2B5EF4-FFF2-40B4-BE49-F238E27FC236}">
                <a16:creationId xmlns:a16="http://schemas.microsoft.com/office/drawing/2014/main" id="{EA0B55DD-1A29-491D-93DE-DCE47E313BB6}"/>
              </a:ext>
            </a:extLst>
          </p:cNvPr>
          <p:cNvSpPr/>
          <p:nvPr/>
        </p:nvSpPr>
        <p:spPr>
          <a:xfrm>
            <a:off x="4121886" y="2115992"/>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ounded Rectangle 18">
            <a:extLst>
              <a:ext uri="{FF2B5EF4-FFF2-40B4-BE49-F238E27FC236}">
                <a16:creationId xmlns:a16="http://schemas.microsoft.com/office/drawing/2014/main" id="{F96657A6-7FCE-1AA4-A1A5-5A7875B251C9}"/>
              </a:ext>
            </a:extLst>
          </p:cNvPr>
          <p:cNvSpPr/>
          <p:nvPr/>
        </p:nvSpPr>
        <p:spPr>
          <a:xfrm>
            <a:off x="6709142" y="2126624"/>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19">
            <a:extLst>
              <a:ext uri="{FF2B5EF4-FFF2-40B4-BE49-F238E27FC236}">
                <a16:creationId xmlns:a16="http://schemas.microsoft.com/office/drawing/2014/main" id="{E4DAFF53-FE7B-DA6E-7B34-829781AB544F}"/>
              </a:ext>
            </a:extLst>
          </p:cNvPr>
          <p:cNvSpPr/>
          <p:nvPr/>
        </p:nvSpPr>
        <p:spPr>
          <a:xfrm>
            <a:off x="9296398" y="2115992"/>
            <a:ext cx="1701210" cy="124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754562F0-C47F-EA65-AD64-A6627255FD1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18837" y="4451395"/>
            <a:ext cx="914397" cy="1234437"/>
          </a:xfrm>
          <a:prstGeom prst="rect">
            <a:avLst/>
          </a:prstGeom>
        </p:spPr>
      </p:pic>
      <p:pic>
        <p:nvPicPr>
          <p:cNvPr id="22" name="Picture 21">
            <a:extLst>
              <a:ext uri="{FF2B5EF4-FFF2-40B4-BE49-F238E27FC236}">
                <a16:creationId xmlns:a16="http://schemas.microsoft.com/office/drawing/2014/main" id="{BC4966BF-F64D-44A3-5F4E-8B4B6B1668A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369094" y="2210068"/>
            <a:ext cx="1206792" cy="1055855"/>
          </a:xfrm>
          <a:prstGeom prst="rect">
            <a:avLst/>
          </a:prstGeom>
        </p:spPr>
      </p:pic>
      <p:pic>
        <p:nvPicPr>
          <p:cNvPr id="23" name="Picture 22">
            <a:extLst>
              <a:ext uri="{FF2B5EF4-FFF2-40B4-BE49-F238E27FC236}">
                <a16:creationId xmlns:a16="http://schemas.microsoft.com/office/drawing/2014/main" id="{0A9A269B-7E9E-C5E9-16F6-C5514B4EA95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948136" y="4561600"/>
            <a:ext cx="1223222" cy="994890"/>
          </a:xfrm>
          <a:prstGeom prst="rect">
            <a:avLst/>
          </a:prstGeom>
        </p:spPr>
      </p:pic>
      <p:pic>
        <p:nvPicPr>
          <p:cNvPr id="24" name="Picture 23">
            <a:extLst>
              <a:ext uri="{FF2B5EF4-FFF2-40B4-BE49-F238E27FC236}">
                <a16:creationId xmlns:a16="http://schemas.microsoft.com/office/drawing/2014/main" id="{787AC0F3-AF11-DFEC-FE10-266B2F2488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0982" y="2179863"/>
            <a:ext cx="1137530" cy="1137530"/>
          </a:xfrm>
          <a:prstGeom prst="rect">
            <a:avLst/>
          </a:prstGeom>
        </p:spPr>
      </p:pic>
      <p:pic>
        <p:nvPicPr>
          <p:cNvPr id="25" name="Picture 24">
            <a:extLst>
              <a:ext uri="{FF2B5EF4-FFF2-40B4-BE49-F238E27FC236}">
                <a16:creationId xmlns:a16="http://schemas.microsoft.com/office/drawing/2014/main" id="{8261C7D8-FC19-58A8-6DDF-41D71DF94C80}"/>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9590956" y="4531184"/>
            <a:ext cx="1112093" cy="1074858"/>
          </a:xfrm>
          <a:prstGeom prst="rect">
            <a:avLst/>
          </a:prstGeom>
        </p:spPr>
      </p:pic>
      <p:pic>
        <p:nvPicPr>
          <p:cNvPr id="26" name="Picture 25">
            <a:extLst>
              <a:ext uri="{FF2B5EF4-FFF2-40B4-BE49-F238E27FC236}">
                <a16:creationId xmlns:a16="http://schemas.microsoft.com/office/drawing/2014/main" id="{843DF694-BBD6-E95E-F8CB-3843D62999F7}"/>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9723472" y="2210068"/>
            <a:ext cx="847062" cy="999949"/>
          </a:xfrm>
          <a:prstGeom prst="rect">
            <a:avLst/>
          </a:prstGeom>
        </p:spPr>
      </p:pic>
      <p:sp>
        <p:nvSpPr>
          <p:cNvPr id="11" name="Content Placeholder 2">
            <a:extLst>
              <a:ext uri="{FF2B5EF4-FFF2-40B4-BE49-F238E27FC236}">
                <a16:creationId xmlns:a16="http://schemas.microsoft.com/office/drawing/2014/main" id="{D45169CD-E701-150D-44C8-A7AEA020C9BD}"/>
              </a:ext>
            </a:extLst>
          </p:cNvPr>
          <p:cNvSpPr txBox="1">
            <a:spLocks/>
          </p:cNvSpPr>
          <p:nvPr/>
        </p:nvSpPr>
        <p:spPr>
          <a:xfrm>
            <a:off x="660989" y="6209414"/>
            <a:ext cx="9248555" cy="4617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…the probability the next word in the text is “slept”?</a:t>
            </a:r>
          </a:p>
        </p:txBody>
      </p:sp>
      <p:sp>
        <p:nvSpPr>
          <p:cNvPr id="27" name="Rounded Rectangle 26">
            <a:extLst>
              <a:ext uri="{FF2B5EF4-FFF2-40B4-BE49-F238E27FC236}">
                <a16:creationId xmlns:a16="http://schemas.microsoft.com/office/drawing/2014/main" id="{902E1660-AD4A-7E63-E633-4952D10CF407}"/>
              </a:ext>
            </a:extLst>
          </p:cNvPr>
          <p:cNvSpPr/>
          <p:nvPr/>
        </p:nvSpPr>
        <p:spPr>
          <a:xfrm>
            <a:off x="3598234" y="1725317"/>
            <a:ext cx="2562447" cy="4239548"/>
          </a:xfrm>
          <a:prstGeom prst="roundRect">
            <a:avLst/>
          </a:prstGeom>
          <a:solidFill>
            <a:schemeClr val="bg1">
              <a:alpha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ounded Rectangle 27">
            <a:extLst>
              <a:ext uri="{FF2B5EF4-FFF2-40B4-BE49-F238E27FC236}">
                <a16:creationId xmlns:a16="http://schemas.microsoft.com/office/drawing/2014/main" id="{FE9E990B-63B8-4F82-2A8D-8F426D4C5986}"/>
              </a:ext>
            </a:extLst>
          </p:cNvPr>
          <p:cNvSpPr/>
          <p:nvPr/>
        </p:nvSpPr>
        <p:spPr>
          <a:xfrm>
            <a:off x="6399026" y="1935237"/>
            <a:ext cx="2562447" cy="4239548"/>
          </a:xfrm>
          <a:prstGeom prst="roundRect">
            <a:avLst/>
          </a:prstGeom>
          <a:solidFill>
            <a:schemeClr val="bg1">
              <a:alpha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59999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FC359-748B-111A-A316-9789AC3FA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2A575-A9F9-3B44-DA8E-20CD39DE94DC}"/>
              </a:ext>
            </a:extLst>
          </p:cNvPr>
          <p:cNvSpPr>
            <a:spLocks noGrp="1"/>
          </p:cNvSpPr>
          <p:nvPr>
            <p:ph type="title"/>
          </p:nvPr>
        </p:nvSpPr>
        <p:spPr/>
        <p:txBody>
          <a:bodyPr>
            <a:noAutofit/>
          </a:bodyPr>
          <a:lstStyle/>
          <a:p>
            <a:r>
              <a:rPr lang="en-US">
                <a:ea typeface="Helvetica Neue" panose="02000503000000020004" pitchFamily="2" charset="0"/>
                <a:cs typeface="Helvetica Neue" panose="02000503000000020004" pitchFamily="2" charset="0"/>
              </a:rPr>
              <a:t>The trick:</a:t>
            </a:r>
            <a:r>
              <a:rPr lang="en-US" b="1">
                <a:solidFill>
                  <a:srgbClr val="F9BF39"/>
                </a:solidFill>
                <a:ea typeface="Helvetica Neue" panose="02000503000000020004" pitchFamily="2" charset="0"/>
                <a:cs typeface="Helvetica Neue" panose="02000503000000020004" pitchFamily="2" charset="0"/>
              </a:rPr>
              <a:t> </a:t>
            </a:r>
            <a:r>
              <a:rPr lang="en-US">
                <a:solidFill>
                  <a:srgbClr val="F9BF39"/>
                </a:solidFill>
                <a:ea typeface="Helvetica Neue" panose="02000503000000020004" pitchFamily="2" charset="0"/>
                <a:cs typeface="Helvetica Neue" panose="02000503000000020004" pitchFamily="2" charset="0"/>
              </a:rPr>
              <a:t>clever debiasing</a:t>
            </a:r>
            <a:endParaRPr lang="en-US">
              <a:ea typeface="Helvetica Neue" panose="02000503000000020004" pitchFamily="2" charset="0"/>
              <a:cs typeface="Helvetica Neue" panose="02000503000000020004" pitchFamily="2" charset="0"/>
            </a:endParaRPr>
          </a:p>
        </p:txBody>
      </p:sp>
      <p:sp>
        <p:nvSpPr>
          <p:cNvPr id="3" name="Rounded Rectangle 2">
            <a:extLst>
              <a:ext uri="{FF2B5EF4-FFF2-40B4-BE49-F238E27FC236}">
                <a16:creationId xmlns:a16="http://schemas.microsoft.com/office/drawing/2014/main" id="{8DE72C1E-A309-29A0-CA44-D4B369423ED5}"/>
              </a:ext>
            </a:extLst>
          </p:cNvPr>
          <p:cNvSpPr/>
          <p:nvPr/>
        </p:nvSpPr>
        <p:spPr>
          <a:xfrm>
            <a:off x="1540932" y="1612730"/>
            <a:ext cx="9110133"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 </a:t>
            </a:r>
          </a:p>
        </p:txBody>
      </p:sp>
      <p:sp>
        <p:nvSpPr>
          <p:cNvPr id="12" name="Rounded Rectangle 11">
            <a:extLst>
              <a:ext uri="{FF2B5EF4-FFF2-40B4-BE49-F238E27FC236}">
                <a16:creationId xmlns:a16="http://schemas.microsoft.com/office/drawing/2014/main" id="{2DFFDABA-10F3-09B4-CC03-635301AC243D}"/>
              </a:ext>
            </a:extLst>
          </p:cNvPr>
          <p:cNvSpPr/>
          <p:nvPr/>
        </p:nvSpPr>
        <p:spPr>
          <a:xfrm>
            <a:off x="1021521" y="3200400"/>
            <a:ext cx="3238246" cy="3216166"/>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1">
                    <a:lumMod val="75000"/>
                  </a:schemeClr>
                </a:solidFill>
                <a:latin typeface="+mj-lt"/>
              </a:rPr>
              <a:t>Interpretable</a:t>
            </a:r>
          </a:p>
          <a:p>
            <a:pPr algn="ctr"/>
            <a:r>
              <a:rPr lang="en-US" sz="2600">
                <a:solidFill>
                  <a:schemeClr val="accent1">
                    <a:lumMod val="75000"/>
                  </a:schemeClr>
                </a:solidFill>
                <a:latin typeface="+mj-lt"/>
              </a:rPr>
              <a:t>probabilities</a:t>
            </a:r>
          </a:p>
          <a:p>
            <a:pPr algn="ctr"/>
            <a:endParaRPr lang="en-US">
              <a:solidFill>
                <a:schemeClr val="tx2"/>
              </a:solidFill>
              <a:latin typeface="+mj-lt"/>
            </a:endParaRPr>
          </a:p>
          <a:p>
            <a:pPr algn="ctr"/>
            <a:r>
              <a:rPr lang="en-US">
                <a:solidFill>
                  <a:schemeClr val="tx2"/>
                </a:solidFill>
                <a:latin typeface="+mj-lt"/>
              </a:rPr>
              <a:t>Meaningful, trustworthy predictions.</a:t>
            </a:r>
          </a:p>
        </p:txBody>
      </p:sp>
      <p:sp>
        <p:nvSpPr>
          <p:cNvPr id="14" name="Rounded Rectangle 13">
            <a:extLst>
              <a:ext uri="{FF2B5EF4-FFF2-40B4-BE49-F238E27FC236}">
                <a16:creationId xmlns:a16="http://schemas.microsoft.com/office/drawing/2014/main" id="{E584FE63-3AC0-500B-A192-5D91B334B3C7}"/>
              </a:ext>
            </a:extLst>
          </p:cNvPr>
          <p:cNvSpPr/>
          <p:nvPr/>
        </p:nvSpPr>
        <p:spPr>
          <a:xfrm>
            <a:off x="4476877" y="3200400"/>
            <a:ext cx="3238246" cy="3183475"/>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3">
                    <a:lumMod val="75000"/>
                  </a:schemeClr>
                </a:solidFill>
                <a:latin typeface="+mj-lt"/>
              </a:rPr>
              <a:t>Good decision-making </a:t>
            </a:r>
          </a:p>
          <a:p>
            <a:pPr algn="ctr"/>
            <a:endParaRPr lang="en-US">
              <a:solidFill>
                <a:schemeClr val="tx2"/>
              </a:solidFill>
              <a:latin typeface="+mj-lt"/>
            </a:endParaRPr>
          </a:p>
          <a:p>
            <a:pPr algn="ctr"/>
            <a:r>
              <a:rPr lang="en-US">
                <a:solidFill>
                  <a:schemeClr val="tx2"/>
                </a:solidFill>
                <a:latin typeface="+mj-lt"/>
              </a:rPr>
              <a:t>Use predictions well for downstream decisions.</a:t>
            </a:r>
          </a:p>
        </p:txBody>
      </p:sp>
      <p:sp>
        <p:nvSpPr>
          <p:cNvPr id="15" name="Rounded Rectangle 14">
            <a:extLst>
              <a:ext uri="{FF2B5EF4-FFF2-40B4-BE49-F238E27FC236}">
                <a16:creationId xmlns:a16="http://schemas.microsoft.com/office/drawing/2014/main" id="{E65F4280-A517-37FA-84F5-8246A06629E7}"/>
              </a:ext>
            </a:extLst>
          </p:cNvPr>
          <p:cNvSpPr/>
          <p:nvPr/>
        </p:nvSpPr>
        <p:spPr>
          <a:xfrm>
            <a:off x="7932233" y="3200400"/>
            <a:ext cx="3238246" cy="3216166"/>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5">
                    <a:lumMod val="75000"/>
                  </a:schemeClr>
                </a:solidFill>
                <a:latin typeface="+mj-lt"/>
              </a:rPr>
              <a:t>Collaborative learning</a:t>
            </a:r>
          </a:p>
          <a:p>
            <a:pPr algn="ctr"/>
            <a:endParaRPr lang="en-US">
              <a:solidFill>
                <a:schemeClr val="accent5">
                  <a:lumMod val="75000"/>
                </a:schemeClr>
              </a:solidFill>
              <a:latin typeface="+mj-lt"/>
            </a:endParaRPr>
          </a:p>
          <a:p>
            <a:pPr algn="ctr"/>
            <a:r>
              <a:rPr lang="en-US">
                <a:solidFill>
                  <a:schemeClr val="tx2"/>
                </a:solidFill>
                <a:latin typeface="+mj-lt"/>
              </a:rPr>
              <a:t>Learn efficiently from distributed information.</a:t>
            </a:r>
          </a:p>
        </p:txBody>
      </p:sp>
      <p:pic>
        <p:nvPicPr>
          <p:cNvPr id="25" name="Picture 24">
            <a:extLst>
              <a:ext uri="{FF2B5EF4-FFF2-40B4-BE49-F238E27FC236}">
                <a16:creationId xmlns:a16="http://schemas.microsoft.com/office/drawing/2014/main" id="{EB3E2D63-866F-1777-5459-55452BDA44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2" y="3456163"/>
            <a:ext cx="1160585" cy="1160585"/>
          </a:xfrm>
          <a:prstGeom prst="rect">
            <a:avLst/>
          </a:prstGeom>
        </p:spPr>
      </p:pic>
      <p:pic>
        <p:nvPicPr>
          <p:cNvPr id="26" name="Picture 25">
            <a:extLst>
              <a:ext uri="{FF2B5EF4-FFF2-40B4-BE49-F238E27FC236}">
                <a16:creationId xmlns:a16="http://schemas.microsoft.com/office/drawing/2014/main" id="{EBB767EB-7FBF-6545-FB82-9486B84F73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2084" y="3429000"/>
            <a:ext cx="1107831" cy="1107831"/>
          </a:xfrm>
          <a:prstGeom prst="rect">
            <a:avLst/>
          </a:prstGeom>
        </p:spPr>
      </p:pic>
      <p:pic>
        <p:nvPicPr>
          <p:cNvPr id="27" name="Picture 26">
            <a:extLst>
              <a:ext uri="{FF2B5EF4-FFF2-40B4-BE49-F238E27FC236}">
                <a16:creationId xmlns:a16="http://schemas.microsoft.com/office/drawing/2014/main" id="{BF7E84EB-CC67-5F6C-99E7-CE33413C0C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5046" y="3341079"/>
            <a:ext cx="1195752" cy="1195752"/>
          </a:xfrm>
          <a:prstGeom prst="rect">
            <a:avLst/>
          </a:prstGeom>
        </p:spPr>
      </p:pic>
      <p:pic>
        <p:nvPicPr>
          <p:cNvPr id="4" name="Picture 3">
            <a:extLst>
              <a:ext uri="{FF2B5EF4-FFF2-40B4-BE49-F238E27FC236}">
                <a16:creationId xmlns:a16="http://schemas.microsoft.com/office/drawing/2014/main" id="{B48105F8-AD93-9DF6-A906-C876ACAB14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80441" y="1899461"/>
            <a:ext cx="625019" cy="625019"/>
          </a:xfrm>
          <a:prstGeom prst="rect">
            <a:avLst/>
          </a:prstGeom>
        </p:spPr>
      </p:pic>
      <p:sp>
        <p:nvSpPr>
          <p:cNvPr id="5" name="TextBox 4">
            <a:extLst>
              <a:ext uri="{FF2B5EF4-FFF2-40B4-BE49-F238E27FC236}">
                <a16:creationId xmlns:a16="http://schemas.microsoft.com/office/drawing/2014/main" id="{FCE9A57A-D62A-A04E-A747-3ACAFEF6041F}"/>
              </a:ext>
            </a:extLst>
          </p:cNvPr>
          <p:cNvSpPr txBox="1"/>
          <p:nvPr/>
        </p:nvSpPr>
        <p:spPr>
          <a:xfrm>
            <a:off x="1706246" y="1810600"/>
            <a:ext cx="6136492" cy="892552"/>
          </a:xfrm>
          <a:prstGeom prst="rect">
            <a:avLst/>
          </a:prstGeom>
          <a:noFill/>
        </p:spPr>
        <p:txBody>
          <a:bodyPr wrap="square" rtlCol="0">
            <a:spAutoFit/>
          </a:bodyPr>
          <a:lstStyle/>
          <a:p>
            <a:pPr algn="ctr"/>
            <a:r>
              <a:rPr lang="en-US" sz="3400" b="1"/>
              <a:t>Clever debiasing</a:t>
            </a:r>
          </a:p>
          <a:p>
            <a:pPr algn="ctr"/>
            <a:r>
              <a:rPr lang="en-US">
                <a:solidFill>
                  <a:schemeClr val="tx2"/>
                </a:solidFill>
              </a:rPr>
              <a:t>Make predictions unbiased on the right subsequences</a:t>
            </a:r>
            <a:endParaRPr lang="en-US"/>
          </a:p>
        </p:txBody>
      </p:sp>
      <p:pic>
        <p:nvPicPr>
          <p:cNvPr id="6" name="Picture 5">
            <a:extLst>
              <a:ext uri="{FF2B5EF4-FFF2-40B4-BE49-F238E27FC236}">
                <a16:creationId xmlns:a16="http://schemas.microsoft.com/office/drawing/2014/main" id="{86FF3D6E-28D8-A1C2-56C9-BAC243BD652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93201" y="1765695"/>
            <a:ext cx="892553" cy="892553"/>
          </a:xfrm>
          <a:prstGeom prst="rect">
            <a:avLst/>
          </a:prstGeom>
        </p:spPr>
      </p:pic>
      <p:sp>
        <p:nvSpPr>
          <p:cNvPr id="7" name="TextBox 6">
            <a:extLst>
              <a:ext uri="{FF2B5EF4-FFF2-40B4-BE49-F238E27FC236}">
                <a16:creationId xmlns:a16="http://schemas.microsoft.com/office/drawing/2014/main" id="{3EE1364C-D2E4-02C4-7AC4-833AF7A7D151}"/>
              </a:ext>
            </a:extLst>
          </p:cNvPr>
          <p:cNvSpPr txBox="1"/>
          <p:nvPr/>
        </p:nvSpPr>
        <p:spPr>
          <a:xfrm>
            <a:off x="8389859" y="1806178"/>
            <a:ext cx="1451039" cy="784830"/>
          </a:xfrm>
          <a:prstGeom prst="rect">
            <a:avLst/>
          </a:prstGeom>
          <a:noFill/>
        </p:spPr>
        <p:txBody>
          <a:bodyPr wrap="none" rtlCol="0">
            <a:spAutoFit/>
          </a:bodyPr>
          <a:lstStyle/>
          <a:p>
            <a:pPr algn="ctr"/>
            <a:r>
              <a:rPr lang="en-US" sz="1500" b="1">
                <a:solidFill>
                  <a:schemeClr val="tx2"/>
                </a:solidFill>
              </a:rPr>
              <a:t>Efficient</a:t>
            </a:r>
          </a:p>
          <a:p>
            <a:pPr algn="ctr"/>
            <a:r>
              <a:rPr lang="en-US" sz="1500" b="1">
                <a:solidFill>
                  <a:schemeClr val="tx2"/>
                </a:solidFill>
              </a:rPr>
              <a:t>&amp;</a:t>
            </a:r>
          </a:p>
          <a:p>
            <a:pPr algn="ctr"/>
            <a:r>
              <a:rPr lang="en-US" sz="1500" b="1">
                <a:solidFill>
                  <a:schemeClr val="tx2"/>
                </a:solidFill>
              </a:rPr>
              <a:t>Does no harm!</a:t>
            </a:r>
          </a:p>
        </p:txBody>
      </p:sp>
      <p:sp>
        <p:nvSpPr>
          <p:cNvPr id="9" name="Oval 8">
            <a:extLst>
              <a:ext uri="{FF2B5EF4-FFF2-40B4-BE49-F238E27FC236}">
                <a16:creationId xmlns:a16="http://schemas.microsoft.com/office/drawing/2014/main" id="{75FF3204-95E9-6217-69D8-EAE548820DE4}"/>
              </a:ext>
            </a:extLst>
          </p:cNvPr>
          <p:cNvSpPr/>
          <p:nvPr/>
        </p:nvSpPr>
        <p:spPr>
          <a:xfrm>
            <a:off x="7771686" y="1734530"/>
            <a:ext cx="2652558" cy="464437"/>
          </a:xfrm>
          <a:custGeom>
            <a:avLst/>
            <a:gdLst>
              <a:gd name="csX0" fmla="*/ 0 w 2652558"/>
              <a:gd name="csY0" fmla="*/ 232219 h 464437"/>
              <a:gd name="csX1" fmla="*/ 1326279 w 2652558"/>
              <a:gd name="csY1" fmla="*/ 0 h 464437"/>
              <a:gd name="csX2" fmla="*/ 2652558 w 2652558"/>
              <a:gd name="csY2" fmla="*/ 232219 h 464437"/>
              <a:gd name="csX3" fmla="*/ 1326279 w 2652558"/>
              <a:gd name="csY3" fmla="*/ 464438 h 464437"/>
              <a:gd name="csX4" fmla="*/ 0 w 2652558"/>
              <a:gd name="csY4" fmla="*/ 232219 h 464437"/>
            </a:gdLst>
            <a:ahLst/>
            <a:cxnLst>
              <a:cxn ang="0">
                <a:pos x="csX0" y="csY0"/>
              </a:cxn>
              <a:cxn ang="0">
                <a:pos x="csX1" y="csY1"/>
              </a:cxn>
              <a:cxn ang="0">
                <a:pos x="csX2" y="csY2"/>
              </a:cxn>
              <a:cxn ang="0">
                <a:pos x="csX3" y="csY3"/>
              </a:cxn>
              <a:cxn ang="0">
                <a:pos x="csX4" y="csY4"/>
              </a:cxn>
            </a:cxnLst>
            <a:rect l="l" t="t" r="r" b="b"/>
            <a:pathLst>
              <a:path w="2652558" h="464437" extrusionOk="0">
                <a:moveTo>
                  <a:pt x="0" y="232219"/>
                </a:moveTo>
                <a:cubicBezTo>
                  <a:pt x="-145224" y="14391"/>
                  <a:pt x="448334" y="54594"/>
                  <a:pt x="1326279" y="0"/>
                </a:cubicBezTo>
                <a:cubicBezTo>
                  <a:pt x="2066639" y="1658"/>
                  <a:pt x="2643575" y="104254"/>
                  <a:pt x="2652558" y="232219"/>
                </a:cubicBezTo>
                <a:cubicBezTo>
                  <a:pt x="2550642" y="459997"/>
                  <a:pt x="2048449" y="521448"/>
                  <a:pt x="1326279" y="464438"/>
                </a:cubicBezTo>
                <a:cubicBezTo>
                  <a:pt x="560813" y="446393"/>
                  <a:pt x="6297" y="363479"/>
                  <a:pt x="0" y="232219"/>
                </a:cubicBezTo>
                <a:close/>
              </a:path>
            </a:pathLst>
          </a:custGeom>
          <a:noFill/>
          <a:ln w="50800">
            <a:solidFill>
              <a:schemeClr val="accent6">
                <a:lumMod val="5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Tree>
    <p:extLst>
      <p:ext uri="{BB962C8B-B14F-4D97-AF65-F5344CB8AC3E}">
        <p14:creationId xmlns:p14="http://schemas.microsoft.com/office/powerpoint/2010/main" val="2237149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3426-424D-35FB-CA7E-5334293624FE}"/>
              </a:ext>
            </a:extLst>
          </p:cNvPr>
          <p:cNvSpPr>
            <a:spLocks noGrp="1"/>
          </p:cNvSpPr>
          <p:nvPr>
            <p:ph type="title"/>
          </p:nvPr>
        </p:nvSpPr>
        <p:spPr/>
        <p:txBody>
          <a:bodyPr/>
          <a:lstStyle/>
          <a:p>
            <a:r>
              <a:rPr lang="en-US"/>
              <a:t>Making the Algorithm Efficient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329B35-2494-93EC-E1C2-4E6F4F08AE23}"/>
                  </a:ext>
                </a:extLst>
              </p:cNvPr>
              <p:cNvSpPr>
                <a:spLocks noGrp="1"/>
              </p:cNvSpPr>
              <p:nvPr>
                <p:ph idx="1"/>
              </p:nvPr>
            </p:nvSpPr>
            <p:spPr/>
            <p:txBody>
              <a:bodyPr/>
              <a:lstStyle/>
              <a:p>
                <a:r>
                  <a:rPr lang="en-US"/>
                  <a:t>OI asks that we satisfy a collection of linear constraints, on average, over the transcript. For each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𝒯</m:t>
                    </m:r>
                  </m:oMath>
                </a14:m>
                <a:r>
                  <a:rPr lang="en-US"/>
                  <a:t>:</a:t>
                </a:r>
              </a:p>
              <a:p>
                <a:pPr marL="0" indent="0">
                  <a:buNone/>
                </a:pPr>
                <a14:m>
                  <m:oMathPara xmlns:m="http://schemas.openxmlformats.org/officeDocument/2006/math">
                    <m:oMathParaPr>
                      <m:jc m:val="centerGroup"/>
                    </m:oMathParaPr>
                    <m:oMath xmlns:m="http://schemas.openxmlformats.org/officeDocument/2006/math">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𝑡</m:t>
                          </m:r>
                        </m:sub>
                        <m:sup/>
                        <m:e>
                          <m:r>
                            <a:rPr lang="en-US" i="1">
                              <a:latin typeface="Cambria Math" panose="02040503050406030204" pitchFamily="18" charset="0"/>
                            </a:rPr>
                            <m:t>𝑎</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e>
                          </m:d>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e>
                          </m:d>
                        </m:e>
                      </m:nary>
                      <m:r>
                        <a:rPr lang="en-US" b="0" i="1" smtClean="0">
                          <a:latin typeface="Cambria Math" panose="02040503050406030204" pitchFamily="18" charset="0"/>
                        </a:rPr>
                        <m:t>≤0</m:t>
                      </m:r>
                    </m:oMath>
                  </m:oMathPara>
                </a14:m>
                <a:endParaRPr lang="en-US"/>
              </a:p>
              <a:p>
                <a:pPr marL="0" indent="0">
                  <a:buNone/>
                </a:pPr>
                <a:r>
                  <a:rPr lang="en-US"/>
                  <a:t> </a:t>
                </a:r>
              </a:p>
              <a:p>
                <a:pPr marL="0" indent="0">
                  <a:buNone/>
                </a:pPr>
                <a:endParaRPr lang="en-US"/>
              </a:p>
            </p:txBody>
          </p:sp>
        </mc:Choice>
        <mc:Fallback xmlns="">
          <p:sp>
            <p:nvSpPr>
              <p:cNvPr id="3" name="Content Placeholder 2">
                <a:extLst>
                  <a:ext uri="{FF2B5EF4-FFF2-40B4-BE49-F238E27FC236}">
                    <a16:creationId xmlns:a16="http://schemas.microsoft.com/office/drawing/2014/main" id="{A9329B35-2494-93EC-E1C2-4E6F4F08AE23}"/>
                  </a:ext>
                </a:extLst>
              </p:cNvPr>
              <p:cNvSpPr>
                <a:spLocks noGrp="1" noRot="1" noChangeAspect="1" noMove="1" noResize="1" noEditPoints="1" noAdjustHandles="1" noChangeArrowheads="1" noChangeShapeType="1" noTextEdit="1"/>
              </p:cNvSpPr>
              <p:nvPr>
                <p:ph idx="1"/>
              </p:nvPr>
            </p:nvSpPr>
            <p:spPr>
              <a:blipFill>
                <a:blip r:embed="rId2"/>
                <a:stretch>
                  <a:fillRect l="-1086" t="-18314"/>
                </a:stretch>
              </a:blipFill>
            </p:spPr>
            <p:txBody>
              <a:bodyPr/>
              <a:lstStyle/>
              <a:p>
                <a:r>
                  <a:rPr lang="en-US">
                    <a:noFill/>
                  </a:rPr>
                  <a:t> </a:t>
                </a:r>
              </a:p>
            </p:txBody>
          </p:sp>
        </mc:Fallback>
      </mc:AlternateContent>
      <p:pic>
        <p:nvPicPr>
          <p:cNvPr id="4" name="Picture 3" descr="Convex polytope - Polytope Wiki">
            <a:extLst>
              <a:ext uri="{FF2B5EF4-FFF2-40B4-BE49-F238E27FC236}">
                <a16:creationId xmlns:a16="http://schemas.microsoft.com/office/drawing/2014/main" id="{9DD1DAA9-42A8-462D-7A4F-2BA9170BDB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59995" y="96883"/>
            <a:ext cx="1593805" cy="1593805"/>
          </a:xfrm>
          <a:prstGeom prst="rect">
            <a:avLst/>
          </a:prstGeom>
        </p:spPr>
      </p:pic>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D1180A99-85E9-A100-1B69-73DE5990B0FC}"/>
                  </a:ext>
                </a:extLst>
              </p:cNvPr>
              <p:cNvSpPr/>
              <p:nvPr/>
            </p:nvSpPr>
            <p:spPr>
              <a:xfrm>
                <a:off x="1244906" y="3701667"/>
                <a:ext cx="9155017" cy="2181340"/>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The time average of </a:t>
                </a:r>
                <a14:m>
                  <m:oMath xmlns:m="http://schemas.openxmlformats.org/officeDocument/2006/math">
                    <m:r>
                      <a:rPr lang="en-US" sz="2400" i="1">
                        <a:solidFill>
                          <a:schemeClr val="tx1"/>
                        </a:solidFill>
                        <a:latin typeface="Cambria Math" panose="02040503050406030204" pitchFamily="18" charset="0"/>
                      </a:rPr>
                      <m:t>𝑎</m:t>
                    </m:r>
                    <m:d>
                      <m:dPr>
                        <m:ctrlPr>
                          <a:rPr lang="en-US" sz="2400" i="1">
                            <a:solidFill>
                              <a:schemeClr val="tx1"/>
                            </a:solidFill>
                            <a:latin typeface="Cambria Math" panose="02040503050406030204" pitchFamily="18" charset="0"/>
                          </a:rPr>
                        </m:ctrlPr>
                      </m:dPr>
                      <m:e>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𝑥</m:t>
                            </m:r>
                          </m:e>
                          <m:sub>
                            <m:r>
                              <a:rPr lang="en-US" sz="2400" i="1">
                                <a:solidFill>
                                  <a:schemeClr val="tx1"/>
                                </a:solidFill>
                                <a:latin typeface="Cambria Math" panose="02040503050406030204" pitchFamily="18" charset="0"/>
                              </a:rPr>
                              <m:t>𝑡</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𝑝</m:t>
                            </m:r>
                          </m:e>
                          <m:sub>
                            <m:r>
                              <a:rPr lang="en-US" sz="2400" i="1">
                                <a:solidFill>
                                  <a:schemeClr val="tx1"/>
                                </a:solidFill>
                                <a:latin typeface="Cambria Math" panose="02040503050406030204" pitchFamily="18" charset="0"/>
                              </a:rPr>
                              <m:t>𝑡</m:t>
                            </m:r>
                          </m:sub>
                        </m:sSub>
                      </m:e>
                    </m:d>
                    <m:d>
                      <m:dPr>
                        <m:ctrlPr>
                          <a:rPr lang="en-US" sz="2400" i="1">
                            <a:solidFill>
                              <a:schemeClr val="tx1"/>
                            </a:solidFill>
                            <a:latin typeface="Cambria Math" panose="02040503050406030204" pitchFamily="18" charset="0"/>
                          </a:rPr>
                        </m:ctrlPr>
                      </m:dPr>
                      <m:e>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𝑦</m:t>
                            </m:r>
                          </m:e>
                          <m:sub>
                            <m:r>
                              <a:rPr lang="en-US" sz="2400" i="1">
                                <a:solidFill>
                                  <a:schemeClr val="tx1"/>
                                </a:solidFill>
                                <a:latin typeface="Cambria Math" panose="02040503050406030204" pitchFamily="18" charset="0"/>
                              </a:rPr>
                              <m:t>𝑡</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𝑝</m:t>
                            </m:r>
                          </m:e>
                          <m:sub>
                            <m:r>
                              <a:rPr lang="en-US" sz="2400" i="1">
                                <a:solidFill>
                                  <a:schemeClr val="tx1"/>
                                </a:solidFill>
                                <a:latin typeface="Cambria Math" panose="02040503050406030204" pitchFamily="18" charset="0"/>
                              </a:rPr>
                              <m:t>𝑡</m:t>
                            </m:r>
                          </m:sub>
                        </m:sSub>
                      </m:e>
                    </m:d>
                  </m:oMath>
                </a14:m>
                <a:r>
                  <a:rPr lang="en-US" sz="2400">
                    <a:solidFill>
                      <a:schemeClr val="tx1"/>
                    </a:solidFill>
                  </a:rPr>
                  <a:t> should </a:t>
                </a:r>
                <a:r>
                  <a:rPr lang="en-US" sz="2400" i="1">
                    <a:solidFill>
                      <a:schemeClr val="tx1"/>
                    </a:solidFill>
                  </a:rPr>
                  <a:t>approach a polytope</a:t>
                </a:r>
                <a:r>
                  <a:rPr lang="en-US" sz="2400">
                    <a:solidFill>
                      <a:schemeClr val="tx1"/>
                    </a:solidFill>
                  </a:rPr>
                  <a:t>.</a:t>
                </a:r>
              </a:p>
              <a:p>
                <a:pPr algn="ctr"/>
                <a:endParaRPr lang="en-US" sz="2400">
                  <a:solidFill>
                    <a:schemeClr val="tx1"/>
                  </a:solidFill>
                </a:endParaRPr>
              </a:p>
              <a:p>
                <a:pPr lvl="1" algn="ctr"/>
                <a:r>
                  <a:rPr lang="en-US" sz="2400">
                    <a:solidFill>
                      <a:schemeClr val="tx1"/>
                    </a:solidFill>
                  </a:rPr>
                  <a:t>A “Blackwell Approachability” problem. </a:t>
                </a:r>
              </a:p>
            </p:txBody>
          </p:sp>
        </mc:Choice>
        <mc:Fallback xmlns="">
          <p:sp>
            <p:nvSpPr>
              <p:cNvPr id="5" name="Rounded Rectangle 4">
                <a:extLst>
                  <a:ext uri="{FF2B5EF4-FFF2-40B4-BE49-F238E27FC236}">
                    <a16:creationId xmlns:a16="http://schemas.microsoft.com/office/drawing/2014/main" id="{D1180A99-85E9-A100-1B69-73DE5990B0FC}"/>
                  </a:ext>
                </a:extLst>
              </p:cNvPr>
              <p:cNvSpPr>
                <a:spLocks noRot="1" noChangeAspect="1" noMove="1" noResize="1" noEditPoints="1" noAdjustHandles="1" noChangeArrowheads="1" noChangeShapeType="1" noTextEdit="1"/>
              </p:cNvSpPr>
              <p:nvPr/>
            </p:nvSpPr>
            <p:spPr>
              <a:xfrm>
                <a:off x="1244906" y="3701667"/>
                <a:ext cx="9155017" cy="2181340"/>
              </a:xfrm>
              <a:prstGeom prst="roundRect">
                <a:avLst/>
              </a:prstGeom>
              <a:blipFill>
                <a:blip r:embed="rId4"/>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263257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DA1F4-F995-A3C6-A6CB-5E27992B1B5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F5F5313-3E42-5784-DC75-6A8739FDE6EB}"/>
              </a:ext>
            </a:extLst>
          </p:cNvPr>
          <p:cNvSpPr/>
          <p:nvPr/>
        </p:nvSpPr>
        <p:spPr>
          <a:xfrm>
            <a:off x="6277786" y="4625244"/>
            <a:ext cx="3999124" cy="539826"/>
          </a:xfrm>
          <a:prstGeom prst="rect">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09A52CF0-0AAE-1721-A8DA-1F72380DB8CF}"/>
              </a:ext>
            </a:extLst>
          </p:cNvPr>
          <p:cNvSpPr/>
          <p:nvPr/>
        </p:nvSpPr>
        <p:spPr>
          <a:xfrm>
            <a:off x="1994054" y="4627082"/>
            <a:ext cx="3999124" cy="539826"/>
          </a:xfrm>
          <a:prstGeom prst="rect">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F1B6B124-8200-8E9D-00A7-DF161873B7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42954" y="0"/>
            <a:ext cx="1948477" cy="2434728"/>
          </a:xfrm>
          <a:prstGeom prst="rect">
            <a:avLst/>
          </a:prstGeom>
        </p:spPr>
      </p:pic>
      <p:sp>
        <p:nvSpPr>
          <p:cNvPr id="2" name="Title 1">
            <a:extLst>
              <a:ext uri="{FF2B5EF4-FFF2-40B4-BE49-F238E27FC236}">
                <a16:creationId xmlns:a16="http://schemas.microsoft.com/office/drawing/2014/main" id="{9DB9879F-B7F9-439D-ABD7-A91E2ADC7F4F}"/>
              </a:ext>
            </a:extLst>
          </p:cNvPr>
          <p:cNvSpPr>
            <a:spLocks noGrp="1"/>
          </p:cNvSpPr>
          <p:nvPr>
            <p:ph type="title"/>
          </p:nvPr>
        </p:nvSpPr>
        <p:spPr/>
        <p:txBody>
          <a:bodyPr/>
          <a:lstStyle/>
          <a:p>
            <a:r>
              <a:rPr lang="en-US"/>
              <a:t>Making the Algorithm Efficient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EABA1D2-BF0B-725F-6D76-C1981E912651}"/>
                  </a:ext>
                </a:extLst>
              </p:cNvPr>
              <p:cNvSpPr>
                <a:spLocks noGrp="1"/>
              </p:cNvSpPr>
              <p:nvPr>
                <p:ph idx="1"/>
              </p:nvPr>
            </p:nvSpPr>
            <p:spPr/>
            <p:txBody>
              <a:bodyPr>
                <a:normAutofit/>
              </a:bodyPr>
              <a:lstStyle/>
              <a:p>
                <a:r>
                  <a:rPr lang="en-US"/>
                  <a:t>Say a hater is betting against you, hoping you fail.</a:t>
                </a:r>
              </a:p>
              <a:p>
                <a:r>
                  <a:rPr lang="en-US"/>
                  <a:t>They are running a “no-regret” algorithm maintaining a distribution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𝑡</m:t>
                        </m:r>
                      </m:sup>
                    </m:sSup>
                  </m:oMath>
                </a14:m>
                <a:r>
                  <a:rPr lang="en-US"/>
                  <a:t> over tests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𝒯</m:t>
                    </m:r>
                  </m:oMath>
                </a14:m>
                <a:r>
                  <a:rPr lang="en-US"/>
                  <a:t>.</a:t>
                </a:r>
              </a:p>
              <a:p>
                <a:r>
                  <a:rPr lang="en-US"/>
                  <a:t>Each round, if your hater bet on test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𝑇</m:t>
                    </m:r>
                  </m:oMath>
                </a14:m>
                <a:r>
                  <a:rPr lang="en-US"/>
                  <a:t> their joy would be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a:t>, your violation of that test constraint.</a:t>
                </a:r>
              </a:p>
              <a:p>
                <a:r>
                  <a:rPr lang="en-US"/>
                  <a:t>Since the hater hedges:</a:t>
                </a:r>
              </a:p>
              <a:p>
                <a:pPr marL="0" indent="0" algn="ctr">
                  <a:buNone/>
                </a:pPr>
                <a:r>
                  <a:rPr lang="en-US">
                    <a:solidFill>
                      <a:schemeClr val="bg2"/>
                    </a:solidFill>
                  </a:rPr>
                  <a:t>Your Hater’s Joy at round </a:t>
                </a:r>
                <a14:m>
                  <m:oMath xmlns:m="http://schemas.openxmlformats.org/officeDocument/2006/math">
                    <m:r>
                      <a:rPr lang="en-US" b="0" i="1" smtClean="0">
                        <a:solidFill>
                          <a:schemeClr val="bg2"/>
                        </a:solidFill>
                        <a:latin typeface="Cambria Math" panose="02040503050406030204" pitchFamily="18" charset="0"/>
                      </a:rPr>
                      <m:t>𝑡</m:t>
                    </m:r>
                  </m:oMath>
                </a14:m>
                <a:r>
                  <a:rPr lang="en-US">
                    <a:solidFill>
                      <a:schemeClr val="bg2"/>
                    </a:solidFill>
                  </a:rPr>
                  <a:t> </a:t>
                </a:r>
                <a:r>
                  <a:rPr lang="en-US"/>
                  <a:t>= </a:t>
                </a:r>
                <a14:m>
                  <m:oMath xmlns:m="http://schemas.openxmlformats.org/officeDocument/2006/math">
                    <m:sSub>
                      <m:sSubPr>
                        <m:ctrlPr>
                          <a:rPr lang="en-US" b="0" i="1" smtClean="0">
                            <a:solidFill>
                              <a:schemeClr val="bg2"/>
                            </a:solidFill>
                            <a:latin typeface="Cambria Math" panose="02040503050406030204" pitchFamily="18" charset="0"/>
                          </a:rPr>
                        </m:ctrlPr>
                      </m:sSubPr>
                      <m:e>
                        <m:r>
                          <a:rPr lang="en-US" i="1" smtClean="0">
                            <a:solidFill>
                              <a:schemeClr val="bg2"/>
                            </a:solidFill>
                            <a:latin typeface="Cambria Math" panose="02040503050406030204" pitchFamily="18" charset="0"/>
                          </a:rPr>
                          <m:t>𝔼</m:t>
                        </m:r>
                      </m:e>
                      <m:sub>
                        <m:sSup>
                          <m:sSupPr>
                            <m:ctrlPr>
                              <a:rPr lang="en-US" b="0" i="1" smtClean="0">
                                <a:solidFill>
                                  <a:schemeClr val="bg2"/>
                                </a:solidFill>
                                <a:latin typeface="Cambria Math" panose="02040503050406030204" pitchFamily="18" charset="0"/>
                              </a:rPr>
                            </m:ctrlPr>
                          </m:sSupPr>
                          <m:e>
                            <m:r>
                              <a:rPr lang="en-US" b="0" i="1" smtClean="0">
                                <a:solidFill>
                                  <a:schemeClr val="bg2"/>
                                </a:solidFill>
                                <a:latin typeface="Cambria Math" panose="02040503050406030204" pitchFamily="18" charset="0"/>
                              </a:rPr>
                              <m:t>𝑎</m:t>
                            </m:r>
                            <m:r>
                              <a:rPr lang="en-US" b="0" i="1" smtClean="0">
                                <a:solidFill>
                                  <a:schemeClr val="bg2"/>
                                </a:solidFill>
                                <a:latin typeface="Cambria Math" panose="02040503050406030204" pitchFamily="18" charset="0"/>
                              </a:rPr>
                              <m:t>∼</m:t>
                            </m:r>
                            <m:r>
                              <a:rPr lang="en-US" b="0" i="1" smtClean="0">
                                <a:solidFill>
                                  <a:schemeClr val="bg2"/>
                                </a:solidFill>
                                <a:latin typeface="Cambria Math" panose="02040503050406030204" pitchFamily="18" charset="0"/>
                              </a:rPr>
                              <m:t>𝑤</m:t>
                            </m:r>
                          </m:e>
                          <m:sup>
                            <m:r>
                              <a:rPr lang="en-US" b="0" i="1" smtClean="0">
                                <a:solidFill>
                                  <a:schemeClr val="bg2"/>
                                </a:solidFill>
                                <a:latin typeface="Cambria Math" panose="02040503050406030204" pitchFamily="18" charset="0"/>
                              </a:rPr>
                              <m:t>𝑡</m:t>
                            </m:r>
                          </m:sup>
                        </m:sSup>
                      </m:sub>
                    </m:sSub>
                    <m:d>
                      <m:dPr>
                        <m:begChr m:val="["/>
                        <m:endChr m:val="]"/>
                        <m:ctrlPr>
                          <a:rPr lang="en-US" b="0" i="1" smtClean="0">
                            <a:solidFill>
                              <a:schemeClr val="bg2"/>
                            </a:solidFill>
                            <a:latin typeface="Cambria Math" panose="02040503050406030204" pitchFamily="18" charset="0"/>
                          </a:rPr>
                        </m:ctrlPr>
                      </m:dPr>
                      <m:e>
                        <m:r>
                          <a:rPr lang="en-US" b="0" i="1" smtClean="0">
                            <a:solidFill>
                              <a:schemeClr val="bg2"/>
                            </a:solidFill>
                            <a:latin typeface="Cambria Math" panose="02040503050406030204" pitchFamily="18" charset="0"/>
                          </a:rPr>
                          <m:t>𝑎</m:t>
                        </m:r>
                        <m:d>
                          <m:dPr>
                            <m:ctrlPr>
                              <a:rPr lang="en-US" b="0" i="1" smtClean="0">
                                <a:solidFill>
                                  <a:schemeClr val="bg2"/>
                                </a:solidFill>
                                <a:latin typeface="Cambria Math" panose="02040503050406030204" pitchFamily="18" charset="0"/>
                              </a:rPr>
                            </m:ctrlPr>
                          </m:dPr>
                          <m:e>
                            <m:sSub>
                              <m:sSubPr>
                                <m:ctrlPr>
                                  <a:rPr lang="en-US" b="0" i="1" smtClean="0">
                                    <a:solidFill>
                                      <a:schemeClr val="bg2"/>
                                    </a:solidFill>
                                    <a:latin typeface="Cambria Math" panose="02040503050406030204" pitchFamily="18" charset="0"/>
                                  </a:rPr>
                                </m:ctrlPr>
                              </m:sSubPr>
                              <m:e>
                                <m:r>
                                  <a:rPr lang="en-US" b="0" i="1" smtClean="0">
                                    <a:solidFill>
                                      <a:schemeClr val="bg2"/>
                                    </a:solidFill>
                                    <a:latin typeface="Cambria Math" panose="02040503050406030204" pitchFamily="18" charset="0"/>
                                  </a:rPr>
                                  <m:t>𝑥</m:t>
                                </m:r>
                              </m:e>
                              <m:sub>
                                <m:r>
                                  <a:rPr lang="en-US" b="0" i="1" smtClean="0">
                                    <a:solidFill>
                                      <a:schemeClr val="bg2"/>
                                    </a:solidFill>
                                    <a:latin typeface="Cambria Math" panose="02040503050406030204" pitchFamily="18" charset="0"/>
                                  </a:rPr>
                                  <m:t>𝑡</m:t>
                                </m:r>
                              </m:sub>
                            </m:sSub>
                            <m:r>
                              <a:rPr lang="en-US" b="0" i="1" smtClean="0">
                                <a:solidFill>
                                  <a:schemeClr val="bg2"/>
                                </a:solidFill>
                                <a:latin typeface="Cambria Math" panose="02040503050406030204" pitchFamily="18" charset="0"/>
                              </a:rPr>
                              <m:t>,</m:t>
                            </m:r>
                            <m:sSub>
                              <m:sSubPr>
                                <m:ctrlPr>
                                  <a:rPr lang="en-US" b="0" i="1" smtClean="0">
                                    <a:solidFill>
                                      <a:schemeClr val="bg2"/>
                                    </a:solidFill>
                                    <a:latin typeface="Cambria Math" panose="02040503050406030204" pitchFamily="18" charset="0"/>
                                  </a:rPr>
                                </m:ctrlPr>
                              </m:sSubPr>
                              <m:e>
                                <m:r>
                                  <a:rPr lang="en-US" b="0" i="1" smtClean="0">
                                    <a:solidFill>
                                      <a:schemeClr val="bg2"/>
                                    </a:solidFill>
                                    <a:latin typeface="Cambria Math" panose="02040503050406030204" pitchFamily="18" charset="0"/>
                                  </a:rPr>
                                  <m:t>𝑝</m:t>
                                </m:r>
                              </m:e>
                              <m:sub>
                                <m:r>
                                  <a:rPr lang="en-US" b="0" i="1" smtClean="0">
                                    <a:solidFill>
                                      <a:schemeClr val="bg2"/>
                                    </a:solidFill>
                                    <a:latin typeface="Cambria Math" panose="02040503050406030204" pitchFamily="18" charset="0"/>
                                  </a:rPr>
                                  <m:t>𝑡</m:t>
                                </m:r>
                              </m:sub>
                            </m:sSub>
                          </m:e>
                        </m:d>
                        <m:r>
                          <a:rPr lang="en-US" b="0" i="1" smtClean="0">
                            <a:solidFill>
                              <a:schemeClr val="bg2"/>
                            </a:solidFill>
                            <a:latin typeface="Cambria Math" panose="02040503050406030204" pitchFamily="18" charset="0"/>
                          </a:rPr>
                          <m:t>(</m:t>
                        </m:r>
                        <m:sSub>
                          <m:sSubPr>
                            <m:ctrlPr>
                              <a:rPr lang="en-US" b="0" i="1" smtClean="0">
                                <a:solidFill>
                                  <a:schemeClr val="bg2"/>
                                </a:solidFill>
                                <a:latin typeface="Cambria Math" panose="02040503050406030204" pitchFamily="18" charset="0"/>
                              </a:rPr>
                            </m:ctrlPr>
                          </m:sSubPr>
                          <m:e>
                            <m:r>
                              <a:rPr lang="en-US" b="0" i="1" smtClean="0">
                                <a:solidFill>
                                  <a:schemeClr val="bg2"/>
                                </a:solidFill>
                                <a:latin typeface="Cambria Math" panose="02040503050406030204" pitchFamily="18" charset="0"/>
                              </a:rPr>
                              <m:t>𝑦</m:t>
                            </m:r>
                          </m:e>
                          <m:sub>
                            <m:r>
                              <a:rPr lang="en-US" b="0" i="1" smtClean="0">
                                <a:solidFill>
                                  <a:schemeClr val="bg2"/>
                                </a:solidFill>
                                <a:latin typeface="Cambria Math" panose="02040503050406030204" pitchFamily="18" charset="0"/>
                              </a:rPr>
                              <m:t>𝑡</m:t>
                            </m:r>
                          </m:sub>
                        </m:sSub>
                        <m:r>
                          <a:rPr lang="en-US" b="0" i="1" smtClean="0">
                            <a:solidFill>
                              <a:schemeClr val="bg2"/>
                            </a:solidFill>
                            <a:latin typeface="Cambria Math" panose="02040503050406030204" pitchFamily="18" charset="0"/>
                          </a:rPr>
                          <m:t>−</m:t>
                        </m:r>
                        <m:sSub>
                          <m:sSubPr>
                            <m:ctrlPr>
                              <a:rPr lang="en-US" b="0" i="1" smtClean="0">
                                <a:solidFill>
                                  <a:schemeClr val="bg2"/>
                                </a:solidFill>
                                <a:latin typeface="Cambria Math" panose="02040503050406030204" pitchFamily="18" charset="0"/>
                              </a:rPr>
                            </m:ctrlPr>
                          </m:sSubPr>
                          <m:e>
                            <m:r>
                              <a:rPr lang="en-US" b="0" i="1" smtClean="0">
                                <a:solidFill>
                                  <a:schemeClr val="bg2"/>
                                </a:solidFill>
                                <a:latin typeface="Cambria Math" panose="02040503050406030204" pitchFamily="18" charset="0"/>
                              </a:rPr>
                              <m:t>𝑝</m:t>
                            </m:r>
                          </m:e>
                          <m:sub>
                            <m:r>
                              <a:rPr lang="en-US" b="0" i="1" smtClean="0">
                                <a:solidFill>
                                  <a:schemeClr val="bg2"/>
                                </a:solidFill>
                                <a:latin typeface="Cambria Math" panose="02040503050406030204" pitchFamily="18" charset="0"/>
                              </a:rPr>
                              <m:t>𝑡</m:t>
                            </m:r>
                          </m:sub>
                        </m:sSub>
                        <m:r>
                          <a:rPr lang="en-US" b="0" i="1" smtClean="0">
                            <a:solidFill>
                              <a:schemeClr val="bg2"/>
                            </a:solidFill>
                            <a:latin typeface="Cambria Math" panose="02040503050406030204" pitchFamily="18" charset="0"/>
                          </a:rPr>
                          <m:t>)</m:t>
                        </m:r>
                      </m:e>
                    </m:d>
                  </m:oMath>
                </a14:m>
                <a:endParaRPr lang="en-US"/>
              </a:p>
              <a:p>
                <a:pPr marL="0" indent="0">
                  <a:buNone/>
                </a:pPr>
                <a:endParaRPr lang="en-US"/>
              </a:p>
              <a:p>
                <a:pPr marL="0" indent="0">
                  <a:buNone/>
                </a:pPr>
                <a:endParaRPr lang="en-US"/>
              </a:p>
            </p:txBody>
          </p:sp>
        </mc:Choice>
        <mc:Fallback xmlns="">
          <p:sp>
            <p:nvSpPr>
              <p:cNvPr id="3" name="Content Placeholder 2">
                <a:extLst>
                  <a:ext uri="{FF2B5EF4-FFF2-40B4-BE49-F238E27FC236}">
                    <a16:creationId xmlns:a16="http://schemas.microsoft.com/office/drawing/2014/main" id="{AEABA1D2-BF0B-725F-6D76-C1981E912651}"/>
                  </a:ext>
                </a:extLst>
              </p:cNvPr>
              <p:cNvSpPr>
                <a:spLocks noGrp="1" noRot="1" noChangeAspect="1" noMove="1" noResize="1" noEditPoints="1" noAdjustHandles="1" noChangeArrowheads="1" noChangeShapeType="1" noTextEdit="1"/>
              </p:cNvSpPr>
              <p:nvPr>
                <p:ph idx="1"/>
              </p:nvPr>
            </p:nvSpPr>
            <p:spPr>
              <a:blipFill>
                <a:blip r:embed="rId3"/>
                <a:stretch>
                  <a:fillRect l="-1086" t="-2326" r="-1327"/>
                </a:stretch>
              </a:blipFill>
            </p:spPr>
            <p:txBody>
              <a:bodyPr/>
              <a:lstStyle/>
              <a:p>
                <a:r>
                  <a:rPr lang="en-US">
                    <a:noFill/>
                  </a:rPr>
                  <a:t> </a:t>
                </a:r>
              </a:p>
            </p:txBody>
          </p:sp>
        </mc:Fallback>
      </mc:AlternateContent>
    </p:spTree>
    <p:extLst>
      <p:ext uri="{BB962C8B-B14F-4D97-AF65-F5344CB8AC3E}">
        <p14:creationId xmlns:p14="http://schemas.microsoft.com/office/powerpoint/2010/main" val="10444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D6C4D-4E24-1AC8-13D5-9EA7BEAF9B3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589A221-3FFE-12DF-82EB-6007907FC1B3}"/>
              </a:ext>
            </a:extLst>
          </p:cNvPr>
          <p:cNvSpPr/>
          <p:nvPr/>
        </p:nvSpPr>
        <p:spPr>
          <a:xfrm>
            <a:off x="6096000" y="4125813"/>
            <a:ext cx="2805629" cy="615103"/>
          </a:xfrm>
          <a:prstGeom prst="rect">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9F492E99-569D-DCC1-805D-F997097287B3}"/>
              </a:ext>
            </a:extLst>
          </p:cNvPr>
          <p:cNvSpPr/>
          <p:nvPr/>
        </p:nvSpPr>
        <p:spPr>
          <a:xfrm>
            <a:off x="1839817" y="4116634"/>
            <a:ext cx="3556601" cy="615103"/>
          </a:xfrm>
          <a:prstGeom prst="rect">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D26BFEE3-163A-756B-FAF8-D0805F13330B}"/>
              </a:ext>
            </a:extLst>
          </p:cNvPr>
          <p:cNvSpPr/>
          <p:nvPr/>
        </p:nvSpPr>
        <p:spPr>
          <a:xfrm>
            <a:off x="2445745" y="3005767"/>
            <a:ext cx="2950674" cy="615103"/>
          </a:xfrm>
          <a:prstGeom prst="rect">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3DF543A6-7DB1-BB39-A410-67DDA2379139}"/>
              </a:ext>
            </a:extLst>
          </p:cNvPr>
          <p:cNvSpPr/>
          <p:nvPr/>
        </p:nvSpPr>
        <p:spPr>
          <a:xfrm>
            <a:off x="5596569" y="2996588"/>
            <a:ext cx="4054207" cy="615103"/>
          </a:xfrm>
          <a:prstGeom prst="rect">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5D365285-C907-469A-6C5E-E6381D75CF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67720" y="-41935"/>
            <a:ext cx="1924280" cy="2404492"/>
          </a:xfrm>
          <a:prstGeom prst="rect">
            <a:avLst/>
          </a:prstGeom>
        </p:spPr>
      </p:pic>
      <p:sp>
        <p:nvSpPr>
          <p:cNvPr id="2" name="Title 1">
            <a:extLst>
              <a:ext uri="{FF2B5EF4-FFF2-40B4-BE49-F238E27FC236}">
                <a16:creationId xmlns:a16="http://schemas.microsoft.com/office/drawing/2014/main" id="{D0609062-834C-C61D-8C89-3F1EE16A57FB}"/>
              </a:ext>
            </a:extLst>
          </p:cNvPr>
          <p:cNvSpPr>
            <a:spLocks noGrp="1"/>
          </p:cNvSpPr>
          <p:nvPr>
            <p:ph type="title"/>
          </p:nvPr>
        </p:nvSpPr>
        <p:spPr/>
        <p:txBody>
          <a:bodyPr/>
          <a:lstStyle/>
          <a:p>
            <a:r>
              <a:rPr lang="en-US"/>
              <a:t>Making the Algorithm Efficient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E90307C-C456-7C28-420E-669122D1DD59}"/>
                  </a:ext>
                </a:extLst>
              </p:cNvPr>
              <p:cNvSpPr>
                <a:spLocks noGrp="1"/>
              </p:cNvSpPr>
              <p:nvPr>
                <p:ph idx="1"/>
              </p:nvPr>
            </p:nvSpPr>
            <p:spPr/>
            <p:txBody>
              <a:bodyPr>
                <a:normAutofit fontScale="92500" lnSpcReduction="10000"/>
              </a:bodyPr>
              <a:lstStyle/>
              <a:p>
                <a:r>
                  <a:rPr lang="en-US"/>
                  <a:t>Since they are running a no regret algorithm they are guaranteed near optimal joy.</a:t>
                </a:r>
              </a:p>
              <a:p>
                <a:pPr marL="0" indent="0">
                  <a:buNone/>
                </a:pPr>
                <a:endParaRPr lang="en-US"/>
              </a:p>
              <a:p>
                <a:pPr marL="0" indent="0" algn="ctr">
                  <a:buNone/>
                </a:pPr>
                <a:r>
                  <a:rPr lang="en-US">
                    <a:solidFill>
                      <a:schemeClr val="bg2"/>
                    </a:solidFill>
                  </a:rPr>
                  <a:t>Your Biggest Failure </a:t>
                </a:r>
                <a:r>
                  <a:rPr lang="en-US"/>
                  <a:t>= </a:t>
                </a:r>
                <a14:m>
                  <m:oMath xmlns:m="http://schemas.openxmlformats.org/officeDocument/2006/math">
                    <m:func>
                      <m:funcPr>
                        <m:ctrlPr>
                          <a:rPr lang="en-US" i="1" smtClean="0">
                            <a:solidFill>
                              <a:schemeClr val="bg2"/>
                            </a:solidFill>
                            <a:latin typeface="Cambria Math" panose="02040503050406030204" pitchFamily="18" charset="0"/>
                          </a:rPr>
                        </m:ctrlPr>
                      </m:funcPr>
                      <m:fName>
                        <m:limLow>
                          <m:limLowPr>
                            <m:ctrlPr>
                              <a:rPr lang="en-US" i="1">
                                <a:solidFill>
                                  <a:schemeClr val="bg2"/>
                                </a:solidFill>
                                <a:latin typeface="Cambria Math" panose="02040503050406030204" pitchFamily="18" charset="0"/>
                              </a:rPr>
                            </m:ctrlPr>
                          </m:limLowPr>
                          <m:e>
                            <m:r>
                              <m:rPr>
                                <m:sty m:val="p"/>
                              </m:rPr>
                              <a:rPr lang="en-US">
                                <a:solidFill>
                                  <a:schemeClr val="bg2"/>
                                </a:solidFill>
                                <a:latin typeface="Cambria Math" panose="02040503050406030204" pitchFamily="18" charset="0"/>
                              </a:rPr>
                              <m:t>max</m:t>
                            </m:r>
                          </m:e>
                          <m:lim>
                            <m:r>
                              <a:rPr lang="en-US" i="1">
                                <a:solidFill>
                                  <a:schemeClr val="bg2"/>
                                </a:solidFill>
                                <a:latin typeface="Cambria Math" panose="02040503050406030204" pitchFamily="18" charset="0"/>
                              </a:rPr>
                              <m:t>𝑎</m:t>
                            </m:r>
                            <m:r>
                              <a:rPr lang="en-US" i="1">
                                <a:solidFill>
                                  <a:schemeClr val="bg2"/>
                                </a:solidFill>
                                <a:latin typeface="Cambria Math" panose="02040503050406030204" pitchFamily="18" charset="0"/>
                              </a:rPr>
                              <m:t>∈</m:t>
                            </m:r>
                            <m:r>
                              <a:rPr lang="en-US" i="1">
                                <a:solidFill>
                                  <a:schemeClr val="bg2"/>
                                </a:solidFill>
                                <a:latin typeface="Cambria Math" panose="02040503050406030204" pitchFamily="18" charset="0"/>
                              </a:rPr>
                              <m:t>𝒯</m:t>
                            </m:r>
                          </m:lim>
                        </m:limLow>
                      </m:fName>
                      <m:e>
                        <m:f>
                          <m:fPr>
                            <m:ctrlPr>
                              <a:rPr lang="en-US" i="1">
                                <a:solidFill>
                                  <a:schemeClr val="bg2"/>
                                </a:solidFill>
                                <a:latin typeface="Cambria Math" panose="02040503050406030204" pitchFamily="18" charset="0"/>
                              </a:rPr>
                            </m:ctrlPr>
                          </m:fPr>
                          <m:num>
                            <m:r>
                              <a:rPr lang="en-US" i="1">
                                <a:solidFill>
                                  <a:schemeClr val="bg2"/>
                                </a:solidFill>
                                <a:latin typeface="Cambria Math" panose="02040503050406030204" pitchFamily="18" charset="0"/>
                              </a:rPr>
                              <m:t>1</m:t>
                            </m:r>
                          </m:num>
                          <m:den>
                            <m:r>
                              <a:rPr lang="en-US" i="1">
                                <a:solidFill>
                                  <a:schemeClr val="bg2"/>
                                </a:solidFill>
                                <a:latin typeface="Cambria Math" panose="02040503050406030204" pitchFamily="18" charset="0"/>
                              </a:rPr>
                              <m:t>𝑇</m:t>
                            </m:r>
                          </m:den>
                        </m:f>
                        <m:nary>
                          <m:naryPr>
                            <m:chr m:val="∑"/>
                            <m:supHide m:val="on"/>
                            <m:ctrlPr>
                              <a:rPr lang="en-US" i="1">
                                <a:solidFill>
                                  <a:schemeClr val="bg2"/>
                                </a:solidFill>
                                <a:latin typeface="Cambria Math" panose="02040503050406030204" pitchFamily="18" charset="0"/>
                              </a:rPr>
                            </m:ctrlPr>
                          </m:naryPr>
                          <m:sub>
                            <m:r>
                              <m:rPr>
                                <m:brk m:alnAt="7"/>
                              </m:rPr>
                              <a:rPr lang="en-US" i="1">
                                <a:solidFill>
                                  <a:schemeClr val="bg2"/>
                                </a:solidFill>
                                <a:latin typeface="Cambria Math" panose="02040503050406030204" pitchFamily="18" charset="0"/>
                              </a:rPr>
                              <m:t>𝑡</m:t>
                            </m:r>
                          </m:sub>
                          <m:sup/>
                          <m:e>
                            <m:r>
                              <a:rPr lang="en-US" i="1">
                                <a:solidFill>
                                  <a:schemeClr val="bg2"/>
                                </a:solidFill>
                                <a:latin typeface="Cambria Math" panose="02040503050406030204" pitchFamily="18" charset="0"/>
                              </a:rPr>
                              <m:t>𝑎</m:t>
                            </m:r>
                            <m:d>
                              <m:dPr>
                                <m:ctrlPr>
                                  <a:rPr lang="en-US" i="1">
                                    <a:solidFill>
                                      <a:schemeClr val="bg2"/>
                                    </a:solidFill>
                                    <a:latin typeface="Cambria Math" panose="02040503050406030204" pitchFamily="18" charset="0"/>
                                  </a:rPr>
                                </m:ctrlPr>
                              </m:dPr>
                              <m:e>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𝑥</m:t>
                                    </m:r>
                                  </m:e>
                                  <m:sub>
                                    <m:r>
                                      <a:rPr lang="en-US" i="1">
                                        <a:solidFill>
                                          <a:schemeClr val="bg2"/>
                                        </a:solidFill>
                                        <a:latin typeface="Cambria Math" panose="02040503050406030204" pitchFamily="18" charset="0"/>
                                      </a:rPr>
                                      <m:t>𝑡</m:t>
                                    </m:r>
                                  </m:sub>
                                </m:sSub>
                                <m:r>
                                  <a:rPr lang="en-US" i="1">
                                    <a:solidFill>
                                      <a:schemeClr val="bg2"/>
                                    </a:solidFill>
                                    <a:latin typeface="Cambria Math" panose="02040503050406030204" pitchFamily="18" charset="0"/>
                                  </a:rPr>
                                  <m:t>,</m:t>
                                </m:r>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𝑝</m:t>
                                    </m:r>
                                  </m:e>
                                  <m:sub>
                                    <m:r>
                                      <a:rPr lang="en-US" i="1">
                                        <a:solidFill>
                                          <a:schemeClr val="bg2"/>
                                        </a:solidFill>
                                        <a:latin typeface="Cambria Math" panose="02040503050406030204" pitchFamily="18" charset="0"/>
                                      </a:rPr>
                                      <m:t>𝑡</m:t>
                                    </m:r>
                                  </m:sub>
                                </m:sSub>
                              </m:e>
                            </m:d>
                            <m:r>
                              <a:rPr lang="en-US" i="1">
                                <a:solidFill>
                                  <a:schemeClr val="bg2"/>
                                </a:solidFill>
                                <a:latin typeface="Cambria Math" panose="02040503050406030204" pitchFamily="18" charset="0"/>
                              </a:rPr>
                              <m:t>⋅</m:t>
                            </m:r>
                            <m:d>
                              <m:dPr>
                                <m:ctrlPr>
                                  <a:rPr lang="en-US" i="1">
                                    <a:solidFill>
                                      <a:schemeClr val="bg2"/>
                                    </a:solidFill>
                                    <a:latin typeface="Cambria Math" panose="02040503050406030204" pitchFamily="18" charset="0"/>
                                  </a:rPr>
                                </m:ctrlPr>
                              </m:dPr>
                              <m:e>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𝑦</m:t>
                                    </m:r>
                                  </m:e>
                                  <m:sub>
                                    <m:r>
                                      <a:rPr lang="en-US" i="1">
                                        <a:solidFill>
                                          <a:schemeClr val="bg2"/>
                                        </a:solidFill>
                                        <a:latin typeface="Cambria Math" panose="02040503050406030204" pitchFamily="18" charset="0"/>
                                      </a:rPr>
                                      <m:t>𝑡</m:t>
                                    </m:r>
                                  </m:sub>
                                </m:sSub>
                                <m:r>
                                  <a:rPr lang="en-US" i="1">
                                    <a:solidFill>
                                      <a:schemeClr val="bg2"/>
                                    </a:solidFill>
                                    <a:latin typeface="Cambria Math" panose="02040503050406030204" pitchFamily="18" charset="0"/>
                                  </a:rPr>
                                  <m:t>−</m:t>
                                </m:r>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𝑝</m:t>
                                    </m:r>
                                  </m:e>
                                  <m:sub>
                                    <m:r>
                                      <a:rPr lang="en-US" i="1">
                                        <a:solidFill>
                                          <a:schemeClr val="bg2"/>
                                        </a:solidFill>
                                        <a:latin typeface="Cambria Math" panose="02040503050406030204" pitchFamily="18" charset="0"/>
                                      </a:rPr>
                                      <m:t>𝑡</m:t>
                                    </m:r>
                                  </m:sub>
                                </m:sSub>
                              </m:e>
                            </m:d>
                          </m:e>
                        </m:nary>
                      </m:e>
                    </m:func>
                  </m:oMath>
                </a14:m>
                <a:endParaRPr lang="en-US"/>
              </a:p>
              <a:p>
                <a:pPr marL="0" indent="0">
                  <a:buNone/>
                </a:pPr>
                <a:endParaRPr lang="en-US"/>
              </a:p>
              <a:p>
                <a:pPr marL="0" indent="0" algn="ctr">
                  <a:buNone/>
                </a:pPr>
                <a:r>
                  <a:rPr lang="en-US">
                    <a:solidFill>
                      <a:schemeClr val="bg2"/>
                    </a:solidFill>
                  </a:rPr>
                  <a:t>Your Hater’s Average Joy     </a:t>
                </a:r>
                <a14:m>
                  <m:oMath xmlns:m="http://schemas.openxmlformats.org/officeDocument/2006/math">
                    <m:r>
                      <a:rPr lang="en-US" b="0" i="1" smtClean="0">
                        <a:latin typeface="Cambria Math" panose="02040503050406030204" pitchFamily="18" charset="0"/>
                      </a:rPr>
                      <m:t>≥</m:t>
                    </m:r>
                  </m:oMath>
                </a14:m>
                <a:r>
                  <a:rPr lang="en-US"/>
                  <a:t>    </a:t>
                </a:r>
                <a:r>
                  <a:rPr lang="en-US">
                    <a:solidFill>
                      <a:schemeClr val="bg2"/>
                    </a:solidFill>
                  </a:rPr>
                  <a:t>Your Biggest Failure </a:t>
                </a:r>
                <a14:m>
                  <m:oMath xmlns:m="http://schemas.openxmlformats.org/officeDocument/2006/math">
                    <m:r>
                      <a:rPr lang="en-US" i="1">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m:t>
                                </m:r>
                                <m:r>
                                  <a:rPr lang="en-US" b="0" i="1" smtClean="0">
                                    <a:latin typeface="Cambria Math" panose="02040503050406030204" pitchFamily="18" charset="0"/>
                                  </a:rPr>
                                  <m:t>𝒯</m:t>
                                </m:r>
                                <m:r>
                                  <a:rPr lang="en-US" b="0" i="1" smtClean="0">
                                    <a:latin typeface="Cambria Math" panose="02040503050406030204" pitchFamily="18" charset="0"/>
                                  </a:rPr>
                                  <m:t>|</m:t>
                                </m:r>
                              </m:e>
                            </m:func>
                          </m:num>
                          <m:den>
                            <m:r>
                              <a:rPr lang="en-US" b="0" i="1" smtClean="0">
                                <a:latin typeface="Cambria Math" panose="02040503050406030204" pitchFamily="18" charset="0"/>
                              </a:rPr>
                              <m:t>𝑇</m:t>
                            </m:r>
                          </m:den>
                        </m:f>
                      </m:e>
                    </m:rad>
                    <m:r>
                      <m:rPr>
                        <m:nor/>
                      </m:rPr>
                      <a:rPr lang="en-US" i="0" dirty="0"/>
                      <m:t> </m:t>
                    </m:r>
                  </m:oMath>
                </a14:m>
                <a:endParaRPr lang="en-US"/>
              </a:p>
              <a:p>
                <a:pPr marL="0" indent="0" algn="ctr">
                  <a:buNone/>
                </a:pPr>
                <a:endParaRPr lang="en-US"/>
              </a:p>
              <a:p>
                <a:pPr marL="0" indent="0" algn="ctr">
                  <a:buNone/>
                </a:pPr>
                <a:r>
                  <a:rPr lang="en-US"/>
                  <a:t>  </a:t>
                </a:r>
              </a:p>
              <a:p>
                <a:pPr marL="0" indent="0" algn="ctr">
                  <a:buNone/>
                </a:pPr>
                <a:r>
                  <a:rPr lang="en-US">
                    <a:solidFill>
                      <a:schemeClr val="bg1"/>
                    </a:solidFill>
                  </a:rPr>
                  <a:t>.</a:t>
                </a:r>
              </a:p>
            </p:txBody>
          </p:sp>
        </mc:Choice>
        <mc:Fallback xmlns="">
          <p:sp>
            <p:nvSpPr>
              <p:cNvPr id="3" name="Content Placeholder 2">
                <a:extLst>
                  <a:ext uri="{FF2B5EF4-FFF2-40B4-BE49-F238E27FC236}">
                    <a16:creationId xmlns:a16="http://schemas.microsoft.com/office/drawing/2014/main" id="{5E90307C-C456-7C28-420E-669122D1DD59}"/>
                  </a:ext>
                </a:extLst>
              </p:cNvPr>
              <p:cNvSpPr>
                <a:spLocks noGrp="1" noRot="1" noChangeAspect="1" noMove="1" noResize="1" noEditPoints="1" noAdjustHandles="1" noChangeArrowheads="1" noChangeShapeType="1" noTextEdit="1"/>
              </p:cNvSpPr>
              <p:nvPr>
                <p:ph idx="1"/>
              </p:nvPr>
            </p:nvSpPr>
            <p:spPr>
              <a:blipFill>
                <a:blip r:embed="rId3"/>
                <a:stretch>
                  <a:fillRect l="-965" t="-2616" b="-3198"/>
                </a:stretch>
              </a:blipFill>
            </p:spPr>
            <p:txBody>
              <a:bodyPr/>
              <a:lstStyle/>
              <a:p>
                <a:r>
                  <a:rPr lang="en-US">
                    <a:noFill/>
                  </a:rPr>
                  <a:t> </a:t>
                </a:r>
              </a:p>
            </p:txBody>
          </p:sp>
        </mc:Fallback>
      </mc:AlternateContent>
      <p:sp>
        <p:nvSpPr>
          <p:cNvPr id="9" name="Rounded Rectangle 8">
            <a:extLst>
              <a:ext uri="{FF2B5EF4-FFF2-40B4-BE49-F238E27FC236}">
                <a16:creationId xmlns:a16="http://schemas.microsoft.com/office/drawing/2014/main" id="{8378152A-8EEC-A243-FF31-8FA253A5155B}"/>
              </a:ext>
            </a:extLst>
          </p:cNvPr>
          <p:cNvSpPr/>
          <p:nvPr/>
        </p:nvSpPr>
        <p:spPr>
          <a:xfrm>
            <a:off x="958467" y="5012675"/>
            <a:ext cx="10047384" cy="1586429"/>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Algorithmic Strategy: </a:t>
            </a:r>
          </a:p>
          <a:p>
            <a:pPr algn="ctr"/>
            <a:r>
              <a:rPr lang="en-US" sz="3200">
                <a:solidFill>
                  <a:schemeClr val="tx1"/>
                </a:solidFill>
              </a:rPr>
              <a:t>Play so as to minimize your hater’s joy</a:t>
            </a:r>
          </a:p>
        </p:txBody>
      </p:sp>
    </p:spTree>
    <p:extLst>
      <p:ext uri="{BB962C8B-B14F-4D97-AF65-F5344CB8AC3E}">
        <p14:creationId xmlns:p14="http://schemas.microsoft.com/office/powerpoint/2010/main" val="354252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E5673-8641-EA4F-C330-42BC35051C3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EC9F38B-0D6B-5740-3DE5-362DF3C445A6}"/>
              </a:ext>
            </a:extLst>
          </p:cNvPr>
          <p:cNvSpPr/>
          <p:nvPr/>
        </p:nvSpPr>
        <p:spPr>
          <a:xfrm>
            <a:off x="6883715" y="2311701"/>
            <a:ext cx="2370454" cy="539826"/>
          </a:xfrm>
          <a:prstGeom prst="rect">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E1CEAEB1-C798-0C4E-C333-914CBF168B24}"/>
              </a:ext>
            </a:extLst>
          </p:cNvPr>
          <p:cNvSpPr/>
          <p:nvPr/>
        </p:nvSpPr>
        <p:spPr>
          <a:xfrm>
            <a:off x="2677099" y="3018619"/>
            <a:ext cx="2556848" cy="539826"/>
          </a:xfrm>
          <a:prstGeom prst="rect">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30FB4EB8-E394-D3BF-AD7B-2461AC838AF0}"/>
              </a:ext>
            </a:extLst>
          </p:cNvPr>
          <p:cNvSpPr/>
          <p:nvPr/>
        </p:nvSpPr>
        <p:spPr>
          <a:xfrm>
            <a:off x="5506605" y="2972714"/>
            <a:ext cx="3999124" cy="539826"/>
          </a:xfrm>
          <a:prstGeom prst="rect">
            <a:avLst/>
          </a:prstGeom>
          <a:solidFill>
            <a:schemeClr val="accent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3EC14839-2ACA-4944-51A3-25B747769B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13487" y="27141"/>
            <a:ext cx="2009720" cy="2511254"/>
          </a:xfrm>
          <a:prstGeom prst="rect">
            <a:avLst/>
          </a:prstGeom>
        </p:spPr>
      </p:pic>
      <p:sp>
        <p:nvSpPr>
          <p:cNvPr id="2" name="Title 1">
            <a:extLst>
              <a:ext uri="{FF2B5EF4-FFF2-40B4-BE49-F238E27FC236}">
                <a16:creationId xmlns:a16="http://schemas.microsoft.com/office/drawing/2014/main" id="{7E4196EF-F931-256E-35FB-F1DA4E472E97}"/>
              </a:ext>
            </a:extLst>
          </p:cNvPr>
          <p:cNvSpPr>
            <a:spLocks noGrp="1"/>
          </p:cNvSpPr>
          <p:nvPr>
            <p:ph type="title"/>
          </p:nvPr>
        </p:nvSpPr>
        <p:spPr/>
        <p:txBody>
          <a:bodyPr/>
          <a:lstStyle/>
          <a:p>
            <a:r>
              <a:rPr lang="en-US"/>
              <a:t>Making the Algorithm Efficient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BFF0A8F-61FC-ED12-6D73-432C8E682D94}"/>
                  </a:ext>
                </a:extLst>
              </p:cNvPr>
              <p:cNvSpPr>
                <a:spLocks noGrp="1"/>
              </p:cNvSpPr>
              <p:nvPr>
                <p:ph idx="1"/>
              </p:nvPr>
            </p:nvSpPr>
            <p:spPr/>
            <p:txBody>
              <a:bodyPr/>
              <a:lstStyle/>
              <a:p>
                <a:pPr marL="0" indent="0" algn="ctr">
                  <a:buNone/>
                </a:pPr>
                <a:r>
                  <a:rPr lang="en-US"/>
                  <a:t>Let:</a:t>
                </a:r>
              </a:p>
              <a:p>
                <a:pPr marL="0" indent="0" algn="ctr">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arg</m:t>
                        </m:r>
                      </m:fName>
                      <m:e>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𝑞</m:t>
                                </m:r>
                                <m: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[0,1]</m:t>
                                </m:r>
                              </m:lim>
                            </m:limLow>
                          </m:fName>
                          <m:e>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𝑦</m:t>
                                    </m:r>
                                  </m:lim>
                                </m:limLow>
                              </m:fName>
                              <m:e>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𝔼</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m:rPr>
                                        <m:brk m:alnAt="7"/>
                                      </m:rPr>
                                      <a:rPr lang="en-US" b="0" i="1" smtClean="0">
                                        <a:latin typeface="Cambria Math" panose="02040503050406030204" pitchFamily="18" charset="0"/>
                                      </a:rPr>
                                      <m:t>∼</m:t>
                                    </m:r>
                                    <m:r>
                                      <a:rPr lang="en-US" b="0" i="1" smtClean="0">
                                        <a:latin typeface="Cambria Math" panose="02040503050406030204" pitchFamily="18" charset="0"/>
                                      </a:rPr>
                                      <m:t>𝑞</m:t>
                                    </m:r>
                                  </m:sub>
                                </m:sSub>
                                <m:d>
                                  <m:dPr>
                                    <m:begChr m:val="["/>
                                    <m:endChr m:val="]"/>
                                    <m:ctrlPr>
                                      <a:rPr lang="en-US" b="0" i="1" smtClean="0">
                                        <a:latin typeface="Cambria Math" panose="02040503050406030204" pitchFamily="18" charset="0"/>
                                      </a:rPr>
                                    </m:ctrlPr>
                                  </m:dPr>
                                  <m:e>
                                    <m:r>
                                      <m:rPr>
                                        <m:nor/>
                                      </m:rPr>
                                      <a:rPr lang="en-US" b="0" i="0" smtClean="0">
                                        <a:solidFill>
                                          <a:schemeClr val="bg1"/>
                                        </a:solidFill>
                                        <a:latin typeface="Cambria Math" panose="02040503050406030204" pitchFamily="18" charset="0"/>
                                      </a:rPr>
                                      <m:t>Your</m:t>
                                    </m:r>
                                    <m:r>
                                      <m:rPr>
                                        <m:nor/>
                                      </m:rPr>
                                      <a:rPr lang="en-US" b="0" i="0" smtClean="0">
                                        <a:solidFill>
                                          <a:schemeClr val="bg1"/>
                                        </a:solidFill>
                                        <a:latin typeface="Cambria Math" panose="02040503050406030204" pitchFamily="18" charset="0"/>
                                      </a:rPr>
                                      <m:t> </m:t>
                                    </m:r>
                                    <m:r>
                                      <m:rPr>
                                        <m:nor/>
                                      </m:rPr>
                                      <a:rPr lang="en-US" b="0" i="0" smtClean="0">
                                        <a:solidFill>
                                          <a:schemeClr val="bg1"/>
                                        </a:solidFill>
                                        <a:latin typeface="Cambria Math" panose="02040503050406030204" pitchFamily="18" charset="0"/>
                                      </a:rPr>
                                      <m:t>Haters</m:t>
                                    </m:r>
                                    <m:r>
                                      <m:rPr>
                                        <m:nor/>
                                      </m:rPr>
                                      <a:rPr lang="en-US" b="0" i="0" smtClean="0">
                                        <a:solidFill>
                                          <a:schemeClr val="bg1"/>
                                        </a:solidFill>
                                        <a:latin typeface="Cambria Math" panose="02040503050406030204" pitchFamily="18" charset="0"/>
                                      </a:rPr>
                                      <m:t> </m:t>
                                    </m:r>
                                    <m:r>
                                      <m:rPr>
                                        <m:nor/>
                                      </m:rPr>
                                      <a:rPr lang="en-US" b="0" i="0" smtClean="0">
                                        <a:solidFill>
                                          <a:schemeClr val="bg1"/>
                                        </a:solidFill>
                                        <a:latin typeface="Cambria Math" panose="02040503050406030204" pitchFamily="18" charset="0"/>
                                      </a:rPr>
                                      <m:t>Joy</m:t>
                                    </m:r>
                                  </m:e>
                                </m:d>
                              </m:e>
                            </m:func>
                          </m:e>
                        </m:func>
                      </m:e>
                    </m:func>
                  </m:oMath>
                </a14:m>
                <a:r>
                  <a:rPr lang="en-US"/>
                  <a:t> </a:t>
                </a:r>
              </a:p>
              <a:p>
                <a:pPr marL="0" indent="0" algn="ctr">
                  <a:buNone/>
                </a:pPr>
                <a:r>
                  <a:rPr lang="en-US">
                    <a:solidFill>
                      <a:schemeClr val="bg2"/>
                    </a:solidFill>
                  </a:rPr>
                  <a:t>Your Hater’s Joy </a:t>
                </a:r>
                <a:r>
                  <a:rPr lang="en-US"/>
                  <a:t>= </a:t>
                </a:r>
                <a14:m>
                  <m:oMath xmlns:m="http://schemas.openxmlformats.org/officeDocument/2006/math">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𝔼</m:t>
                        </m:r>
                      </m:e>
                      <m:sub>
                        <m:sSup>
                          <m:sSupPr>
                            <m:ctrlPr>
                              <a:rPr lang="en-US" i="1">
                                <a:solidFill>
                                  <a:schemeClr val="bg2"/>
                                </a:solidFill>
                                <a:latin typeface="Cambria Math" panose="02040503050406030204" pitchFamily="18" charset="0"/>
                              </a:rPr>
                            </m:ctrlPr>
                          </m:sSupPr>
                          <m:e>
                            <m:r>
                              <a:rPr lang="en-US" i="1">
                                <a:solidFill>
                                  <a:schemeClr val="bg2"/>
                                </a:solidFill>
                                <a:latin typeface="Cambria Math" panose="02040503050406030204" pitchFamily="18" charset="0"/>
                              </a:rPr>
                              <m:t>𝑎</m:t>
                            </m:r>
                            <m:r>
                              <a:rPr lang="en-US" i="1">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𝑤</m:t>
                            </m:r>
                          </m:e>
                          <m:sup>
                            <m:r>
                              <a:rPr lang="en-US" i="1">
                                <a:solidFill>
                                  <a:schemeClr val="bg2"/>
                                </a:solidFill>
                                <a:latin typeface="Cambria Math" panose="02040503050406030204" pitchFamily="18" charset="0"/>
                              </a:rPr>
                              <m:t>𝑡</m:t>
                            </m:r>
                          </m:sup>
                        </m:sSup>
                      </m:sub>
                    </m:sSub>
                    <m:d>
                      <m:dPr>
                        <m:begChr m:val="["/>
                        <m:endChr m:val="]"/>
                        <m:ctrlPr>
                          <a:rPr lang="en-US" i="1">
                            <a:solidFill>
                              <a:schemeClr val="bg2"/>
                            </a:solidFill>
                            <a:latin typeface="Cambria Math" panose="02040503050406030204" pitchFamily="18" charset="0"/>
                          </a:rPr>
                        </m:ctrlPr>
                      </m:dPr>
                      <m:e>
                        <m:r>
                          <a:rPr lang="en-US" i="1">
                            <a:solidFill>
                              <a:schemeClr val="bg2"/>
                            </a:solidFill>
                            <a:latin typeface="Cambria Math" panose="02040503050406030204" pitchFamily="18" charset="0"/>
                          </a:rPr>
                          <m:t>𝑎</m:t>
                        </m:r>
                        <m:d>
                          <m:dPr>
                            <m:ctrlPr>
                              <a:rPr lang="en-US" i="1">
                                <a:solidFill>
                                  <a:schemeClr val="bg2"/>
                                </a:solidFill>
                                <a:latin typeface="Cambria Math" panose="02040503050406030204" pitchFamily="18" charset="0"/>
                              </a:rPr>
                            </m:ctrlPr>
                          </m:dPr>
                          <m:e>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𝑥</m:t>
                                </m:r>
                              </m:e>
                              <m:sub>
                                <m:r>
                                  <a:rPr lang="en-US" i="1">
                                    <a:solidFill>
                                      <a:schemeClr val="bg2"/>
                                    </a:solidFill>
                                    <a:latin typeface="Cambria Math" panose="02040503050406030204" pitchFamily="18" charset="0"/>
                                  </a:rPr>
                                  <m:t>𝑡</m:t>
                                </m:r>
                              </m:sub>
                            </m:sSub>
                            <m:r>
                              <a:rPr lang="en-US" i="1">
                                <a:solidFill>
                                  <a:schemeClr val="bg2"/>
                                </a:solidFill>
                                <a:latin typeface="Cambria Math" panose="02040503050406030204" pitchFamily="18" charset="0"/>
                              </a:rPr>
                              <m:t>,</m:t>
                            </m:r>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𝑝</m:t>
                                </m:r>
                              </m:e>
                              <m:sub>
                                <m:r>
                                  <a:rPr lang="en-US" i="1">
                                    <a:solidFill>
                                      <a:schemeClr val="bg2"/>
                                    </a:solidFill>
                                    <a:latin typeface="Cambria Math" panose="02040503050406030204" pitchFamily="18" charset="0"/>
                                  </a:rPr>
                                  <m:t>𝑡</m:t>
                                </m:r>
                              </m:sub>
                            </m:sSub>
                          </m:e>
                        </m:d>
                        <m:r>
                          <a:rPr lang="en-US" i="1">
                            <a:solidFill>
                              <a:schemeClr val="bg2"/>
                            </a:solidFill>
                            <a:latin typeface="Cambria Math" panose="02040503050406030204" pitchFamily="18" charset="0"/>
                          </a:rPr>
                          <m:t>(</m:t>
                        </m:r>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𝑦</m:t>
                            </m:r>
                          </m:e>
                          <m:sub>
                            <m:r>
                              <a:rPr lang="en-US" i="1">
                                <a:solidFill>
                                  <a:schemeClr val="bg2"/>
                                </a:solidFill>
                                <a:latin typeface="Cambria Math" panose="02040503050406030204" pitchFamily="18" charset="0"/>
                              </a:rPr>
                              <m:t>𝑡</m:t>
                            </m:r>
                          </m:sub>
                        </m:sSub>
                        <m:r>
                          <a:rPr lang="en-US" i="1">
                            <a:solidFill>
                              <a:schemeClr val="bg2"/>
                            </a:solidFill>
                            <a:latin typeface="Cambria Math" panose="02040503050406030204" pitchFamily="18" charset="0"/>
                          </a:rPr>
                          <m:t>−</m:t>
                        </m:r>
                        <m:sSub>
                          <m:sSubPr>
                            <m:ctrlPr>
                              <a:rPr lang="en-US" i="1">
                                <a:solidFill>
                                  <a:schemeClr val="bg2"/>
                                </a:solidFill>
                                <a:latin typeface="Cambria Math" panose="02040503050406030204" pitchFamily="18" charset="0"/>
                              </a:rPr>
                            </m:ctrlPr>
                          </m:sSubPr>
                          <m:e>
                            <m:r>
                              <a:rPr lang="en-US" i="1">
                                <a:solidFill>
                                  <a:schemeClr val="bg2"/>
                                </a:solidFill>
                                <a:latin typeface="Cambria Math" panose="02040503050406030204" pitchFamily="18" charset="0"/>
                              </a:rPr>
                              <m:t>𝑝</m:t>
                            </m:r>
                          </m:e>
                          <m:sub>
                            <m:r>
                              <a:rPr lang="en-US" i="1">
                                <a:solidFill>
                                  <a:schemeClr val="bg2"/>
                                </a:solidFill>
                                <a:latin typeface="Cambria Math" panose="02040503050406030204" pitchFamily="18" charset="0"/>
                              </a:rPr>
                              <m:t>𝑡</m:t>
                            </m:r>
                          </m:sub>
                        </m:sSub>
                        <m:r>
                          <a:rPr lang="en-US" i="1">
                            <a:solidFill>
                              <a:schemeClr val="bg2"/>
                            </a:solidFill>
                            <a:latin typeface="Cambria Math" panose="02040503050406030204" pitchFamily="18" charset="0"/>
                          </a:rPr>
                          <m:t>)</m:t>
                        </m:r>
                      </m:e>
                    </m:d>
                  </m:oMath>
                </a14:m>
                <a:endParaRPr lang="en-US"/>
              </a:p>
              <a:p>
                <a:pPr marL="0" indent="0" algn="ctr">
                  <a:buNone/>
                </a:pPr>
                <a:r>
                  <a:rPr lang="en-US"/>
                  <a:t>If you knew </a:t>
                </a:r>
                <a14:m>
                  <m:oMath xmlns:m="http://schemas.openxmlformats.org/officeDocument/2006/math">
                    <m:r>
                      <a:rPr lang="en-US" b="0" i="1" smtClean="0">
                        <a:latin typeface="Cambria Math" panose="02040503050406030204" pitchFamily="18" charset="0"/>
                      </a:rPr>
                      <m:t>𝔼</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oMath>
                </a14:m>
                <a:r>
                  <a:rPr lang="en-US"/>
                  <a:t> you could always set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𝔼</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oMath>
                </a14:m>
                <a:endParaRPr lang="en-US"/>
              </a:p>
              <a:p>
                <a:pPr marL="0" indent="0" algn="ctr">
                  <a:buNone/>
                </a:pPr>
                <a:r>
                  <a:rPr lang="en-US"/>
                  <a:t>and guarantee your hater 0 expected joy….</a:t>
                </a:r>
              </a:p>
              <a:p>
                <a:pPr marL="0" indent="0" algn="ctr">
                  <a:buNone/>
                </a:pPr>
                <a:r>
                  <a:rPr lang="en-US"/>
                  <a:t>Selecting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𝑡</m:t>
                        </m:r>
                      </m:sub>
                    </m:sSub>
                  </m:oMath>
                </a14:m>
                <a:r>
                  <a:rPr lang="en-US"/>
                  <a:t> also guarantees your hater 0 expected joy. </a:t>
                </a:r>
              </a:p>
            </p:txBody>
          </p:sp>
        </mc:Choice>
        <mc:Fallback xmlns="">
          <p:sp>
            <p:nvSpPr>
              <p:cNvPr id="3" name="Content Placeholder 2">
                <a:extLst>
                  <a:ext uri="{FF2B5EF4-FFF2-40B4-BE49-F238E27FC236}">
                    <a16:creationId xmlns:a16="http://schemas.microsoft.com/office/drawing/2014/main" id="{BBFF0A8F-61FC-ED12-6D73-432C8E682D94}"/>
                  </a:ext>
                </a:extLst>
              </p:cNvPr>
              <p:cNvSpPr>
                <a:spLocks noGrp="1" noRot="1" noChangeAspect="1" noMove="1" noResize="1" noEditPoints="1" noAdjustHandles="1" noChangeArrowheads="1" noChangeShapeType="1" noTextEdit="1"/>
              </p:cNvSpPr>
              <p:nvPr>
                <p:ph idx="1"/>
              </p:nvPr>
            </p:nvSpPr>
            <p:spPr>
              <a:blipFill>
                <a:blip r:embed="rId3"/>
                <a:stretch>
                  <a:fillRect t="-2326"/>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FF7E143-FA28-FBFB-F1D4-485FE5BCDD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2026" y="5460974"/>
            <a:ext cx="1759442" cy="1319582"/>
          </a:xfrm>
          <a:prstGeom prst="rect">
            <a:avLst/>
          </a:prstGeom>
        </p:spPr>
      </p:pic>
    </p:spTree>
    <p:extLst>
      <p:ext uri="{BB962C8B-B14F-4D97-AF65-F5344CB8AC3E}">
        <p14:creationId xmlns:p14="http://schemas.microsoft.com/office/powerpoint/2010/main" val="152684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9ABA3-E42C-1CEE-7FAC-DAE4287206E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73C54E5-E0DF-BF64-E5D3-97BB3921A182}"/>
              </a:ext>
            </a:extLst>
          </p:cNvPr>
          <p:cNvSpPr/>
          <p:nvPr/>
        </p:nvSpPr>
        <p:spPr>
          <a:xfrm>
            <a:off x="5459715" y="2214390"/>
            <a:ext cx="2141923" cy="389252"/>
          </a:xfrm>
          <a:prstGeom prst="rect">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CB951264-5533-95C2-6412-8AACBDAF4008}"/>
              </a:ext>
            </a:extLst>
          </p:cNvPr>
          <p:cNvSpPr/>
          <p:nvPr/>
        </p:nvSpPr>
        <p:spPr>
          <a:xfrm>
            <a:off x="3966072" y="3316078"/>
            <a:ext cx="2842352" cy="389252"/>
          </a:xfrm>
          <a:prstGeom prst="rect">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2C977430-6DED-3A3A-CC33-28698D5B15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37213" y="0"/>
            <a:ext cx="2141923" cy="2676449"/>
          </a:xfrm>
          <a:prstGeom prst="rect">
            <a:avLst/>
          </a:prstGeom>
        </p:spPr>
      </p:pic>
      <p:sp>
        <p:nvSpPr>
          <p:cNvPr id="2" name="Title 1">
            <a:extLst>
              <a:ext uri="{FF2B5EF4-FFF2-40B4-BE49-F238E27FC236}">
                <a16:creationId xmlns:a16="http://schemas.microsoft.com/office/drawing/2014/main" id="{6C0743D8-B9B5-BAAF-337C-739FB28A84D4}"/>
              </a:ext>
            </a:extLst>
          </p:cNvPr>
          <p:cNvSpPr>
            <a:spLocks noGrp="1"/>
          </p:cNvSpPr>
          <p:nvPr>
            <p:ph type="title"/>
          </p:nvPr>
        </p:nvSpPr>
        <p:spPr/>
        <p:txBody>
          <a:bodyPr/>
          <a:lstStyle/>
          <a:p>
            <a:r>
              <a:rPr lang="en-US"/>
              <a:t>Making the Algorithm Efficient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1C05FB-FB4E-8885-AF4A-2E0FFFD6C2BF}"/>
                  </a:ext>
                </a:extLst>
              </p:cNvPr>
              <p:cNvSpPr>
                <a:spLocks noGrp="1"/>
              </p:cNvSpPr>
              <p:nvPr>
                <p:ph idx="1"/>
              </p:nvPr>
            </p:nvSpPr>
            <p:spPr/>
            <p:txBody>
              <a:bodyPr>
                <a:normAutofit fontScale="92500" lnSpcReduction="20000"/>
              </a:bodyPr>
              <a:lstStyle/>
              <a:p>
                <a:pPr marL="0" indent="0" algn="ctr">
                  <a:buNone/>
                </a:pPr>
                <a:r>
                  <a:rPr lang="en-US"/>
                  <a:t>Since</a:t>
                </a:r>
              </a:p>
              <a:p>
                <a:pPr marL="0" indent="0" algn="ctr">
                  <a:buNone/>
                </a:pPr>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𝔼</m:t>
                    </m:r>
                    <m:r>
                      <a:rPr lang="en-US" b="0" i="1" smtClean="0">
                        <a:latin typeface="Cambria Math" panose="02040503050406030204" pitchFamily="18" charset="0"/>
                      </a:rPr>
                      <m:t>[</m:t>
                    </m:r>
                  </m:oMath>
                </a14:m>
                <a:r>
                  <a:rPr lang="en-US">
                    <a:solidFill>
                      <a:schemeClr val="bg1"/>
                    </a:solidFill>
                  </a:rPr>
                  <a:t>Your hater’s joy</a:t>
                </a:r>
                <a:r>
                  <a:rPr lang="en-US"/>
                  <a:t>]</a:t>
                </a:r>
              </a:p>
              <a:p>
                <a:pPr marL="0" indent="0" algn="ctr">
                  <a:buNone/>
                </a:pPr>
                <a:endParaRPr lang="en-US"/>
              </a:p>
              <a:p>
                <a:pPr marL="0" indent="0" algn="ctr">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r>
                        <m:rPr>
                          <m:nor/>
                        </m:rPr>
                        <a:rPr lang="en-US" b="0" i="0" smtClean="0">
                          <a:solidFill>
                            <a:schemeClr val="bg1"/>
                          </a:solidFill>
                          <a:latin typeface="Cambria Math" panose="02040503050406030204" pitchFamily="18" charset="0"/>
                        </a:rPr>
                        <m:t>Your</m:t>
                      </m:r>
                      <m:r>
                        <m:rPr>
                          <m:nor/>
                        </m:rPr>
                        <a:rPr lang="en-US" b="0" i="0" smtClean="0">
                          <a:solidFill>
                            <a:schemeClr val="bg1"/>
                          </a:solidFill>
                          <a:latin typeface="Cambria Math" panose="02040503050406030204" pitchFamily="18" charset="0"/>
                        </a:rPr>
                        <m:t> </m:t>
                      </m:r>
                      <m:r>
                        <m:rPr>
                          <m:nor/>
                        </m:rPr>
                        <a:rPr lang="en-US" b="0" i="0" smtClean="0">
                          <a:solidFill>
                            <a:schemeClr val="bg1"/>
                          </a:solidFill>
                          <a:latin typeface="Cambria Math" panose="02040503050406030204" pitchFamily="18" charset="0"/>
                        </a:rPr>
                        <m:t>Biggest</m:t>
                      </m:r>
                      <m:r>
                        <m:rPr>
                          <m:nor/>
                        </m:rPr>
                        <a:rPr lang="en-US" b="0" i="0" smtClean="0">
                          <a:solidFill>
                            <a:schemeClr val="bg1"/>
                          </a:solidFill>
                          <a:latin typeface="Cambria Math" panose="02040503050406030204" pitchFamily="18" charset="0"/>
                        </a:rPr>
                        <m:t> </m:t>
                      </m:r>
                      <m:r>
                        <m:rPr>
                          <m:nor/>
                        </m:rPr>
                        <a:rPr lang="en-US" b="0" i="0" smtClean="0">
                          <a:solidFill>
                            <a:schemeClr val="bg1"/>
                          </a:solidFill>
                          <a:latin typeface="Cambria Math" panose="02040503050406030204" pitchFamily="18" charset="0"/>
                        </a:rPr>
                        <m:t>Failure</m:t>
                      </m:r>
                      <m:r>
                        <a:rPr lang="en-US" i="1">
                          <a:latin typeface="Cambria Math" panose="02040503050406030204" pitchFamily="18" charset="0"/>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
                                    <a:rPr lang="en-US" i="1">
                                      <a:latin typeface="Cambria Math" panose="02040503050406030204" pitchFamily="18" charset="0"/>
                                    </a:rPr>
                                    <m:t>|</m:t>
                                  </m:r>
                                  <m:r>
                                    <a:rPr lang="en-US" i="1">
                                      <a:latin typeface="Cambria Math" panose="02040503050406030204" pitchFamily="18" charset="0"/>
                                    </a:rPr>
                                    <m:t>𝒯</m:t>
                                  </m:r>
                                  <m:r>
                                    <a:rPr lang="en-US" i="1">
                                      <a:latin typeface="Cambria Math" panose="02040503050406030204" pitchFamily="18" charset="0"/>
                                    </a:rPr>
                                    <m:t>|</m:t>
                                  </m:r>
                                </m:e>
                              </m:func>
                            </m:num>
                            <m:den>
                              <m:r>
                                <a:rPr lang="en-US" i="1">
                                  <a:latin typeface="Cambria Math" panose="02040503050406030204" pitchFamily="18" charset="0"/>
                                </a:rPr>
                                <m:t>𝑇</m:t>
                              </m:r>
                            </m:den>
                          </m:f>
                        </m:e>
                      </m:rad>
                      <m:r>
                        <m:rPr>
                          <m:nor/>
                        </m:rPr>
                        <a:rPr lang="en-US" i="0" dirty="0"/>
                        <m:t> </m:t>
                      </m:r>
                    </m:oMath>
                  </m:oMathPara>
                </a14:m>
                <a:endParaRPr lang="en-US"/>
              </a:p>
              <a:p>
                <a:pPr marL="0" indent="0" algn="ctr">
                  <a:buNone/>
                </a:pPr>
                <a:r>
                  <a:rPr lang="en-US"/>
                  <a:t>It must be that after </a:t>
                </a:r>
                <a14:m>
                  <m:oMath xmlns:m="http://schemas.openxmlformats.org/officeDocument/2006/math">
                    <m:r>
                      <a:rPr lang="en-US" b="0" i="1" smtClean="0">
                        <a:latin typeface="Cambria Math" panose="02040503050406030204" pitchFamily="18" charset="0"/>
                      </a:rPr>
                      <m:t>𝑇</m:t>
                    </m:r>
                  </m:oMath>
                </a14:m>
                <a:r>
                  <a:rPr lang="en-US"/>
                  <a:t> rounds…</a:t>
                </a:r>
              </a:p>
              <a:p>
                <a:pPr marL="0" indent="0" algn="ctr">
                  <a:buNone/>
                </a:pPr>
                <a:endParaRPr lang="en-US"/>
              </a:p>
              <a:p>
                <a:pPr marL="0" indent="0" algn="ctr">
                  <a:buNone/>
                </a:pPr>
                <a:endParaRPr lang="en-US"/>
              </a:p>
              <a:p>
                <a:pPr marL="0" indent="0" algn="ctr">
                  <a:buNone/>
                </a:pPr>
                <a:endParaRPr lang="en-US"/>
              </a:p>
              <a:p>
                <a:pPr marL="0" indent="0" algn="ctr">
                  <a:buNone/>
                </a:pPr>
                <a:r>
                  <a:rPr lang="en-US">
                    <a:solidFill>
                      <a:schemeClr val="bg1"/>
                    </a:solidFill>
                  </a:rPr>
                  <a:t>.</a:t>
                </a:r>
              </a:p>
            </p:txBody>
          </p:sp>
        </mc:Choice>
        <mc:Fallback xmlns="">
          <p:sp>
            <p:nvSpPr>
              <p:cNvPr id="3" name="Content Placeholder 2">
                <a:extLst>
                  <a:ext uri="{FF2B5EF4-FFF2-40B4-BE49-F238E27FC236}">
                    <a16:creationId xmlns:a16="http://schemas.microsoft.com/office/drawing/2014/main" id="{D01C05FB-FB4E-8885-AF4A-2E0FFFD6C2BF}"/>
                  </a:ext>
                </a:extLst>
              </p:cNvPr>
              <p:cNvSpPr>
                <a:spLocks noGrp="1" noRot="1" noChangeAspect="1" noMove="1" noResize="1" noEditPoints="1" noAdjustHandles="1" noChangeArrowheads="1" noChangeShapeType="1" noTextEdit="1"/>
              </p:cNvSpPr>
              <p:nvPr>
                <p:ph idx="1"/>
              </p:nvPr>
            </p:nvSpPr>
            <p:spPr>
              <a:blipFill>
                <a:blip r:embed="rId3"/>
                <a:stretch>
                  <a:fillRect t="-3488" b="-17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76978BD5-BCB7-2DF4-2EAC-16013B5370F0}"/>
                  </a:ext>
                </a:extLst>
              </p:cNvPr>
              <p:cNvSpPr/>
              <p:nvPr/>
            </p:nvSpPr>
            <p:spPr>
              <a:xfrm>
                <a:off x="1663547" y="4695031"/>
                <a:ext cx="9265186" cy="1683738"/>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panose="02040503050406030204" pitchFamily="18" charset="0"/>
                        </a:rPr>
                        <m:t>𝑂𝐼</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𝜋</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𝒯</m:t>
                          </m:r>
                        </m:e>
                      </m:d>
                      <m:r>
                        <a:rPr lang="en-US" sz="2400" i="1">
                          <a:solidFill>
                            <a:schemeClr val="tx1"/>
                          </a:solidFill>
                          <a:latin typeface="Cambria Math" panose="02040503050406030204" pitchFamily="18" charset="0"/>
                        </a:rPr>
                        <m:t>≤</m:t>
                      </m:r>
                      <m:rad>
                        <m:radPr>
                          <m:degHide m:val="on"/>
                          <m:ctrlPr>
                            <a:rPr lang="en-US" sz="2400" i="1">
                              <a:solidFill>
                                <a:schemeClr val="tx1"/>
                              </a:solidFill>
                              <a:latin typeface="Cambria Math" panose="02040503050406030204" pitchFamily="18" charset="0"/>
                            </a:rPr>
                          </m:ctrlPr>
                        </m:radPr>
                        <m:deg/>
                        <m:e>
                          <m:f>
                            <m:fPr>
                              <m:ctrlPr>
                                <a:rPr lang="en-US" sz="2400" i="1">
                                  <a:solidFill>
                                    <a:schemeClr val="tx1"/>
                                  </a:solidFill>
                                  <a:latin typeface="Cambria Math" panose="02040503050406030204" pitchFamily="18" charset="0"/>
                                </a:rPr>
                              </m:ctrlPr>
                            </m:fPr>
                            <m:num>
                              <m:func>
                                <m:funcPr>
                                  <m:ctrlPr>
                                    <a:rPr lang="en-US" sz="2400" i="1">
                                      <a:solidFill>
                                        <a:schemeClr val="tx1"/>
                                      </a:solidFill>
                                      <a:latin typeface="Cambria Math" panose="02040503050406030204" pitchFamily="18" charset="0"/>
                                    </a:rPr>
                                  </m:ctrlPr>
                                </m:funcPr>
                                <m:fName>
                                  <m:r>
                                    <m:rPr>
                                      <m:sty m:val="p"/>
                                    </m:rPr>
                                    <a:rPr lang="en-US" sz="2400">
                                      <a:solidFill>
                                        <a:schemeClr val="tx1"/>
                                      </a:solidFill>
                                      <a:latin typeface="Cambria Math" panose="02040503050406030204" pitchFamily="18" charset="0"/>
                                    </a:rPr>
                                    <m:t>log</m:t>
                                  </m:r>
                                </m:fName>
                                <m:e>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𝒯</m:t>
                                  </m:r>
                                  <m:r>
                                    <a:rPr lang="en-US" sz="2400" i="1">
                                      <a:solidFill>
                                        <a:schemeClr val="tx1"/>
                                      </a:solidFill>
                                      <a:latin typeface="Cambria Math" panose="02040503050406030204" pitchFamily="18" charset="0"/>
                                    </a:rPr>
                                    <m:t>|</m:t>
                                  </m:r>
                                </m:e>
                              </m:func>
                            </m:num>
                            <m:den>
                              <m:r>
                                <a:rPr lang="en-US" sz="2400" i="1">
                                  <a:solidFill>
                                    <a:schemeClr val="tx1"/>
                                  </a:solidFill>
                                  <a:latin typeface="Cambria Math" panose="02040503050406030204" pitchFamily="18" charset="0"/>
                                </a:rPr>
                                <m:t>𝑇</m:t>
                              </m:r>
                            </m:den>
                          </m:f>
                        </m:e>
                      </m:rad>
                    </m:oMath>
                  </m:oMathPara>
                </a14:m>
                <a:endParaRPr lang="en-US" sz="2400">
                  <a:solidFill>
                    <a:schemeClr val="tx1"/>
                  </a:solidFill>
                </a:endParaRPr>
              </a:p>
              <a:p>
                <a:pPr algn="ctr"/>
                <a:r>
                  <a:rPr lang="en-US" sz="2400">
                    <a:solidFill>
                      <a:schemeClr val="tx1"/>
                    </a:solidFill>
                  </a:rPr>
                  <a:t>Or equivalently, </a:t>
                </a:r>
                <a14:m>
                  <m:oMath xmlns:m="http://schemas.openxmlformats.org/officeDocument/2006/math">
                    <m:r>
                      <a:rPr lang="en-US" sz="2400" i="1">
                        <a:solidFill>
                          <a:schemeClr val="tx1"/>
                        </a:solidFill>
                        <a:latin typeface="Cambria Math" panose="02040503050406030204" pitchFamily="18" charset="0"/>
                      </a:rPr>
                      <m:t>𝑂𝐼</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𝜋</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𝒯</m:t>
                        </m:r>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𝜖</m:t>
                    </m:r>
                  </m:oMath>
                </a14:m>
                <a:r>
                  <a:rPr lang="en-US" sz="2400">
                    <a:solidFill>
                      <a:schemeClr val="tx1"/>
                    </a:solidFill>
                  </a:rPr>
                  <a:t> if </a:t>
                </a:r>
                <a14:m>
                  <m:oMath xmlns:m="http://schemas.openxmlformats.org/officeDocument/2006/math">
                    <m:r>
                      <a:rPr lang="en-US" sz="2400" i="1">
                        <a:solidFill>
                          <a:schemeClr val="tx1"/>
                        </a:solidFill>
                        <a:latin typeface="Cambria Math" panose="02040503050406030204" pitchFamily="18" charset="0"/>
                      </a:rPr>
                      <m:t>𝑇</m:t>
                    </m:r>
                    <m:r>
                      <a:rPr lang="en-US" sz="2400" i="1">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rPr>
                        </m:ctrlPr>
                      </m:fPr>
                      <m:num>
                        <m:func>
                          <m:funcPr>
                            <m:ctrlPr>
                              <a:rPr lang="en-US" sz="2400" i="1">
                                <a:solidFill>
                                  <a:schemeClr val="tx1"/>
                                </a:solidFill>
                                <a:latin typeface="Cambria Math" panose="02040503050406030204" pitchFamily="18" charset="0"/>
                              </a:rPr>
                            </m:ctrlPr>
                          </m:funcPr>
                          <m:fName>
                            <m:r>
                              <m:rPr>
                                <m:sty m:val="p"/>
                              </m:rPr>
                              <a:rPr lang="en-US" sz="2400">
                                <a:solidFill>
                                  <a:schemeClr val="tx1"/>
                                </a:solidFill>
                                <a:latin typeface="Cambria Math" panose="02040503050406030204" pitchFamily="18" charset="0"/>
                              </a:rPr>
                              <m:t>log</m:t>
                            </m:r>
                          </m:fName>
                          <m:e>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𝒯</m:t>
                                </m:r>
                              </m:e>
                            </m:d>
                          </m:e>
                        </m:func>
                      </m:num>
                      <m:den>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𝜖</m:t>
                            </m:r>
                          </m:e>
                          <m:sup>
                            <m:r>
                              <a:rPr lang="en-US" sz="2400" i="1">
                                <a:solidFill>
                                  <a:schemeClr val="tx1"/>
                                </a:solidFill>
                                <a:latin typeface="Cambria Math" panose="02040503050406030204" pitchFamily="18" charset="0"/>
                              </a:rPr>
                              <m:t>2</m:t>
                            </m:r>
                          </m:sup>
                        </m:sSup>
                      </m:den>
                    </m:f>
                    <m:r>
                      <a:rPr lang="en-US" sz="2400" i="1">
                        <a:solidFill>
                          <a:schemeClr val="tx1"/>
                        </a:solidFill>
                        <a:latin typeface="Cambria Math" panose="02040503050406030204" pitchFamily="18" charset="0"/>
                      </a:rPr>
                      <m:t> </m:t>
                    </m:r>
                  </m:oMath>
                </a14:m>
                <a:endParaRPr lang="en-US" sz="2400">
                  <a:solidFill>
                    <a:schemeClr val="tx1"/>
                  </a:solidFill>
                </a:endParaRPr>
              </a:p>
            </p:txBody>
          </p:sp>
        </mc:Choice>
        <mc:Fallback xmlns="">
          <p:sp>
            <p:nvSpPr>
              <p:cNvPr id="7" name="Rounded Rectangle 6">
                <a:extLst>
                  <a:ext uri="{FF2B5EF4-FFF2-40B4-BE49-F238E27FC236}">
                    <a16:creationId xmlns:a16="http://schemas.microsoft.com/office/drawing/2014/main" id="{76978BD5-BCB7-2DF4-2EAC-16013B5370F0}"/>
                  </a:ext>
                </a:extLst>
              </p:cNvPr>
              <p:cNvSpPr>
                <a:spLocks noRot="1" noChangeAspect="1" noMove="1" noResize="1" noEditPoints="1" noAdjustHandles="1" noChangeArrowheads="1" noChangeShapeType="1" noTextEdit="1"/>
              </p:cNvSpPr>
              <p:nvPr/>
            </p:nvSpPr>
            <p:spPr>
              <a:xfrm>
                <a:off x="1663547" y="4695031"/>
                <a:ext cx="9265186" cy="1683738"/>
              </a:xfrm>
              <a:prstGeom prst="roundRect">
                <a:avLst/>
              </a:prstGeom>
              <a:blipFill>
                <a:blip r:embed="rId4"/>
                <a:stretch>
                  <a:fillRect b="-4444"/>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97372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529226-00F2-1AAB-05E7-E7F293888D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09021" y="0"/>
            <a:ext cx="1353032" cy="1690688"/>
          </a:xfrm>
          <a:prstGeom prst="rect">
            <a:avLst/>
          </a:prstGeom>
        </p:spPr>
      </p:pic>
      <p:sp>
        <p:nvSpPr>
          <p:cNvPr id="2" name="Title 1">
            <a:extLst>
              <a:ext uri="{FF2B5EF4-FFF2-40B4-BE49-F238E27FC236}">
                <a16:creationId xmlns:a16="http://schemas.microsoft.com/office/drawing/2014/main" id="{900BA121-EDAB-D439-594C-4DC2E513C1BE}"/>
              </a:ext>
            </a:extLst>
          </p:cNvPr>
          <p:cNvSpPr>
            <a:spLocks noGrp="1"/>
          </p:cNvSpPr>
          <p:nvPr>
            <p:ph type="title"/>
          </p:nvPr>
        </p:nvSpPr>
        <p:spPr/>
        <p:txBody>
          <a:bodyPr/>
          <a:lstStyle/>
          <a:p>
            <a:r>
              <a:rPr lang="en-US"/>
              <a:t>The final online adversarial algorithm</a:t>
            </a:r>
          </a:p>
        </p:txBody>
      </p:sp>
      <p:sp>
        <p:nvSpPr>
          <p:cNvPr id="3" name="Content Placeholder 2">
            <a:extLst>
              <a:ext uri="{FF2B5EF4-FFF2-40B4-BE49-F238E27FC236}">
                <a16:creationId xmlns:a16="http://schemas.microsoft.com/office/drawing/2014/main" id="{CDCBF351-064A-64DC-31F9-B190FF767A42}"/>
              </a:ext>
            </a:extLst>
          </p:cNvPr>
          <p:cNvSpPr>
            <a:spLocks noGrp="1"/>
          </p:cNvSpPr>
          <p:nvPr>
            <p:ph idx="1"/>
          </p:nvPr>
        </p:nvSpPr>
        <p:spPr/>
        <p:txBody>
          <a:bodyPr/>
          <a:lstStyle/>
          <a:p>
            <a:endParaRPr lang="en-US"/>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B8ECC1A4-7999-BCA0-17E4-3AC505F3EB1A}"/>
                  </a:ext>
                </a:extLst>
              </p:cNvPr>
              <p:cNvSpPr/>
              <p:nvPr/>
            </p:nvSpPr>
            <p:spPr>
              <a:xfrm>
                <a:off x="337457" y="1690688"/>
                <a:ext cx="11277600" cy="4720998"/>
              </a:xfrm>
              <a:prstGeom prst="roundRect">
                <a:avLst/>
              </a:prstGeom>
              <a:solidFill>
                <a:schemeClr val="accent4"/>
              </a:solidFill>
              <a:ln>
                <a:solidFill>
                  <a:schemeClr val="accent3"/>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sz="2800">
                    <a:solidFill>
                      <a:schemeClr val="tx1"/>
                    </a:solidFill>
                  </a:rPr>
                  <a:t>Given: A set of tests </a:t>
                </a:r>
                <a14:m>
                  <m:oMath xmlns:m="http://schemas.openxmlformats.org/officeDocument/2006/math">
                    <m:r>
                      <a:rPr lang="en-US" sz="2800" b="0" i="1" smtClean="0">
                        <a:solidFill>
                          <a:schemeClr val="tx1"/>
                        </a:solidFill>
                        <a:latin typeface="Cambria Math" panose="02040503050406030204" pitchFamily="18" charset="0"/>
                      </a:rPr>
                      <m:t>𝒯</m:t>
                    </m:r>
                  </m:oMath>
                </a14:m>
                <a:endParaRPr lang="en-US" sz="2800">
                  <a:solidFill>
                    <a:schemeClr val="tx1"/>
                  </a:solidFill>
                </a:endParaRPr>
              </a:p>
              <a:p>
                <a:endParaRPr lang="en-US" sz="2800">
                  <a:solidFill>
                    <a:schemeClr val="tx1"/>
                  </a:solidFill>
                </a:endParaRPr>
              </a:p>
              <a:p>
                <a:r>
                  <a:rPr lang="en-US" sz="2800">
                    <a:solidFill>
                      <a:schemeClr val="tx1"/>
                    </a:solidFill>
                  </a:rPr>
                  <a:t>Initialize a no regret algorithm with actions </a:t>
                </a:r>
                <a14:m>
                  <m:oMath xmlns:m="http://schemas.openxmlformats.org/officeDocument/2006/math">
                    <m:r>
                      <a:rPr lang="en-US" sz="2800" b="0" i="1" smtClean="0">
                        <a:solidFill>
                          <a:schemeClr val="tx1"/>
                        </a:solidFill>
                        <a:latin typeface="Cambria Math" panose="02040503050406030204" pitchFamily="18" charset="0"/>
                      </a:rPr>
                      <m:t>𝒯</m:t>
                    </m:r>
                  </m:oMath>
                </a14:m>
                <a:r>
                  <a:rPr lang="en-US" sz="2800">
                    <a:solidFill>
                      <a:schemeClr val="tx1"/>
                    </a:solidFill>
                  </a:rPr>
                  <a:t>.</a:t>
                </a:r>
              </a:p>
              <a:p>
                <a:r>
                  <a:rPr lang="en-US" sz="2800">
                    <a:solidFill>
                      <a:schemeClr val="tx1"/>
                    </a:solidFill>
                  </a:rPr>
                  <a:t>For </a:t>
                </a:r>
                <a14:m>
                  <m:oMath xmlns:m="http://schemas.openxmlformats.org/officeDocument/2006/math">
                    <m:r>
                      <a:rPr lang="en-US" sz="2800" b="0" i="1" smtClean="0">
                        <a:solidFill>
                          <a:schemeClr val="tx1"/>
                        </a:solidFill>
                        <a:latin typeface="Cambria Math" panose="02040503050406030204" pitchFamily="18" charset="0"/>
                      </a:rPr>
                      <m:t>𝑡</m:t>
                    </m:r>
                    <m:r>
                      <a:rPr lang="en-US" sz="2800" b="0" i="1" smtClean="0">
                        <a:solidFill>
                          <a:schemeClr val="tx1"/>
                        </a:solidFill>
                        <a:latin typeface="Cambria Math" panose="02040503050406030204" pitchFamily="18" charset="0"/>
                      </a:rPr>
                      <m:t>=1 </m:t>
                    </m:r>
                    <m:r>
                      <a:rPr lang="en-US" sz="2800" b="0" i="1" smtClean="0">
                        <a:solidFill>
                          <a:schemeClr val="tx1"/>
                        </a:solidFill>
                        <a:latin typeface="Cambria Math" panose="02040503050406030204" pitchFamily="18" charset="0"/>
                      </a:rPr>
                      <m:t>𝑡𝑜</m:t>
                    </m:r>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𝑇</m:t>
                    </m:r>
                  </m:oMath>
                </a14:m>
                <a:r>
                  <a:rPr lang="en-US" sz="2800">
                    <a:solidFill>
                      <a:schemeClr val="tx1"/>
                    </a:solidFill>
                  </a:rPr>
                  <a:t>:</a:t>
                </a:r>
              </a:p>
              <a:p>
                <a:pPr marL="800100" lvl="1" indent="-342900">
                  <a:buFont typeface="+mj-lt"/>
                  <a:buAutoNum type="arabicPeriod"/>
                </a:pPr>
                <a:r>
                  <a:rPr lang="en-US" sz="2800">
                    <a:solidFill>
                      <a:schemeClr val="tx1"/>
                    </a:solidFill>
                  </a:rPr>
                  <a:t>Let </a:t>
                </a:r>
                <a14:m>
                  <m:oMath xmlns:m="http://schemas.openxmlformats.org/officeDocument/2006/math">
                    <m:sSup>
                      <m:sSupPr>
                        <m:ctrlPr>
                          <a:rPr lang="en-US" sz="2800" b="0" i="1" smtClean="0">
                            <a:solidFill>
                              <a:schemeClr val="tx1"/>
                            </a:solidFill>
                            <a:latin typeface="Cambria Math" panose="02040503050406030204" pitchFamily="18" charset="0"/>
                          </a:rPr>
                        </m:ctrlPr>
                      </m:sSupPr>
                      <m:e>
                        <m:r>
                          <a:rPr lang="en-US" sz="2800" b="0" i="1" smtClean="0">
                            <a:solidFill>
                              <a:schemeClr val="tx1"/>
                            </a:solidFill>
                            <a:latin typeface="Cambria Math" panose="02040503050406030204" pitchFamily="18" charset="0"/>
                          </a:rPr>
                          <m:t>𝑤</m:t>
                        </m:r>
                      </m:e>
                      <m:sup>
                        <m:r>
                          <a:rPr lang="en-US" sz="2800" b="0" i="1" smtClean="0">
                            <a:solidFill>
                              <a:schemeClr val="tx1"/>
                            </a:solidFill>
                            <a:latin typeface="Cambria Math" panose="02040503050406030204" pitchFamily="18" charset="0"/>
                          </a:rPr>
                          <m:t>𝑡</m:t>
                        </m:r>
                      </m:sup>
                    </m:sSup>
                  </m:oMath>
                </a14:m>
                <a:r>
                  <a:rPr lang="en-US" sz="2800">
                    <a:solidFill>
                      <a:schemeClr val="tx1"/>
                    </a:solidFill>
                  </a:rPr>
                  <a:t> be the distribution maintained by the no regret algorithm. </a:t>
                </a:r>
              </a:p>
              <a:p>
                <a:pPr marL="800100" lvl="1" indent="-342900">
                  <a:buFont typeface="+mj-lt"/>
                  <a:buAutoNum type="arabicPeriod"/>
                </a:pPr>
                <a:r>
                  <a:rPr lang="en-US" sz="2800">
                    <a:solidFill>
                      <a:schemeClr val="tx1"/>
                    </a:solidFill>
                  </a:rPr>
                  <a:t>Let </a:t>
                </a:r>
                <a14:m>
                  <m:oMath xmlns:m="http://schemas.openxmlformats.org/officeDocument/2006/math">
                    <m:r>
                      <m:rPr>
                        <m:sty m:val="p"/>
                      </m:rPr>
                      <a:rPr lang="en-US" sz="2800" b="0" i="0" smtClean="0">
                        <a:solidFill>
                          <a:schemeClr val="tx1"/>
                        </a:solidFill>
                        <a:latin typeface="Cambria Math" panose="02040503050406030204" pitchFamily="18" charset="0"/>
                      </a:rPr>
                      <m:t>J</m:t>
                    </m:r>
                    <m:d>
                      <m:dPr>
                        <m:ctrlPr>
                          <a:rPr lang="en-US" sz="2800" b="0" i="1" smtClean="0">
                            <a:solidFill>
                              <a:schemeClr val="tx1"/>
                            </a:solidFill>
                            <a:latin typeface="Cambria Math" panose="02040503050406030204" pitchFamily="18" charset="0"/>
                          </a:rPr>
                        </m:ctrlPr>
                      </m:dPr>
                      <m:e>
                        <m:r>
                          <m:rPr>
                            <m:sty m:val="p"/>
                          </m:rPr>
                          <a:rPr lang="en-US" sz="2800" b="0" i="0" smtClean="0">
                            <a:solidFill>
                              <a:schemeClr val="tx1"/>
                            </a:solidFill>
                            <a:latin typeface="Cambria Math" panose="02040503050406030204" pitchFamily="18" charset="0"/>
                          </a:rPr>
                          <m:t>p</m:t>
                        </m:r>
                        <m:r>
                          <a:rPr lang="en-US" sz="2800" b="0" i="0" smtClean="0">
                            <a:solidFill>
                              <a:schemeClr val="tx1"/>
                            </a:solidFill>
                            <a:latin typeface="Cambria Math" panose="02040503050406030204" pitchFamily="18" charset="0"/>
                          </a:rPr>
                          <m:t>,</m:t>
                        </m:r>
                        <m:r>
                          <m:rPr>
                            <m:sty m:val="p"/>
                          </m:rPr>
                          <a:rPr lang="en-US" sz="2800" b="0" i="0" smtClean="0">
                            <a:solidFill>
                              <a:schemeClr val="tx1"/>
                            </a:solidFill>
                            <a:latin typeface="Cambria Math" panose="02040503050406030204" pitchFamily="18" charset="0"/>
                          </a:rPr>
                          <m:t>y</m:t>
                        </m:r>
                      </m:e>
                    </m:d>
                    <m:r>
                      <a:rPr lang="en-US" sz="2800" b="0" i="0" smtClean="0">
                        <a:solidFill>
                          <a:schemeClr val="tx1"/>
                        </a:solidFill>
                        <a:latin typeface="Cambria Math" panose="02040503050406030204" pitchFamily="18" charset="0"/>
                      </a:rPr>
                      <m:t>=</m:t>
                    </m:r>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𝔼</m:t>
                        </m:r>
                      </m:e>
                      <m:sub>
                        <m:r>
                          <a:rPr lang="en-US" sz="2800" b="0" i="1" smtClean="0">
                            <a:solidFill>
                              <a:schemeClr val="tx1"/>
                            </a:solidFill>
                            <a:latin typeface="Cambria Math" panose="02040503050406030204" pitchFamily="18" charset="0"/>
                          </a:rPr>
                          <m:t>𝑎</m:t>
                        </m:r>
                        <m:r>
                          <a:rPr lang="en-US" sz="2800" b="0" i="1" smtClean="0">
                            <a:solidFill>
                              <a:schemeClr val="tx1"/>
                            </a:solidFill>
                            <a:latin typeface="Cambria Math" panose="02040503050406030204" pitchFamily="18" charset="0"/>
                          </a:rPr>
                          <m:t>∼</m:t>
                        </m:r>
                        <m:sSup>
                          <m:sSupPr>
                            <m:ctrlPr>
                              <a:rPr lang="en-US" sz="2800" b="0" i="1" smtClean="0">
                                <a:solidFill>
                                  <a:schemeClr val="tx1"/>
                                </a:solidFill>
                                <a:latin typeface="Cambria Math" panose="02040503050406030204" pitchFamily="18" charset="0"/>
                              </a:rPr>
                            </m:ctrlPr>
                          </m:sSupPr>
                          <m:e>
                            <m:r>
                              <a:rPr lang="en-US" sz="2800" b="0" i="1" smtClean="0">
                                <a:solidFill>
                                  <a:schemeClr val="tx1"/>
                                </a:solidFill>
                                <a:latin typeface="Cambria Math" panose="02040503050406030204" pitchFamily="18" charset="0"/>
                              </a:rPr>
                              <m:t>𝑤</m:t>
                            </m:r>
                          </m:e>
                          <m:sup>
                            <m:r>
                              <a:rPr lang="en-US" sz="2800" b="0" i="1" smtClean="0">
                                <a:solidFill>
                                  <a:schemeClr val="tx1"/>
                                </a:solidFill>
                                <a:latin typeface="Cambria Math" panose="02040503050406030204" pitchFamily="18" charset="0"/>
                              </a:rPr>
                              <m:t>𝑡</m:t>
                            </m:r>
                          </m:sup>
                        </m:sSup>
                      </m:sub>
                    </m:sSub>
                    <m:d>
                      <m:dPr>
                        <m:begChr m:val="["/>
                        <m:endChr m:val="]"/>
                        <m:ctrlPr>
                          <a:rPr lang="en-US" sz="2800" b="0" i="1" smtClean="0">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𝑎</m:t>
                        </m:r>
                        <m:d>
                          <m:dPr>
                            <m:ctrlPr>
                              <a:rPr lang="en-US" sz="2800" i="1">
                                <a:solidFill>
                                  <a:schemeClr val="tx1"/>
                                </a:solidFill>
                                <a:latin typeface="Cambria Math" panose="02040503050406030204" pitchFamily="18" charset="0"/>
                              </a:rPr>
                            </m:ctrlPr>
                          </m:dP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𝑥</m:t>
                                </m:r>
                              </m:e>
                              <m:sub>
                                <m:r>
                                  <a:rPr lang="en-US" sz="2800" i="1">
                                    <a:solidFill>
                                      <a:schemeClr val="tx1"/>
                                    </a:solidFill>
                                    <a:latin typeface="Cambria Math" panose="02040503050406030204" pitchFamily="18" charset="0"/>
                                  </a:rPr>
                                  <m:t>𝑡</m:t>
                                </m:r>
                              </m:sub>
                            </m:sSub>
                            <m:r>
                              <a:rPr lang="en-US" sz="2800" i="1">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𝑝</m:t>
                            </m:r>
                          </m:e>
                        </m:d>
                        <m:r>
                          <a:rPr lang="en-US" sz="2800" i="1">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𝑦</m:t>
                        </m:r>
                        <m:r>
                          <a:rPr lang="en-US" sz="2800" i="1">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𝑝</m:t>
                        </m:r>
                        <m:r>
                          <a:rPr lang="en-US" sz="2800" i="1">
                            <a:solidFill>
                              <a:schemeClr val="tx1"/>
                            </a:solidFill>
                            <a:latin typeface="Cambria Math" panose="02040503050406030204" pitchFamily="18" charset="0"/>
                          </a:rPr>
                          <m:t>)</m:t>
                        </m:r>
                      </m:e>
                    </m:d>
                  </m:oMath>
                </a14:m>
                <a:endParaRPr lang="en-US" sz="2800">
                  <a:solidFill>
                    <a:schemeClr val="tx1"/>
                  </a:solidFill>
                </a:endParaRPr>
              </a:p>
              <a:p>
                <a:pPr marL="800100" lvl="1" indent="-342900">
                  <a:buFont typeface="+mj-lt"/>
                  <a:buAutoNum type="arabicPeriod"/>
                </a:pPr>
                <a:r>
                  <a:rPr lang="en-US" sz="2800">
                    <a:solidFill>
                      <a:schemeClr val="tx1"/>
                    </a:solidFill>
                  </a:rPr>
                  <a:t>Let </a:t>
                </a:r>
                <a14:m>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𝑞</m:t>
                        </m:r>
                      </m:e>
                      <m:sub>
                        <m:r>
                          <a:rPr lang="en-US" sz="2800" b="0" i="1" smtClean="0">
                            <a:solidFill>
                              <a:schemeClr val="tx1"/>
                            </a:solidFill>
                            <a:latin typeface="Cambria Math" panose="02040503050406030204" pitchFamily="18" charset="0"/>
                          </a:rPr>
                          <m:t>𝑡</m:t>
                        </m:r>
                      </m:sub>
                    </m:sSub>
                    <m:r>
                      <a:rPr lang="en-US" sz="2800" b="0" i="1" smtClean="0">
                        <a:solidFill>
                          <a:schemeClr val="tx1"/>
                        </a:solidFill>
                        <a:latin typeface="Cambria Math" panose="02040503050406030204" pitchFamily="18" charset="0"/>
                      </a:rPr>
                      <m:t>=</m:t>
                    </m:r>
                    <m:func>
                      <m:funcPr>
                        <m:ctrlPr>
                          <a:rPr lang="en-US" sz="2800" b="0" i="1" smtClean="0">
                            <a:solidFill>
                              <a:schemeClr val="tx1"/>
                            </a:solidFill>
                            <a:latin typeface="Cambria Math" panose="02040503050406030204" pitchFamily="18" charset="0"/>
                          </a:rPr>
                        </m:ctrlPr>
                      </m:funcPr>
                      <m:fName>
                        <m:r>
                          <m:rPr>
                            <m:sty m:val="p"/>
                          </m:rPr>
                          <a:rPr lang="en-US" sz="2800" b="0" i="0" smtClean="0">
                            <a:solidFill>
                              <a:schemeClr val="tx1"/>
                            </a:solidFill>
                            <a:latin typeface="Cambria Math" panose="02040503050406030204" pitchFamily="18" charset="0"/>
                          </a:rPr>
                          <m:t>arg</m:t>
                        </m:r>
                      </m:fName>
                      <m:e>
                        <m:func>
                          <m:funcPr>
                            <m:ctrlPr>
                              <a:rPr lang="en-US" sz="2800" b="0" i="1" smtClean="0">
                                <a:solidFill>
                                  <a:schemeClr val="tx1"/>
                                </a:solidFill>
                                <a:latin typeface="Cambria Math" panose="02040503050406030204" pitchFamily="18" charset="0"/>
                              </a:rPr>
                            </m:ctrlPr>
                          </m:funcPr>
                          <m:fName>
                            <m:limLow>
                              <m:limLowPr>
                                <m:ctrlPr>
                                  <a:rPr lang="en-US" sz="2800" b="0" i="1" smtClean="0">
                                    <a:solidFill>
                                      <a:schemeClr val="tx1"/>
                                    </a:solidFill>
                                    <a:latin typeface="Cambria Math" panose="02040503050406030204" pitchFamily="18" charset="0"/>
                                  </a:rPr>
                                </m:ctrlPr>
                              </m:limLowPr>
                              <m:e>
                                <m:r>
                                  <m:rPr>
                                    <m:sty m:val="p"/>
                                  </m:rPr>
                                  <a:rPr lang="en-US" sz="2800" b="0" i="0" smtClean="0">
                                    <a:solidFill>
                                      <a:schemeClr val="tx1"/>
                                    </a:solidFill>
                                    <a:latin typeface="Cambria Math" panose="02040503050406030204" pitchFamily="18" charset="0"/>
                                  </a:rPr>
                                  <m:t>min</m:t>
                                </m:r>
                              </m:e>
                              <m:lim>
                                <m:r>
                                  <a:rPr lang="en-US" sz="2800" b="0" i="1" smtClean="0">
                                    <a:solidFill>
                                      <a:schemeClr val="tx1"/>
                                    </a:solidFill>
                                    <a:latin typeface="Cambria Math" panose="02040503050406030204" pitchFamily="18" charset="0"/>
                                  </a:rPr>
                                  <m:t>𝑞</m:t>
                                </m:r>
                                <m:r>
                                  <a:rPr lang="en-US" sz="2800" b="0" i="1" smtClean="0">
                                    <a:solidFill>
                                      <a:schemeClr val="tx1"/>
                                    </a:solidFill>
                                    <a:latin typeface="Cambria Math" panose="02040503050406030204" pitchFamily="18" charset="0"/>
                                  </a:rPr>
                                  <m:t>∈</m:t>
                                </m:r>
                                <m:r>
                                  <m:rPr>
                                    <m:sty m:val="p"/>
                                  </m:rPr>
                                  <a:rPr lang="en-US" sz="2800" b="0" i="0" smtClean="0">
                                    <a:solidFill>
                                      <a:schemeClr val="tx1"/>
                                    </a:solidFill>
                                    <a:latin typeface="Cambria Math" panose="02040503050406030204" pitchFamily="18" charset="0"/>
                                  </a:rPr>
                                  <m:t>Δ</m:t>
                                </m:r>
                                <m:r>
                                  <a:rPr lang="en-US" sz="2800" b="0" i="1" smtClean="0">
                                    <a:solidFill>
                                      <a:schemeClr val="tx1"/>
                                    </a:solidFill>
                                    <a:latin typeface="Cambria Math" panose="02040503050406030204" pitchFamily="18" charset="0"/>
                                  </a:rPr>
                                  <m:t>[0,1]</m:t>
                                </m:r>
                              </m:lim>
                            </m:limLow>
                          </m:fName>
                          <m:e>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𝔼</m:t>
                                </m:r>
                              </m:e>
                              <m:sub>
                                <m:r>
                                  <a:rPr lang="en-US" sz="2800" b="0" i="1" smtClean="0">
                                    <a:solidFill>
                                      <a:schemeClr val="tx1"/>
                                    </a:solidFill>
                                    <a:latin typeface="Cambria Math" panose="02040503050406030204" pitchFamily="18" charset="0"/>
                                  </a:rPr>
                                  <m:t>𝑝</m:t>
                                </m:r>
                                <m: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𝑞</m:t>
                                </m:r>
                              </m:sub>
                            </m:sSub>
                            <m:d>
                              <m:dPr>
                                <m:begChr m:val="["/>
                                <m:endChr m:val="]"/>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𝐽</m:t>
                                </m:r>
                                <m:d>
                                  <m:dPr>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𝑝</m:t>
                                    </m:r>
                                    <m: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𝑦</m:t>
                                    </m:r>
                                  </m:e>
                                </m:d>
                              </m:e>
                            </m:d>
                          </m:e>
                        </m:func>
                      </m:e>
                    </m:func>
                  </m:oMath>
                </a14:m>
                <a:r>
                  <a:rPr lang="en-US" sz="2800">
                    <a:solidFill>
                      <a:schemeClr val="tx1"/>
                    </a:solidFill>
                  </a:rPr>
                  <a:t> 	(A linear program)</a:t>
                </a:r>
              </a:p>
              <a:p>
                <a:pPr marL="800100" lvl="1" indent="-342900">
                  <a:buFont typeface="+mj-lt"/>
                  <a:buAutoNum type="arabicPeriod"/>
                </a:pPr>
                <a:r>
                  <a:rPr lang="en-US" sz="2800">
                    <a:solidFill>
                      <a:schemeClr val="tx1"/>
                    </a:solidFill>
                  </a:rPr>
                  <a:t>Play </a:t>
                </a:r>
                <a14:m>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𝑝</m:t>
                        </m:r>
                      </m:e>
                      <m:sub>
                        <m:r>
                          <a:rPr lang="en-US" sz="2800" b="0" i="1" smtClean="0">
                            <a:solidFill>
                              <a:schemeClr val="tx1"/>
                            </a:solidFill>
                            <a:latin typeface="Cambria Math" panose="02040503050406030204" pitchFamily="18" charset="0"/>
                          </a:rPr>
                          <m:t>𝑡</m:t>
                        </m:r>
                      </m:sub>
                    </m:sSub>
                    <m:r>
                      <a:rPr lang="en-US" sz="2800" b="0" i="1" smtClean="0">
                        <a:solidFill>
                          <a:schemeClr val="tx1"/>
                        </a:solidFill>
                        <a:latin typeface="Cambria Math" panose="02040503050406030204" pitchFamily="18" charset="0"/>
                      </a:rPr>
                      <m:t>∼</m:t>
                    </m:r>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𝑞</m:t>
                        </m:r>
                      </m:e>
                      <m:sub>
                        <m:r>
                          <a:rPr lang="en-US" sz="2800" b="0" i="1" smtClean="0">
                            <a:solidFill>
                              <a:schemeClr val="tx1"/>
                            </a:solidFill>
                            <a:latin typeface="Cambria Math" panose="02040503050406030204" pitchFamily="18" charset="0"/>
                          </a:rPr>
                          <m:t>𝑡</m:t>
                        </m:r>
                      </m:sub>
                    </m:sSub>
                  </m:oMath>
                </a14:m>
                <a:endParaRPr lang="en-US" sz="2800">
                  <a:solidFill>
                    <a:schemeClr val="tx1"/>
                  </a:solidFill>
                </a:endParaRPr>
              </a:p>
              <a:p>
                <a:pPr marL="800100" lvl="1" indent="-342900">
                  <a:buFont typeface="+mj-lt"/>
                  <a:buAutoNum type="arabicPeriod"/>
                </a:pPr>
                <a:r>
                  <a:rPr lang="en-US" sz="2800">
                    <a:solidFill>
                      <a:schemeClr val="tx1"/>
                    </a:solidFill>
                  </a:rPr>
                  <a:t>Feed the algorithm gain </a:t>
                </a:r>
                <a14:m>
                  <m:oMath xmlns:m="http://schemas.openxmlformats.org/officeDocument/2006/math">
                    <m:r>
                      <a:rPr lang="en-US" sz="2800" i="1">
                        <a:solidFill>
                          <a:schemeClr val="tx1"/>
                        </a:solidFill>
                        <a:latin typeface="Cambria Math" panose="02040503050406030204" pitchFamily="18" charset="0"/>
                      </a:rPr>
                      <m:t>𝑎</m:t>
                    </m:r>
                    <m:d>
                      <m:dPr>
                        <m:ctrlPr>
                          <a:rPr lang="en-US" sz="2800" i="1">
                            <a:solidFill>
                              <a:schemeClr val="tx1"/>
                            </a:solidFill>
                            <a:latin typeface="Cambria Math" panose="02040503050406030204" pitchFamily="18" charset="0"/>
                          </a:rPr>
                        </m:ctrlPr>
                      </m:dPr>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𝑥</m:t>
                            </m:r>
                          </m:e>
                          <m:sub>
                            <m:r>
                              <a:rPr lang="en-US" sz="2800" i="1">
                                <a:solidFill>
                                  <a:schemeClr val="tx1"/>
                                </a:solidFill>
                                <a:latin typeface="Cambria Math" panose="02040503050406030204" pitchFamily="18" charset="0"/>
                              </a:rPr>
                              <m:t>𝑡</m:t>
                            </m:r>
                          </m:sub>
                        </m:sSub>
                        <m:r>
                          <a:rPr lang="en-US" sz="2800" i="1">
                            <a:solidFill>
                              <a:schemeClr val="tx1"/>
                            </a:solidFill>
                            <a:latin typeface="Cambria Math" panose="02040503050406030204" pitchFamily="18" charset="0"/>
                          </a:rPr>
                          <m:t>,</m:t>
                        </m:r>
                        <m:sSub>
                          <m:sSubPr>
                            <m:ctrlPr>
                              <a:rPr lang="en-US" sz="2800" b="0" i="1" smtClean="0">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𝑝</m:t>
                            </m:r>
                          </m:e>
                          <m:sub>
                            <m:r>
                              <a:rPr lang="en-US" sz="2800" b="0" i="1" smtClean="0">
                                <a:solidFill>
                                  <a:schemeClr val="tx1"/>
                                </a:solidFill>
                                <a:latin typeface="Cambria Math" panose="02040503050406030204" pitchFamily="18" charset="0"/>
                              </a:rPr>
                              <m:t>𝑡</m:t>
                            </m:r>
                          </m:sub>
                        </m:sSub>
                      </m:e>
                    </m:d>
                    <m:r>
                      <a:rPr lang="en-US" sz="2800" i="1">
                        <a:solidFill>
                          <a:schemeClr val="tx1"/>
                        </a:solidFill>
                        <a:latin typeface="Cambria Math" panose="02040503050406030204" pitchFamily="18" charset="0"/>
                      </a:rPr>
                      <m:t>⋅(</m:t>
                    </m:r>
                    <m:sSub>
                      <m:sSubPr>
                        <m:ctrlPr>
                          <a:rPr lang="en-US" sz="2800" b="0" i="1" smtClean="0">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𝑦</m:t>
                        </m:r>
                      </m:e>
                      <m:sub>
                        <m:r>
                          <a:rPr lang="en-US" sz="2800" b="0" i="1" smtClean="0">
                            <a:solidFill>
                              <a:schemeClr val="tx1"/>
                            </a:solidFill>
                            <a:latin typeface="Cambria Math" panose="02040503050406030204" pitchFamily="18" charset="0"/>
                          </a:rPr>
                          <m:t>𝑡</m:t>
                        </m:r>
                      </m:sub>
                    </m:sSub>
                    <m:r>
                      <a:rPr lang="en-US" sz="2800" i="1">
                        <a:solidFill>
                          <a:schemeClr val="tx1"/>
                        </a:solidFill>
                        <a:latin typeface="Cambria Math" panose="02040503050406030204" pitchFamily="18" charset="0"/>
                      </a:rPr>
                      <m:t>−</m:t>
                    </m:r>
                    <m:sSub>
                      <m:sSubPr>
                        <m:ctrlPr>
                          <a:rPr lang="en-US" sz="2800" b="0" i="1" smtClean="0">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𝑝</m:t>
                        </m:r>
                      </m:e>
                      <m:sub>
                        <m:r>
                          <a:rPr lang="en-US" sz="2800" b="0" i="1" smtClean="0">
                            <a:solidFill>
                              <a:schemeClr val="tx1"/>
                            </a:solidFill>
                            <a:latin typeface="Cambria Math" panose="02040503050406030204" pitchFamily="18" charset="0"/>
                          </a:rPr>
                          <m:t>𝑡</m:t>
                        </m:r>
                      </m:sub>
                    </m:sSub>
                    <m:r>
                      <a:rPr lang="en-US" sz="2800" i="1">
                        <a:solidFill>
                          <a:schemeClr val="tx1"/>
                        </a:solidFill>
                        <a:latin typeface="Cambria Math" panose="02040503050406030204" pitchFamily="18" charset="0"/>
                      </a:rPr>
                      <m:t>)</m:t>
                    </m:r>
                  </m:oMath>
                </a14:m>
                <a:r>
                  <a:rPr lang="en-US" sz="2800">
                    <a:solidFill>
                      <a:schemeClr val="tx1"/>
                    </a:solidFill>
                  </a:rPr>
                  <a:t> for each test </a:t>
                </a:r>
                <a14:m>
                  <m:oMath xmlns:m="http://schemas.openxmlformats.org/officeDocument/2006/math">
                    <m:r>
                      <a:rPr lang="en-US" sz="2800" b="0" i="1" smtClean="0">
                        <a:solidFill>
                          <a:schemeClr val="tx1"/>
                        </a:solidFill>
                        <a:latin typeface="Cambria Math" panose="02040503050406030204" pitchFamily="18" charset="0"/>
                      </a:rPr>
                      <m:t>𝑎</m:t>
                    </m:r>
                    <m: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𝒯</m:t>
                    </m:r>
                  </m:oMath>
                </a14:m>
                <a:r>
                  <a:rPr lang="en-US" sz="2800">
                    <a:solidFill>
                      <a:schemeClr val="tx1"/>
                    </a:solidFill>
                  </a:rPr>
                  <a:t>.</a:t>
                </a:r>
              </a:p>
              <a:p>
                <a:endParaRPr lang="en-US">
                  <a:solidFill>
                    <a:schemeClr val="tx1"/>
                  </a:solidFill>
                </a:endParaRPr>
              </a:p>
            </p:txBody>
          </p:sp>
        </mc:Choice>
        <mc:Fallback xmlns="">
          <p:sp>
            <p:nvSpPr>
              <p:cNvPr id="4" name="Rounded Rectangle 3">
                <a:extLst>
                  <a:ext uri="{FF2B5EF4-FFF2-40B4-BE49-F238E27FC236}">
                    <a16:creationId xmlns:a16="http://schemas.microsoft.com/office/drawing/2014/main" id="{B8ECC1A4-7999-BCA0-17E4-3AC505F3EB1A}"/>
                  </a:ext>
                </a:extLst>
              </p:cNvPr>
              <p:cNvSpPr>
                <a:spLocks noRot="1" noChangeAspect="1" noMove="1" noResize="1" noEditPoints="1" noAdjustHandles="1" noChangeArrowheads="1" noChangeShapeType="1" noTextEdit="1"/>
              </p:cNvSpPr>
              <p:nvPr/>
            </p:nvSpPr>
            <p:spPr>
              <a:xfrm>
                <a:off x="337457" y="1690688"/>
                <a:ext cx="11277600" cy="4720998"/>
              </a:xfrm>
              <a:prstGeom prst="roundRect">
                <a:avLst/>
              </a:prstGeom>
              <a:blipFill>
                <a:blip r:embed="rId3"/>
                <a:stretch>
                  <a:fillRect/>
                </a:stretch>
              </a:blipFill>
              <a:ln>
                <a:solidFill>
                  <a:schemeClr val="accent3"/>
                </a:solidFill>
              </a:ln>
            </p:spPr>
            <p:txBody>
              <a:bodyPr/>
              <a:lstStyle/>
              <a:p>
                <a:r>
                  <a:rPr lang="en-US">
                    <a:noFill/>
                  </a:rPr>
                  <a:t> </a:t>
                </a:r>
              </a:p>
            </p:txBody>
          </p:sp>
        </mc:Fallback>
      </mc:AlternateContent>
    </p:spTree>
    <p:extLst>
      <p:ext uri="{BB962C8B-B14F-4D97-AF65-F5344CB8AC3E}">
        <p14:creationId xmlns:p14="http://schemas.microsoft.com/office/powerpoint/2010/main" val="2449893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41875-2EC4-CA2C-93CE-CFE5BD8BA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9E401-1E21-DB4D-055D-13D1F8596ED7}"/>
              </a:ext>
            </a:extLst>
          </p:cNvPr>
          <p:cNvSpPr>
            <a:spLocks noGrp="1"/>
          </p:cNvSpPr>
          <p:nvPr>
            <p:ph type="title"/>
          </p:nvPr>
        </p:nvSpPr>
        <p:spPr/>
        <p:txBody>
          <a:bodyPr/>
          <a:lstStyle/>
          <a:p>
            <a:r>
              <a:rPr lang="en-US"/>
              <a:t>Online to Batch Reduction</a:t>
            </a:r>
          </a:p>
        </p:txBody>
      </p:sp>
      <p:pic>
        <p:nvPicPr>
          <p:cNvPr id="8" name="Picture 7">
            <a:extLst>
              <a:ext uri="{FF2B5EF4-FFF2-40B4-BE49-F238E27FC236}">
                <a16:creationId xmlns:a16="http://schemas.microsoft.com/office/drawing/2014/main" id="{1A237361-2FCB-C87A-5C23-5F758FAC5A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17571" y="1270178"/>
            <a:ext cx="5756857" cy="4317643"/>
          </a:xfrm>
          <a:prstGeom prst="rect">
            <a:avLst/>
          </a:prstGeom>
        </p:spPr>
      </p:pic>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211B678E-1B53-FA22-2851-0C6EB1DAF48C}"/>
                  </a:ext>
                </a:extLst>
              </p:cNvPr>
              <p:cNvSpPr/>
              <p:nvPr/>
            </p:nvSpPr>
            <p:spPr>
              <a:xfrm>
                <a:off x="340242" y="5587821"/>
                <a:ext cx="11291777" cy="905053"/>
              </a:xfrm>
              <a:prstGeom prst="roundRect">
                <a:avLst/>
              </a:prstGeom>
              <a:solidFill>
                <a:srgbClr val="E7ECF3"/>
              </a:solidFill>
              <a:ln w="15875">
                <a:solidFill>
                  <a:srgbClr val="3F5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This obtains optimal sample complexity </a:t>
                </a:r>
                <a14:m>
                  <m:oMath xmlns:m="http://schemas.openxmlformats.org/officeDocument/2006/math">
                    <m:r>
                      <a:rPr lang="en-US" sz="2400" i="1">
                        <a:solidFill>
                          <a:schemeClr val="tx1"/>
                        </a:solidFill>
                        <a:latin typeface="Cambria Math" panose="02040503050406030204" pitchFamily="18" charset="0"/>
                      </a:rPr>
                      <m:t>𝑂</m:t>
                    </m:r>
                    <m:d>
                      <m:dPr>
                        <m:ctrlPr>
                          <a:rPr lang="en-US" sz="2400" i="1">
                            <a:solidFill>
                              <a:schemeClr val="tx1"/>
                            </a:solidFill>
                            <a:latin typeface="Cambria Math" panose="02040503050406030204" pitchFamily="18" charset="0"/>
                          </a:rPr>
                        </m:ctrlPr>
                      </m:dPr>
                      <m:e>
                        <m:f>
                          <m:fPr>
                            <m:ctrlPr>
                              <a:rPr lang="en-US" sz="2400" i="1">
                                <a:solidFill>
                                  <a:schemeClr val="tx1"/>
                                </a:solidFill>
                                <a:latin typeface="Cambria Math" panose="02040503050406030204" pitchFamily="18" charset="0"/>
                              </a:rPr>
                            </m:ctrlPr>
                          </m:fPr>
                          <m:num>
                            <m:func>
                              <m:funcPr>
                                <m:ctrlPr>
                                  <a:rPr lang="en-US" sz="2400" i="1">
                                    <a:solidFill>
                                      <a:schemeClr val="tx1"/>
                                    </a:solidFill>
                                    <a:latin typeface="Cambria Math" panose="02040503050406030204" pitchFamily="18" charset="0"/>
                                  </a:rPr>
                                </m:ctrlPr>
                              </m:funcPr>
                              <m:fName>
                                <m:r>
                                  <m:rPr>
                                    <m:sty m:val="p"/>
                                  </m:rPr>
                                  <a:rPr lang="en-US" sz="2400">
                                    <a:solidFill>
                                      <a:schemeClr val="tx1"/>
                                    </a:solidFill>
                                    <a:latin typeface="Cambria Math" panose="02040503050406030204" pitchFamily="18" charset="0"/>
                                  </a:rPr>
                                  <m:t>log</m:t>
                                </m:r>
                              </m:fName>
                              <m:e>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𝒯</m:t>
                                    </m:r>
                                  </m:e>
                                </m:d>
                              </m:e>
                            </m:func>
                          </m:num>
                          <m:den>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panose="02040503050406030204" pitchFamily="18" charset="0"/>
                                  </a:rPr>
                                  <m:t>𝜖</m:t>
                                </m:r>
                              </m:e>
                              <m:sup>
                                <m:r>
                                  <a:rPr lang="en-US" sz="2400" i="1">
                                    <a:solidFill>
                                      <a:schemeClr val="tx1"/>
                                    </a:solidFill>
                                    <a:latin typeface="Cambria Math" panose="02040503050406030204" pitchFamily="18" charset="0"/>
                                  </a:rPr>
                                  <m:t>2</m:t>
                                </m:r>
                              </m:sup>
                            </m:sSup>
                          </m:den>
                        </m:f>
                      </m:e>
                    </m:d>
                  </m:oMath>
                </a14:m>
                <a:endParaRPr lang="en-US" sz="2400">
                  <a:solidFill>
                    <a:schemeClr val="tx1"/>
                  </a:solidFill>
                  <a:latin typeface="+mj-lt"/>
                </a:endParaRPr>
              </a:p>
            </p:txBody>
          </p:sp>
        </mc:Choice>
        <mc:Fallback xmlns="">
          <p:sp>
            <p:nvSpPr>
              <p:cNvPr id="3" name="Rounded Rectangle 2">
                <a:extLst>
                  <a:ext uri="{FF2B5EF4-FFF2-40B4-BE49-F238E27FC236}">
                    <a16:creationId xmlns:a16="http://schemas.microsoft.com/office/drawing/2014/main" id="{211B678E-1B53-FA22-2851-0C6EB1DAF48C}"/>
                  </a:ext>
                </a:extLst>
              </p:cNvPr>
              <p:cNvSpPr>
                <a:spLocks noRot="1" noChangeAspect="1" noMove="1" noResize="1" noEditPoints="1" noAdjustHandles="1" noChangeArrowheads="1" noChangeShapeType="1" noTextEdit="1"/>
              </p:cNvSpPr>
              <p:nvPr/>
            </p:nvSpPr>
            <p:spPr>
              <a:xfrm>
                <a:off x="340242" y="5587821"/>
                <a:ext cx="11291777" cy="905053"/>
              </a:xfrm>
              <a:prstGeom prst="roundRect">
                <a:avLst/>
              </a:prstGeom>
              <a:blipFill>
                <a:blip r:embed="rId3"/>
                <a:stretch>
                  <a:fillRect/>
                </a:stretch>
              </a:blipFill>
              <a:ln w="15875">
                <a:solidFill>
                  <a:srgbClr val="3F5F8A"/>
                </a:solidFill>
              </a:ln>
            </p:spPr>
            <p:txBody>
              <a:bodyPr/>
              <a:lstStyle/>
              <a:p>
                <a:r>
                  <a:rPr lang="en-US">
                    <a:noFill/>
                  </a:rPr>
                  <a:t> </a:t>
                </a:r>
              </a:p>
            </p:txBody>
          </p:sp>
        </mc:Fallback>
      </mc:AlternateContent>
    </p:spTree>
    <p:extLst>
      <p:ext uri="{BB962C8B-B14F-4D97-AF65-F5344CB8AC3E}">
        <p14:creationId xmlns:p14="http://schemas.microsoft.com/office/powerpoint/2010/main" val="37422550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A6649-BC07-27BC-B4B1-6E61B79C42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EE8DC-F332-4F2B-ECBC-C8DD36A42FB0}"/>
              </a:ext>
            </a:extLst>
          </p:cNvPr>
          <p:cNvSpPr>
            <a:spLocks noGrp="1"/>
          </p:cNvSpPr>
          <p:nvPr>
            <p:ph type="title"/>
          </p:nvPr>
        </p:nvSpPr>
        <p:spPr/>
        <p:txBody>
          <a:bodyPr/>
          <a:lstStyle/>
          <a:p>
            <a:r>
              <a:rPr lang="en-US"/>
              <a:t>How does </a:t>
            </a:r>
            <a:r>
              <a:rPr lang="en-US" err="1"/>
              <a:t>multicalibration</a:t>
            </a:r>
            <a:r>
              <a:rPr lang="en-US"/>
              <a:t> fit?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99DAF1-F08E-E9AE-C049-EC065E11CEB4}"/>
                  </a:ext>
                </a:extLst>
              </p:cNvPr>
              <p:cNvSpPr>
                <a:spLocks noGrp="1"/>
              </p:cNvSpPr>
              <p:nvPr>
                <p:ph idx="1"/>
              </p:nvPr>
            </p:nvSpPr>
            <p:spPr/>
            <p:txBody>
              <a:bodyPr>
                <a:normAutofit fontScale="92500" lnSpcReduction="10000"/>
              </a:bodyPr>
              <a:lstStyle/>
              <a:p>
                <a:r>
                  <a:rPr lang="en-US" b="0">
                    <a:latin typeface="Cambria Math" panose="02040503050406030204" pitchFamily="18" charset="0"/>
                  </a:rPr>
                  <a:t>Suppose our predictions lie on a grid </a:t>
                </a:r>
                <a14:m>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𝑚</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𝑚</m:t>
                            </m:r>
                          </m:den>
                        </m:f>
                        <m:r>
                          <a:rPr lang="en-US" b="0" i="1" smtClean="0">
                            <a:latin typeface="Cambria Math" panose="02040503050406030204" pitchFamily="18" charset="0"/>
                          </a:rPr>
                          <m:t>, …, 1</m:t>
                        </m:r>
                      </m:e>
                    </m:d>
                  </m:oMath>
                </a14:m>
                <a:endParaRPr lang="en-US" b="0">
                  <a:latin typeface="Cambria Math" panose="02040503050406030204" pitchFamily="18" charset="0"/>
                </a:endParaRPr>
              </a:p>
              <a:p>
                <a:pPr marL="0" indent="0">
                  <a:buNone/>
                </a:pPr>
                <a:endParaRPr lang="en-US" b="0"/>
              </a:p>
              <a:p>
                <a:pPr marL="0" indent="0">
                  <a:buNone/>
                </a:pPr>
                <a:endParaRPr lang="en-US" b="0"/>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r>
                  <a:rPr lang="en-US"/>
                  <a:t>This is OI for the class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𝒯</m:t>
                        </m:r>
                      </m:e>
                      <m:sub>
                        <m:r>
                          <a:rPr lang="en-US" b="0" i="1" smtClean="0">
                            <a:latin typeface="Cambria Math" panose="02040503050406030204" pitchFamily="18" charset="0"/>
                          </a:rPr>
                          <m:t>𝑚𝑐𝑎𝑙</m:t>
                        </m:r>
                        <m:r>
                          <a:rPr lang="en-US" b="0" i="1" smtClean="0">
                            <a:latin typeface="Cambria Math" panose="02040503050406030204" pitchFamily="18" charset="0"/>
                          </a:rPr>
                          <m:t>(</m:t>
                        </m:r>
                        <m:r>
                          <a:rPr lang="en-US" b="0" i="1" smtClean="0">
                            <a:latin typeface="Cambria Math" panose="02040503050406030204" pitchFamily="18" charset="0"/>
                          </a:rPr>
                          <m:t>𝒢</m:t>
                        </m:r>
                        <m:r>
                          <a:rPr lang="en-US" b="0" i="1" smtClean="0">
                            <a:latin typeface="Cambria Math" panose="02040503050406030204" pitchFamily="18" charset="0"/>
                          </a:rPr>
                          <m:t>)</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𝜎</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𝜎</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e>
                            </m:d>
                          </m:e>
                        </m:d>
                      </m:e>
                      <m:sub>
                        <m:r>
                          <a:rPr lang="en-US" b="0" i="1" smtClean="0">
                            <a:latin typeface="Cambria Math" panose="02040503050406030204" pitchFamily="18" charset="0"/>
                          </a:rPr>
                          <m:t>𝑔</m:t>
                        </m:r>
                        <m:r>
                          <a:rPr lang="en-US" b="0" i="1" smtClean="0">
                            <a:latin typeface="Cambria Math" panose="02040503050406030204" pitchFamily="18" charset="0"/>
                          </a:rPr>
                          <m:t>, </m:t>
                        </m:r>
                        <m:r>
                          <a:rPr lang="en-US" b="0" i="1" smtClean="0">
                            <a:latin typeface="Cambria Math" panose="02040503050406030204" pitchFamily="18" charset="0"/>
                          </a:rPr>
                          <m:t>𝜎</m:t>
                        </m:r>
                      </m:sub>
                    </m:sSub>
                  </m:oMath>
                </a14:m>
                <a:endParaRPr lang="en-US"/>
              </a:p>
            </p:txBody>
          </p:sp>
        </mc:Choice>
        <mc:Fallback xmlns="">
          <p:sp>
            <p:nvSpPr>
              <p:cNvPr id="3" name="Content Placeholder 2">
                <a:extLst>
                  <a:ext uri="{FF2B5EF4-FFF2-40B4-BE49-F238E27FC236}">
                    <a16:creationId xmlns:a16="http://schemas.microsoft.com/office/drawing/2014/main" id="{4B99DAF1-F08E-E9AE-C049-EC065E11CEB4}"/>
                  </a:ext>
                </a:extLst>
              </p:cNvPr>
              <p:cNvSpPr>
                <a:spLocks noGrp="1" noRot="1" noChangeAspect="1" noMove="1" noResize="1" noEditPoints="1" noAdjustHandles="1" noChangeArrowheads="1" noChangeShapeType="1" noTextEdit="1"/>
              </p:cNvSpPr>
              <p:nvPr>
                <p:ph idx="1"/>
              </p:nvPr>
            </p:nvSpPr>
            <p:spPr>
              <a:blipFill>
                <a:blip r:embed="rId2"/>
                <a:stretch>
                  <a:fillRect l="-965" t="-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60108A4-0C58-8BE4-01EF-A550FF4BCB9B}"/>
                  </a:ext>
                </a:extLst>
              </p:cNvPr>
              <p:cNvSpPr/>
              <p:nvPr/>
            </p:nvSpPr>
            <p:spPr>
              <a:xfrm>
                <a:off x="1410159" y="2467778"/>
                <a:ext cx="9342304" cy="1057620"/>
              </a:xfrm>
              <a:prstGeom prst="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panose="02040503050406030204" pitchFamily="18" charset="0"/>
                        </a:rPr>
                        <m:t>𝐸𝐶𝐸</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𝜋</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𝒢</m:t>
                          </m:r>
                        </m:e>
                      </m:d>
                      <m:r>
                        <a:rPr lang="en-US" sz="2400" i="1">
                          <a:solidFill>
                            <a:schemeClr val="tx1"/>
                          </a:solidFill>
                          <a:latin typeface="Cambria Math" panose="02040503050406030204" pitchFamily="18" charset="0"/>
                        </a:rPr>
                        <m:t>=</m:t>
                      </m:r>
                      <m:func>
                        <m:funcPr>
                          <m:ctrlPr>
                            <a:rPr lang="en-US" sz="2400" i="1">
                              <a:solidFill>
                                <a:schemeClr val="tx1"/>
                              </a:solidFill>
                              <a:latin typeface="Cambria Math" panose="02040503050406030204" pitchFamily="18" charset="0"/>
                            </a:rPr>
                          </m:ctrlPr>
                        </m:funcPr>
                        <m:fName>
                          <m:limLow>
                            <m:limLowPr>
                              <m:ctrlPr>
                                <a:rPr lang="en-US" sz="2400" i="1">
                                  <a:solidFill>
                                    <a:schemeClr val="tx1"/>
                                  </a:solidFill>
                                  <a:latin typeface="Cambria Math" panose="02040503050406030204" pitchFamily="18" charset="0"/>
                                </a:rPr>
                              </m:ctrlPr>
                            </m:limLowPr>
                            <m:e>
                              <m:r>
                                <m:rPr>
                                  <m:sty m:val="p"/>
                                </m:rPr>
                                <a:rPr lang="en-US" sz="2400">
                                  <a:solidFill>
                                    <a:schemeClr val="tx1"/>
                                  </a:solidFill>
                                  <a:latin typeface="Cambria Math" panose="02040503050406030204" pitchFamily="18" charset="0"/>
                                </a:rPr>
                                <m:t>max</m:t>
                              </m:r>
                            </m:e>
                            <m:lim>
                              <m:r>
                                <a:rPr lang="en-US" sz="2400" i="1">
                                  <a:solidFill>
                                    <a:schemeClr val="tx1"/>
                                  </a:solidFill>
                                  <a:latin typeface="Cambria Math" panose="02040503050406030204" pitchFamily="18" charset="0"/>
                                </a:rPr>
                                <m:t>𝑔</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𝒢</m:t>
                              </m:r>
                            </m:lim>
                          </m:limLow>
                        </m:fName>
                        <m:e>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1</m:t>
                              </m:r>
                            </m:num>
                            <m:den>
                              <m:r>
                                <a:rPr lang="en-US" sz="2400" i="1">
                                  <a:solidFill>
                                    <a:schemeClr val="tx1"/>
                                  </a:solidFill>
                                  <a:latin typeface="Cambria Math" panose="02040503050406030204" pitchFamily="18" charset="0"/>
                                </a:rPr>
                                <m:t>𝑇</m:t>
                              </m:r>
                            </m:den>
                          </m:f>
                          <m:nary>
                            <m:naryPr>
                              <m:chr m:val="∑"/>
                              <m:supHide m:val="on"/>
                              <m:ctrlPr>
                                <a:rPr lang="en-US" sz="2400" i="1">
                                  <a:solidFill>
                                    <a:schemeClr val="tx1"/>
                                  </a:solidFill>
                                  <a:latin typeface="Cambria Math" panose="02040503050406030204" pitchFamily="18" charset="0"/>
                                </a:rPr>
                              </m:ctrlPr>
                            </m:naryPr>
                            <m:sub>
                              <m:r>
                                <m:rPr>
                                  <m:brk m:alnAt="7"/>
                                </m:rPr>
                                <a:rPr lang="en-US" sz="2400" i="1">
                                  <a:solidFill>
                                    <a:schemeClr val="tx1"/>
                                  </a:solidFill>
                                  <a:latin typeface="Cambria Math" panose="02040503050406030204" pitchFamily="18" charset="0"/>
                                </a:rPr>
                                <m:t>𝑣</m:t>
                              </m:r>
                              <m:r>
                                <a:rPr lang="en-US" sz="2400" i="1">
                                  <a:solidFill>
                                    <a:schemeClr val="tx1"/>
                                  </a:solidFill>
                                  <a:latin typeface="Cambria Math" panose="02040503050406030204" pitchFamily="18" charset="0"/>
                                </a:rPr>
                                <m:t>∈</m:t>
                              </m:r>
                              <m:r>
                                <m:rPr>
                                  <m:sty m:val="p"/>
                                </m:rPr>
                                <a:rPr lang="en-US" sz="2400">
                                  <a:solidFill>
                                    <a:schemeClr val="tx1"/>
                                  </a:solidFill>
                                  <a:latin typeface="Cambria Math" panose="02040503050406030204" pitchFamily="18" charset="0"/>
                                </a:rPr>
                                <m:t>Λ</m:t>
                              </m:r>
                            </m:sub>
                            <m:sup/>
                            <m:e>
                              <m:d>
                                <m:dPr>
                                  <m:begChr m:val="|"/>
                                  <m:endChr m:val="|"/>
                                  <m:ctrlPr>
                                    <a:rPr lang="en-US" sz="2400" i="1">
                                      <a:solidFill>
                                        <a:schemeClr val="tx1"/>
                                      </a:solidFill>
                                      <a:latin typeface="Cambria Math" panose="02040503050406030204" pitchFamily="18" charset="0"/>
                                    </a:rPr>
                                  </m:ctrlPr>
                                </m:dPr>
                                <m:e>
                                  <m:nary>
                                    <m:naryPr>
                                      <m:chr m:val="∑"/>
                                      <m:supHide m:val="on"/>
                                      <m:ctrlPr>
                                        <a:rPr lang="en-US" sz="2400" i="1">
                                          <a:solidFill>
                                            <a:schemeClr val="tx1"/>
                                          </a:solidFill>
                                          <a:latin typeface="Cambria Math" panose="02040503050406030204" pitchFamily="18" charset="0"/>
                                        </a:rPr>
                                      </m:ctrlPr>
                                    </m:naryPr>
                                    <m:sub>
                                      <m:r>
                                        <m:rPr>
                                          <m:brk m:alnAt="7"/>
                                        </m:rPr>
                                        <a:rPr lang="en-US" sz="2400" i="1">
                                          <a:solidFill>
                                            <a:schemeClr val="tx1"/>
                                          </a:solidFill>
                                          <a:latin typeface="Cambria Math" panose="02040503050406030204" pitchFamily="18" charset="0"/>
                                        </a:rPr>
                                        <m:t>𝑡</m:t>
                                      </m:r>
                                    </m:sub>
                                    <m:sup/>
                                    <m:e>
                                      <m:r>
                                        <a:rPr lang="en-US" sz="2400" i="1">
                                          <a:solidFill>
                                            <a:schemeClr val="tx1"/>
                                          </a:solidFill>
                                          <a:latin typeface="Cambria Math" panose="02040503050406030204" pitchFamily="18" charset="0"/>
                                        </a:rPr>
                                        <m:t>1</m:t>
                                      </m:r>
                                      <m:d>
                                        <m:dPr>
                                          <m:begChr m:val="["/>
                                          <m:endChr m:val="]"/>
                                          <m:ctrlPr>
                                            <a:rPr lang="en-US" sz="2400" i="1">
                                              <a:solidFill>
                                                <a:schemeClr val="tx1"/>
                                              </a:solidFill>
                                              <a:latin typeface="Cambria Math" panose="02040503050406030204" pitchFamily="18" charset="0"/>
                                            </a:rPr>
                                          </m:ctrlPr>
                                        </m:dPr>
                                        <m:e>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𝑝</m:t>
                                              </m:r>
                                            </m:e>
                                            <m:sub>
                                              <m:r>
                                                <a:rPr lang="en-US" sz="2400" i="1">
                                                  <a:solidFill>
                                                    <a:schemeClr val="tx1"/>
                                                  </a:solidFill>
                                                  <a:latin typeface="Cambria Math" panose="02040503050406030204" pitchFamily="18" charset="0"/>
                                                </a:rPr>
                                                <m:t>𝑡</m:t>
                                              </m:r>
                                            </m:sub>
                                          </m:sSub>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𝑣</m:t>
                                          </m:r>
                                        </m:e>
                                      </m:d>
                                      <m:r>
                                        <a:rPr lang="en-US" sz="2400" i="1">
                                          <a:solidFill>
                                            <a:schemeClr val="tx1"/>
                                          </a:solidFill>
                                          <a:latin typeface="Cambria Math" panose="02040503050406030204" pitchFamily="18" charset="0"/>
                                        </a:rPr>
                                        <m:t>⋅1[</m:t>
                                      </m:r>
                                      <m:r>
                                        <a:rPr lang="en-US" sz="2400" i="1">
                                          <a:solidFill>
                                            <a:schemeClr val="tx1"/>
                                          </a:solidFill>
                                          <a:latin typeface="Cambria Math" panose="02040503050406030204" pitchFamily="18" charset="0"/>
                                        </a:rPr>
                                        <m:t>𝑔</m:t>
                                      </m:r>
                                      <m:d>
                                        <m:dPr>
                                          <m:ctrlPr>
                                            <a:rPr lang="en-US" sz="2400" i="1">
                                              <a:solidFill>
                                                <a:schemeClr val="tx1"/>
                                              </a:solidFill>
                                              <a:latin typeface="Cambria Math" panose="02040503050406030204" pitchFamily="18" charset="0"/>
                                            </a:rPr>
                                          </m:ctrlPr>
                                        </m:dPr>
                                        <m:e>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𝑥</m:t>
                                              </m:r>
                                            </m:e>
                                            <m:sub>
                                              <m:r>
                                                <a:rPr lang="en-US" sz="2400" i="1">
                                                  <a:solidFill>
                                                    <a:schemeClr val="tx1"/>
                                                  </a:solidFill>
                                                  <a:latin typeface="Cambria Math" panose="02040503050406030204" pitchFamily="18" charset="0"/>
                                                </a:rPr>
                                                <m:t>𝑡</m:t>
                                              </m:r>
                                            </m:sub>
                                          </m:sSub>
                                        </m:e>
                                      </m:d>
                                      <m:r>
                                        <a:rPr lang="en-US" sz="2400" i="1">
                                          <a:solidFill>
                                            <a:schemeClr val="tx1"/>
                                          </a:solidFill>
                                          <a:latin typeface="Cambria Math" panose="02040503050406030204" pitchFamily="18" charset="0"/>
                                        </a:rPr>
                                        <m:t>=1](</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𝑦</m:t>
                                          </m:r>
                                        </m:e>
                                        <m:sub>
                                          <m:r>
                                            <a:rPr lang="en-US" sz="2400" i="1">
                                              <a:solidFill>
                                                <a:schemeClr val="tx1"/>
                                              </a:solidFill>
                                              <a:latin typeface="Cambria Math" panose="02040503050406030204" pitchFamily="18" charset="0"/>
                                            </a:rPr>
                                            <m:t>𝑡</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𝑝</m:t>
                                          </m:r>
                                        </m:e>
                                        <m:sub>
                                          <m:r>
                                            <a:rPr lang="en-US" sz="2400" i="1">
                                              <a:solidFill>
                                                <a:schemeClr val="tx1"/>
                                              </a:solidFill>
                                              <a:latin typeface="Cambria Math" panose="02040503050406030204" pitchFamily="18" charset="0"/>
                                            </a:rPr>
                                            <m:t>𝑡</m:t>
                                          </m:r>
                                        </m:sub>
                                      </m:sSub>
                                      <m:r>
                                        <a:rPr lang="en-US" sz="2400" i="1">
                                          <a:solidFill>
                                            <a:schemeClr val="tx1"/>
                                          </a:solidFill>
                                          <a:latin typeface="Cambria Math" panose="02040503050406030204" pitchFamily="18" charset="0"/>
                                        </a:rPr>
                                        <m:t>)</m:t>
                                      </m:r>
                                    </m:e>
                                  </m:nary>
                                </m:e>
                              </m:d>
                            </m:e>
                          </m:nary>
                        </m:e>
                      </m:func>
                    </m:oMath>
                  </m:oMathPara>
                </a14:m>
                <a:endParaRPr lang="en-US" sz="2400">
                  <a:solidFill>
                    <a:schemeClr val="tx1"/>
                  </a:solidFill>
                </a:endParaRPr>
              </a:p>
            </p:txBody>
          </p:sp>
        </mc:Choice>
        <mc:Fallback xmlns="">
          <p:sp>
            <p:nvSpPr>
              <p:cNvPr id="4" name="Rectangle 3">
                <a:extLst>
                  <a:ext uri="{FF2B5EF4-FFF2-40B4-BE49-F238E27FC236}">
                    <a16:creationId xmlns:a16="http://schemas.microsoft.com/office/drawing/2014/main" id="{160108A4-0C58-8BE4-01EF-A550FF4BCB9B}"/>
                  </a:ext>
                </a:extLst>
              </p:cNvPr>
              <p:cNvSpPr>
                <a:spLocks noRot="1" noChangeAspect="1" noMove="1" noResize="1" noEditPoints="1" noAdjustHandles="1" noChangeArrowheads="1" noChangeShapeType="1" noTextEdit="1"/>
              </p:cNvSpPr>
              <p:nvPr/>
            </p:nvSpPr>
            <p:spPr>
              <a:xfrm>
                <a:off x="1410159" y="2467778"/>
                <a:ext cx="9342304" cy="1057620"/>
              </a:xfrm>
              <a:prstGeom prst="rect">
                <a:avLst/>
              </a:prstGeom>
              <a:blipFill>
                <a:blip r:embed="rId3"/>
                <a:stretch>
                  <a:fillRect t="-110465" b="-165116"/>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5F699D1-278C-2FF7-F174-92DF4FA314B5}"/>
                  </a:ext>
                </a:extLst>
              </p:cNvPr>
              <p:cNvSpPr/>
              <p:nvPr/>
            </p:nvSpPr>
            <p:spPr>
              <a:xfrm>
                <a:off x="1410159" y="3800819"/>
                <a:ext cx="9371682" cy="1322024"/>
              </a:xfrm>
              <a:prstGeom prst="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Dual view:</a:t>
                </a:r>
              </a:p>
              <a:p>
                <a:pPr algn="ctr"/>
                <a14:m>
                  <m:oMathPara xmlns:m="http://schemas.openxmlformats.org/officeDocument/2006/math">
                    <m:oMathParaPr>
                      <m:jc m:val="centerGroup"/>
                    </m:oMathParaPr>
                    <m:oMath xmlns:m="http://schemas.openxmlformats.org/officeDocument/2006/math">
                      <m:r>
                        <a:rPr lang="en-US" sz="2400" i="1">
                          <a:solidFill>
                            <a:schemeClr val="tx1"/>
                          </a:solidFill>
                          <a:latin typeface="Cambria Math" panose="02040503050406030204" pitchFamily="18" charset="0"/>
                        </a:rPr>
                        <m:t>𝐸𝐶𝐸</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𝜋</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𝒢</m:t>
                          </m:r>
                        </m:e>
                      </m:d>
                      <m:r>
                        <a:rPr lang="en-US" sz="2400" i="1">
                          <a:solidFill>
                            <a:schemeClr val="tx1"/>
                          </a:solidFill>
                          <a:latin typeface="Cambria Math" panose="02040503050406030204" pitchFamily="18" charset="0"/>
                        </a:rPr>
                        <m:t>=</m:t>
                      </m:r>
                      <m:func>
                        <m:funcPr>
                          <m:ctrlPr>
                            <a:rPr lang="en-US" sz="2400" i="1">
                              <a:solidFill>
                                <a:schemeClr val="tx1"/>
                              </a:solidFill>
                              <a:latin typeface="Cambria Math" panose="02040503050406030204" pitchFamily="18" charset="0"/>
                            </a:rPr>
                          </m:ctrlPr>
                        </m:funcPr>
                        <m:fName>
                          <m:limLow>
                            <m:limLowPr>
                              <m:ctrlPr>
                                <a:rPr lang="en-US" sz="2400" i="1">
                                  <a:solidFill>
                                    <a:schemeClr val="tx1"/>
                                  </a:solidFill>
                                  <a:latin typeface="Cambria Math" panose="02040503050406030204" pitchFamily="18" charset="0"/>
                                </a:rPr>
                              </m:ctrlPr>
                            </m:limLowPr>
                            <m:e>
                              <m:r>
                                <m:rPr>
                                  <m:sty m:val="p"/>
                                </m:rPr>
                                <a:rPr lang="en-US" sz="2400">
                                  <a:solidFill>
                                    <a:schemeClr val="tx1"/>
                                  </a:solidFill>
                                  <a:latin typeface="Cambria Math" panose="02040503050406030204" pitchFamily="18" charset="0"/>
                                </a:rPr>
                                <m:t>max</m:t>
                              </m:r>
                            </m:e>
                            <m:lim>
                              <m:r>
                                <a:rPr lang="en-US" sz="2400" i="1">
                                  <a:solidFill>
                                    <a:schemeClr val="tx1"/>
                                  </a:solidFill>
                                  <a:latin typeface="Cambria Math" panose="02040503050406030204" pitchFamily="18" charset="0"/>
                                </a:rPr>
                                <m:t>𝑔</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𝒢</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𝜎</m:t>
                              </m:r>
                              <m:r>
                                <a:rPr lang="en-US" sz="2400" i="1">
                                  <a:solidFill>
                                    <a:schemeClr val="tx1"/>
                                  </a:solidFill>
                                  <a:latin typeface="Cambria Math" panose="02040503050406030204" pitchFamily="18" charset="0"/>
                                </a:rPr>
                                <m:t>:</m:t>
                              </m:r>
                              <m:r>
                                <m:rPr>
                                  <m:sty m:val="p"/>
                                </m:rPr>
                                <a:rPr lang="en-US" sz="2400">
                                  <a:solidFill>
                                    <a:schemeClr val="tx1"/>
                                  </a:solidFill>
                                  <a:latin typeface="Cambria Math" panose="02040503050406030204" pitchFamily="18" charset="0"/>
                                </a:rPr>
                                <m:t>Λ</m:t>
                              </m:r>
                              <m:r>
                                <a:rPr lang="en-US" sz="2400" i="1">
                                  <a:solidFill>
                                    <a:schemeClr val="tx1"/>
                                  </a:solidFill>
                                  <a:latin typeface="Cambria Math" panose="02040503050406030204" pitchFamily="18" charset="0"/>
                                </a:rPr>
                                <m:t>→{−1,1}</m:t>
                              </m:r>
                            </m:lim>
                          </m:limLow>
                        </m:fName>
                        <m:e>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1</m:t>
                              </m:r>
                            </m:num>
                            <m:den>
                              <m:r>
                                <a:rPr lang="en-US" sz="2400" i="1">
                                  <a:solidFill>
                                    <a:schemeClr val="tx1"/>
                                  </a:solidFill>
                                  <a:latin typeface="Cambria Math" panose="02040503050406030204" pitchFamily="18" charset="0"/>
                                </a:rPr>
                                <m:t>𝑇</m:t>
                              </m:r>
                            </m:den>
                          </m:f>
                        </m:e>
                      </m:func>
                      <m:nary>
                        <m:naryPr>
                          <m:chr m:val="∑"/>
                          <m:supHide m:val="on"/>
                          <m:ctrlPr>
                            <a:rPr lang="en-US" sz="2400" i="1">
                              <a:solidFill>
                                <a:schemeClr val="tx1"/>
                              </a:solidFill>
                              <a:latin typeface="Cambria Math" panose="02040503050406030204" pitchFamily="18" charset="0"/>
                            </a:rPr>
                          </m:ctrlPr>
                        </m:naryPr>
                        <m:sub>
                          <m:r>
                            <m:rPr>
                              <m:brk m:alnAt="7"/>
                            </m:rPr>
                            <a:rPr lang="en-US" sz="2400" i="1">
                              <a:solidFill>
                                <a:schemeClr val="tx1"/>
                              </a:solidFill>
                              <a:latin typeface="Cambria Math" panose="02040503050406030204" pitchFamily="18" charset="0"/>
                            </a:rPr>
                            <m:t>𝑡</m:t>
                          </m:r>
                        </m:sub>
                        <m:sup/>
                        <m:e>
                          <m:r>
                            <a:rPr lang="en-US" sz="2400" i="1">
                              <a:solidFill>
                                <a:schemeClr val="tx1"/>
                              </a:solidFill>
                              <a:latin typeface="Cambria Math" panose="02040503050406030204" pitchFamily="18" charset="0"/>
                            </a:rPr>
                            <m:t>𝜎</m:t>
                          </m:r>
                          <m:d>
                            <m:dPr>
                              <m:ctrlPr>
                                <a:rPr lang="en-US" sz="2400" i="1">
                                  <a:solidFill>
                                    <a:schemeClr val="tx1"/>
                                  </a:solidFill>
                                  <a:latin typeface="Cambria Math" panose="02040503050406030204" pitchFamily="18" charset="0"/>
                                </a:rPr>
                              </m:ctrlPr>
                            </m:dPr>
                            <m:e>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𝑝</m:t>
                                  </m:r>
                                </m:e>
                                <m:sub>
                                  <m:r>
                                    <a:rPr lang="en-US" sz="2400" i="1">
                                      <a:solidFill>
                                        <a:schemeClr val="tx1"/>
                                      </a:solidFill>
                                      <a:latin typeface="Cambria Math" panose="02040503050406030204" pitchFamily="18" charset="0"/>
                                    </a:rPr>
                                    <m:t>𝑡</m:t>
                                  </m:r>
                                </m:sub>
                              </m:sSub>
                            </m:e>
                          </m:d>
                          <m:r>
                            <a:rPr lang="en-US" sz="2400" i="1">
                              <a:solidFill>
                                <a:schemeClr val="tx1"/>
                              </a:solidFill>
                              <a:latin typeface="Cambria Math" panose="02040503050406030204" pitchFamily="18" charset="0"/>
                            </a:rPr>
                            <m:t>⋅1[</m:t>
                          </m:r>
                          <m:r>
                            <a:rPr lang="en-US" sz="2400" i="1">
                              <a:solidFill>
                                <a:schemeClr val="tx1"/>
                              </a:solidFill>
                              <a:latin typeface="Cambria Math" panose="02040503050406030204" pitchFamily="18" charset="0"/>
                            </a:rPr>
                            <m:t>𝑔</m:t>
                          </m:r>
                          <m:d>
                            <m:dPr>
                              <m:ctrlPr>
                                <a:rPr lang="en-US" sz="2400" i="1">
                                  <a:solidFill>
                                    <a:schemeClr val="tx1"/>
                                  </a:solidFill>
                                  <a:latin typeface="Cambria Math" panose="02040503050406030204" pitchFamily="18" charset="0"/>
                                </a:rPr>
                              </m:ctrlPr>
                            </m:dPr>
                            <m:e>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𝑥</m:t>
                                  </m:r>
                                </m:e>
                                <m:sub>
                                  <m:r>
                                    <a:rPr lang="en-US" sz="2400" i="1">
                                      <a:solidFill>
                                        <a:schemeClr val="tx1"/>
                                      </a:solidFill>
                                      <a:latin typeface="Cambria Math" panose="02040503050406030204" pitchFamily="18" charset="0"/>
                                    </a:rPr>
                                    <m:t>𝑡</m:t>
                                  </m:r>
                                </m:sub>
                              </m:sSub>
                            </m:e>
                          </m:d>
                          <m:r>
                            <a:rPr lang="en-US" sz="2400" i="1">
                              <a:solidFill>
                                <a:schemeClr val="tx1"/>
                              </a:solidFill>
                              <a:latin typeface="Cambria Math" panose="02040503050406030204" pitchFamily="18" charset="0"/>
                            </a:rPr>
                            <m:t>=1](</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𝑦</m:t>
                              </m:r>
                            </m:e>
                            <m:sub>
                              <m:r>
                                <a:rPr lang="en-US" sz="2400" i="1">
                                  <a:solidFill>
                                    <a:schemeClr val="tx1"/>
                                  </a:solidFill>
                                  <a:latin typeface="Cambria Math" panose="02040503050406030204" pitchFamily="18" charset="0"/>
                                </a:rPr>
                                <m:t>𝑡</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𝑝</m:t>
                              </m:r>
                            </m:e>
                            <m:sub>
                              <m:r>
                                <a:rPr lang="en-US" sz="2400" i="1">
                                  <a:solidFill>
                                    <a:schemeClr val="tx1"/>
                                  </a:solidFill>
                                  <a:latin typeface="Cambria Math" panose="02040503050406030204" pitchFamily="18" charset="0"/>
                                </a:rPr>
                                <m:t>𝑡</m:t>
                              </m:r>
                            </m:sub>
                          </m:sSub>
                          <m:r>
                            <a:rPr lang="en-US" sz="2400" i="1">
                              <a:solidFill>
                                <a:schemeClr val="tx1"/>
                              </a:solidFill>
                              <a:latin typeface="Cambria Math" panose="02040503050406030204" pitchFamily="18" charset="0"/>
                            </a:rPr>
                            <m:t>)</m:t>
                          </m:r>
                        </m:e>
                      </m:nary>
                    </m:oMath>
                  </m:oMathPara>
                </a14:m>
                <a:endParaRPr lang="en-US" sz="2400">
                  <a:solidFill>
                    <a:schemeClr val="tx1"/>
                  </a:solidFill>
                </a:endParaRPr>
              </a:p>
            </p:txBody>
          </p:sp>
        </mc:Choice>
        <mc:Fallback xmlns="">
          <p:sp>
            <p:nvSpPr>
              <p:cNvPr id="5" name="Rectangle 4">
                <a:extLst>
                  <a:ext uri="{FF2B5EF4-FFF2-40B4-BE49-F238E27FC236}">
                    <a16:creationId xmlns:a16="http://schemas.microsoft.com/office/drawing/2014/main" id="{65F699D1-278C-2FF7-F174-92DF4FA314B5}"/>
                  </a:ext>
                </a:extLst>
              </p:cNvPr>
              <p:cNvSpPr>
                <a:spLocks noRot="1" noChangeAspect="1" noMove="1" noResize="1" noEditPoints="1" noAdjustHandles="1" noChangeArrowheads="1" noChangeShapeType="1" noTextEdit="1"/>
              </p:cNvSpPr>
              <p:nvPr/>
            </p:nvSpPr>
            <p:spPr>
              <a:xfrm>
                <a:off x="1410159" y="3800819"/>
                <a:ext cx="9371682" cy="1322024"/>
              </a:xfrm>
              <a:prstGeom prst="rect">
                <a:avLst/>
              </a:prstGeom>
              <a:blipFill>
                <a:blip r:embed="rId4"/>
                <a:stretch>
                  <a:fillRect t="-69159" b="-133645"/>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288480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DF8B-0B65-9CB1-56BB-F09655418362}"/>
              </a:ext>
            </a:extLst>
          </p:cNvPr>
          <p:cNvSpPr>
            <a:spLocks noGrp="1"/>
          </p:cNvSpPr>
          <p:nvPr>
            <p:ph type="title"/>
          </p:nvPr>
        </p:nvSpPr>
        <p:spPr/>
        <p:txBody>
          <a:bodyPr/>
          <a:lstStyle/>
          <a:p>
            <a:r>
              <a:rPr lang="en-US"/>
              <a:t>How does </a:t>
            </a:r>
            <a:r>
              <a:rPr lang="en-US" err="1"/>
              <a:t>multicalibration</a:t>
            </a:r>
            <a:r>
              <a:rPr lang="en-US"/>
              <a:t> fit? </a:t>
            </a:r>
          </a:p>
        </p:txBody>
      </p:sp>
      <p:sp>
        <p:nvSpPr>
          <p:cNvPr id="3" name="Content Placeholder 2">
            <a:extLst>
              <a:ext uri="{FF2B5EF4-FFF2-40B4-BE49-F238E27FC236}">
                <a16:creationId xmlns:a16="http://schemas.microsoft.com/office/drawing/2014/main" id="{61D104FD-2548-CA19-033E-0A37ECEBEF69}"/>
              </a:ext>
            </a:extLst>
          </p:cNvPr>
          <p:cNvSpPr>
            <a:spLocks noGrp="1"/>
          </p:cNvSpPr>
          <p:nvPr>
            <p:ph idx="1"/>
          </p:nvPr>
        </p:nvSpPr>
        <p:spPr/>
        <p:txBody>
          <a:bodyPr/>
          <a:lstStyle/>
          <a:p>
            <a:pPr marL="0" indent="0">
              <a:buNone/>
            </a:pPr>
            <a:endParaRPr lang="en-US"/>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25903582-264D-1A5B-C835-8FC38674EC2B}"/>
                  </a:ext>
                </a:extLst>
              </p:cNvPr>
              <p:cNvSpPr/>
              <p:nvPr/>
            </p:nvSpPr>
            <p:spPr>
              <a:xfrm>
                <a:off x="999241" y="2356700"/>
                <a:ext cx="10463753" cy="1951349"/>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Lower Bound [Collina, Liu, </a:t>
                </a:r>
                <a:r>
                  <a:rPr lang="en-US" sz="2400" err="1">
                    <a:solidFill>
                      <a:schemeClr val="tx1"/>
                    </a:solidFill>
                  </a:rPr>
                  <a:t>Noarov</a:t>
                </a:r>
                <a:r>
                  <a:rPr lang="en-US" sz="2400">
                    <a:solidFill>
                      <a:schemeClr val="tx1"/>
                    </a:solidFill>
                  </a:rPr>
                  <a:t>, Roth ‘26]</a:t>
                </a:r>
              </a:p>
              <a:p>
                <a:pPr algn="ctr"/>
                <a:r>
                  <a:rPr lang="en-US" sz="2400">
                    <a:solidFill>
                      <a:schemeClr val="tx1"/>
                    </a:solidFill>
                  </a:rPr>
                  <a:t>Learning a </a:t>
                </a:r>
                <a:r>
                  <a:rPr lang="en-US" sz="2400" err="1">
                    <a:solidFill>
                      <a:schemeClr val="tx1"/>
                    </a:solidFill>
                  </a:rPr>
                  <a:t>multicalibrated</a:t>
                </a:r>
                <a:r>
                  <a:rPr lang="en-US" sz="2400">
                    <a:solidFill>
                      <a:schemeClr val="tx1"/>
                    </a:solidFill>
                  </a:rPr>
                  <a:t> predictor requires </a:t>
                </a:r>
                <a14:m>
                  <m:oMath xmlns:m="http://schemas.openxmlformats.org/officeDocument/2006/math">
                    <m:acc>
                      <m:accPr>
                        <m:chr m:val="̃"/>
                        <m:ctrlPr>
                          <a:rPr lang="en-US" sz="2400" b="0" i="1" smtClean="0">
                            <a:solidFill>
                              <a:schemeClr val="tx1"/>
                            </a:solidFill>
                            <a:latin typeface="Cambria Math" panose="02040503050406030204" pitchFamily="18" charset="0"/>
                          </a:rPr>
                        </m:ctrlPr>
                      </m:accPr>
                      <m:e>
                        <m:r>
                          <m:rPr>
                            <m:sty m:val="p"/>
                          </m:rPr>
                          <a:rPr lang="en-US" sz="2400" b="0" i="0" smtClean="0">
                            <a:solidFill>
                              <a:schemeClr val="tx1"/>
                            </a:solidFill>
                            <a:latin typeface="Cambria Math" panose="02040503050406030204" pitchFamily="18" charset="0"/>
                          </a:rPr>
                          <m:t>Θ</m:t>
                        </m:r>
                      </m:e>
                    </m:acc>
                    <m:d>
                      <m:dPr>
                        <m:ctrlPr>
                          <a:rPr lang="en-US" sz="2400" b="0" i="1" dirty="0" smtClean="0">
                            <a:solidFill>
                              <a:schemeClr val="tx1"/>
                            </a:solidFill>
                            <a:latin typeface="Cambria Math" panose="02040503050406030204" pitchFamily="18" charset="0"/>
                          </a:rPr>
                        </m:ctrlPr>
                      </m:dPr>
                      <m:e>
                        <m:f>
                          <m:fPr>
                            <m:ctrlPr>
                              <a:rPr lang="en-US" sz="2400" b="0" i="1" dirty="0" smtClean="0">
                                <a:solidFill>
                                  <a:schemeClr val="tx1"/>
                                </a:solidFill>
                                <a:latin typeface="Cambria Math" panose="02040503050406030204" pitchFamily="18" charset="0"/>
                              </a:rPr>
                            </m:ctrlPr>
                          </m:fPr>
                          <m:num>
                            <m:r>
                              <a:rPr lang="en-US" sz="2400" b="0" i="1" dirty="0" smtClean="0">
                                <a:solidFill>
                                  <a:schemeClr val="tx1"/>
                                </a:solidFill>
                                <a:latin typeface="Cambria Math" panose="02040503050406030204" pitchFamily="18" charset="0"/>
                              </a:rPr>
                              <m:t>1</m:t>
                            </m:r>
                          </m:num>
                          <m:den>
                            <m:sSup>
                              <m:sSupPr>
                                <m:ctrlPr>
                                  <a:rPr lang="en-US" sz="2400" b="0" i="1" dirty="0" smtClean="0">
                                    <a:solidFill>
                                      <a:schemeClr val="tx1"/>
                                    </a:solidFill>
                                    <a:latin typeface="Cambria Math" panose="02040503050406030204" pitchFamily="18" charset="0"/>
                                  </a:rPr>
                                </m:ctrlPr>
                              </m:sSupPr>
                              <m:e>
                                <m:r>
                                  <a:rPr lang="en-US" sz="2400" b="0" i="1" dirty="0" smtClean="0">
                                    <a:solidFill>
                                      <a:schemeClr val="tx1"/>
                                    </a:solidFill>
                                    <a:latin typeface="Cambria Math" panose="02040503050406030204" pitchFamily="18" charset="0"/>
                                  </a:rPr>
                                  <m:t>𝜖</m:t>
                                </m:r>
                              </m:e>
                              <m:sup>
                                <m:r>
                                  <a:rPr lang="en-US" sz="2400" b="0" i="1" dirty="0" smtClean="0">
                                    <a:solidFill>
                                      <a:schemeClr val="tx1"/>
                                    </a:solidFill>
                                    <a:latin typeface="Cambria Math" panose="02040503050406030204" pitchFamily="18" charset="0"/>
                                  </a:rPr>
                                  <m:t>3</m:t>
                                </m:r>
                              </m:sup>
                            </m:sSup>
                          </m:den>
                        </m:f>
                      </m:e>
                    </m:d>
                  </m:oMath>
                </a14:m>
                <a:r>
                  <a:rPr lang="en-US" sz="2400">
                    <a:solidFill>
                      <a:schemeClr val="tx1"/>
                    </a:solidFill>
                  </a:rPr>
                  <a:t> samples. </a:t>
                </a:r>
              </a:p>
              <a:p>
                <a:pPr algn="ctr"/>
                <a:endParaRPr lang="en-US" sz="2400">
                  <a:solidFill>
                    <a:schemeClr val="tx1"/>
                  </a:solidFill>
                </a:endParaRPr>
              </a:p>
              <a:p>
                <a:pPr algn="ctr"/>
                <a:r>
                  <a:rPr lang="en-US" sz="2400">
                    <a:solidFill>
                      <a:schemeClr val="tx1"/>
                    </a:solidFill>
                  </a:rPr>
                  <a:t>Worse: for </a:t>
                </a:r>
                <a14:m>
                  <m:oMath xmlns:m="http://schemas.openxmlformats.org/officeDocument/2006/math">
                    <m:r>
                      <a:rPr lang="en-US" sz="2400" b="0" i="1" smtClean="0">
                        <a:solidFill>
                          <a:schemeClr val="tx1"/>
                        </a:solidFill>
                        <a:latin typeface="Cambria Math" panose="02040503050406030204" pitchFamily="18" charset="0"/>
                      </a:rPr>
                      <m:t>𝑘</m:t>
                    </m:r>
                  </m:oMath>
                </a14:m>
                <a:r>
                  <a:rPr lang="en-US" sz="2400">
                    <a:solidFill>
                      <a:schemeClr val="tx1"/>
                    </a:solidFill>
                  </a:rPr>
                  <a:t>-class outcomes it requires </a:t>
                </a:r>
                <a14:m>
                  <m:oMath xmlns:m="http://schemas.openxmlformats.org/officeDocument/2006/math">
                    <m:acc>
                      <m:accPr>
                        <m:chr m:val="̃"/>
                        <m:ctrlPr>
                          <a:rPr lang="en-US" sz="2400" i="1">
                            <a:solidFill>
                              <a:schemeClr val="tx1"/>
                            </a:solidFill>
                            <a:latin typeface="Cambria Math" panose="02040503050406030204" pitchFamily="18" charset="0"/>
                          </a:rPr>
                        </m:ctrlPr>
                      </m:accPr>
                      <m:e>
                        <m:r>
                          <m:rPr>
                            <m:sty m:val="p"/>
                          </m:rPr>
                          <a:rPr lang="en-US" sz="2400">
                            <a:solidFill>
                              <a:schemeClr val="tx1"/>
                            </a:solidFill>
                            <a:latin typeface="Cambria Math" panose="02040503050406030204" pitchFamily="18" charset="0"/>
                          </a:rPr>
                          <m:t>Θ</m:t>
                        </m:r>
                      </m:e>
                    </m:acc>
                    <m:d>
                      <m:dPr>
                        <m:ctrlPr>
                          <a:rPr lang="en-US" sz="2400" i="1" dirty="0">
                            <a:solidFill>
                              <a:schemeClr val="tx1"/>
                            </a:solidFill>
                            <a:latin typeface="Cambria Math" panose="02040503050406030204" pitchFamily="18" charset="0"/>
                          </a:rPr>
                        </m:ctrlPr>
                      </m:dPr>
                      <m:e>
                        <m:f>
                          <m:fPr>
                            <m:ctrlPr>
                              <a:rPr lang="en-US" sz="2400" i="1" dirty="0">
                                <a:solidFill>
                                  <a:schemeClr val="tx1"/>
                                </a:solidFill>
                                <a:latin typeface="Cambria Math" panose="02040503050406030204" pitchFamily="18" charset="0"/>
                              </a:rPr>
                            </m:ctrlPr>
                          </m:fPr>
                          <m:num>
                            <m:r>
                              <a:rPr lang="en-US" sz="2400" i="1" dirty="0">
                                <a:solidFill>
                                  <a:schemeClr val="tx1"/>
                                </a:solidFill>
                                <a:latin typeface="Cambria Math" panose="02040503050406030204" pitchFamily="18" charset="0"/>
                              </a:rPr>
                              <m:t>1</m:t>
                            </m:r>
                          </m:num>
                          <m:den>
                            <m:sSup>
                              <m:sSupPr>
                                <m:ctrlPr>
                                  <a:rPr lang="en-US" sz="2400" i="1" dirty="0">
                                    <a:solidFill>
                                      <a:schemeClr val="tx1"/>
                                    </a:solidFill>
                                    <a:latin typeface="Cambria Math" panose="02040503050406030204" pitchFamily="18" charset="0"/>
                                  </a:rPr>
                                </m:ctrlPr>
                              </m:sSupPr>
                              <m:e>
                                <m:r>
                                  <a:rPr lang="en-US" sz="2400" i="1" dirty="0">
                                    <a:solidFill>
                                      <a:schemeClr val="tx1"/>
                                    </a:solidFill>
                                    <a:latin typeface="Cambria Math" panose="02040503050406030204" pitchFamily="18" charset="0"/>
                                  </a:rPr>
                                  <m:t>𝜖</m:t>
                                </m:r>
                              </m:e>
                              <m:sup>
                                <m:r>
                                  <a:rPr lang="en-US" sz="2400" b="0" i="1" dirty="0" smtClean="0">
                                    <a:solidFill>
                                      <a:schemeClr val="tx1"/>
                                    </a:solidFill>
                                    <a:latin typeface="Cambria Math" panose="02040503050406030204" pitchFamily="18" charset="0"/>
                                  </a:rPr>
                                  <m:t>𝑘</m:t>
                                </m:r>
                                <m:r>
                                  <a:rPr lang="en-US" sz="2400" b="0" i="1" dirty="0" smtClean="0">
                                    <a:solidFill>
                                      <a:schemeClr val="tx1"/>
                                    </a:solidFill>
                                    <a:latin typeface="Cambria Math" panose="02040503050406030204" pitchFamily="18" charset="0"/>
                                  </a:rPr>
                                  <m:t>+1</m:t>
                                </m:r>
                              </m:sup>
                            </m:sSup>
                          </m:den>
                        </m:f>
                      </m:e>
                    </m:d>
                  </m:oMath>
                </a14:m>
                <a:r>
                  <a:rPr lang="en-US" sz="2400">
                    <a:solidFill>
                      <a:schemeClr val="tx1"/>
                    </a:solidFill>
                  </a:rPr>
                  <a:t> samples.</a:t>
                </a:r>
              </a:p>
            </p:txBody>
          </p:sp>
        </mc:Choice>
        <mc:Fallback xmlns="">
          <p:sp>
            <p:nvSpPr>
              <p:cNvPr id="4" name="Rounded Rectangle 3">
                <a:extLst>
                  <a:ext uri="{FF2B5EF4-FFF2-40B4-BE49-F238E27FC236}">
                    <a16:creationId xmlns:a16="http://schemas.microsoft.com/office/drawing/2014/main" id="{25903582-264D-1A5B-C835-8FC38674EC2B}"/>
                  </a:ext>
                </a:extLst>
              </p:cNvPr>
              <p:cNvSpPr>
                <a:spLocks noRot="1" noChangeAspect="1" noMove="1" noResize="1" noEditPoints="1" noAdjustHandles="1" noChangeArrowheads="1" noChangeShapeType="1" noTextEdit="1"/>
              </p:cNvSpPr>
              <p:nvPr/>
            </p:nvSpPr>
            <p:spPr>
              <a:xfrm>
                <a:off x="999241" y="2356700"/>
                <a:ext cx="10463753" cy="1951349"/>
              </a:xfrm>
              <a:prstGeom prst="roundRect">
                <a:avLst/>
              </a:prstGeom>
              <a:blipFill>
                <a:blip r:embed="rId2"/>
                <a:stretch>
                  <a:fillRect t="-1923" b="-1923"/>
                </a:stretch>
              </a:blipFill>
              <a:ln>
                <a:solidFill>
                  <a:schemeClr val="accent1"/>
                </a:solidFill>
              </a:ln>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4369DF1B-53B8-7E4C-F5D9-26491814645C}"/>
              </a:ext>
            </a:extLst>
          </p:cNvPr>
          <p:cNvSpPr/>
          <p:nvPr/>
        </p:nvSpPr>
        <p:spPr>
          <a:xfrm>
            <a:off x="999241" y="4493860"/>
            <a:ext cx="10463753" cy="1497291"/>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The issue: too many tests!</a:t>
            </a:r>
          </a:p>
          <a:p>
            <a:pPr algn="ctr"/>
            <a:endParaRPr lang="en-US" sz="2400">
              <a:solidFill>
                <a:schemeClr val="tx1"/>
              </a:solidFill>
            </a:endParaRPr>
          </a:p>
          <a:p>
            <a:pPr algn="ctr"/>
            <a:r>
              <a:rPr lang="en-US" sz="2400">
                <a:solidFill>
                  <a:schemeClr val="tx1"/>
                </a:solidFill>
              </a:rPr>
              <a:t>Fortunately, fewer OI tests often suffice. </a:t>
            </a:r>
          </a:p>
        </p:txBody>
      </p:sp>
    </p:spTree>
    <p:extLst>
      <p:ext uri="{BB962C8B-B14F-4D97-AF65-F5344CB8AC3E}">
        <p14:creationId xmlns:p14="http://schemas.microsoft.com/office/powerpoint/2010/main" val="323113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C6F62-A0F3-AA88-1814-FDDD24B277B2}"/>
              </a:ext>
            </a:extLst>
          </p:cNvPr>
          <p:cNvSpPr>
            <a:spLocks noGrp="1"/>
          </p:cNvSpPr>
          <p:nvPr>
            <p:ph type="title"/>
          </p:nvPr>
        </p:nvSpPr>
        <p:spPr/>
        <p:txBody>
          <a:bodyPr/>
          <a:lstStyle/>
          <a:p>
            <a:r>
              <a:rPr lang="en-US"/>
              <a:t>How can we make sense of probabilities?</a:t>
            </a:r>
          </a:p>
        </p:txBody>
      </p:sp>
      <p:sp>
        <p:nvSpPr>
          <p:cNvPr id="3" name="Content Placeholder 2">
            <a:extLst>
              <a:ext uri="{FF2B5EF4-FFF2-40B4-BE49-F238E27FC236}">
                <a16:creationId xmlns:a16="http://schemas.microsoft.com/office/drawing/2014/main" id="{EA7F0AC2-D278-15F6-1CEA-B4599A4D43CA}"/>
              </a:ext>
            </a:extLst>
          </p:cNvPr>
          <p:cNvSpPr>
            <a:spLocks noGrp="1"/>
          </p:cNvSpPr>
          <p:nvPr>
            <p:ph idx="1"/>
          </p:nvPr>
        </p:nvSpPr>
        <p:spPr>
          <a:xfrm>
            <a:off x="1961277" y="3766285"/>
            <a:ext cx="8982947" cy="2583715"/>
          </a:xfrm>
        </p:spPr>
        <p:txBody>
          <a:bodyPr>
            <a:normAutofit/>
          </a:bodyPr>
          <a:lstStyle/>
          <a:p>
            <a:pPr marL="0" indent="0">
              <a:buNone/>
            </a:pPr>
            <a:endParaRPr lang="en-US" sz="2600"/>
          </a:p>
          <a:p>
            <a:pPr lvl="1"/>
            <a:r>
              <a:rPr lang="en-US" sz="2600"/>
              <a:t>We have a mathematical model that maps well onto reality; we can compute this in closed form.</a:t>
            </a:r>
          </a:p>
          <a:p>
            <a:pPr lvl="1"/>
            <a:r>
              <a:rPr lang="en-US" sz="2600"/>
              <a:t>We can conduct the experiment repeatedly and empirically estimate probabilities.</a:t>
            </a:r>
          </a:p>
        </p:txBody>
      </p:sp>
      <p:pic>
        <p:nvPicPr>
          <p:cNvPr id="7" name="Picture 6">
            <a:extLst>
              <a:ext uri="{FF2B5EF4-FFF2-40B4-BE49-F238E27FC236}">
                <a16:creationId xmlns:a16="http://schemas.microsoft.com/office/drawing/2014/main" id="{DAB1943C-E0B1-BEFA-67DB-B5428EC28B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115" y="3909160"/>
            <a:ext cx="1722477" cy="2583715"/>
          </a:xfrm>
          <a:prstGeom prst="rect">
            <a:avLst/>
          </a:prstGeom>
        </p:spPr>
      </p:pic>
      <p:sp>
        <p:nvSpPr>
          <p:cNvPr id="4" name="Rounded Rectangle 3">
            <a:extLst>
              <a:ext uri="{FF2B5EF4-FFF2-40B4-BE49-F238E27FC236}">
                <a16:creationId xmlns:a16="http://schemas.microsoft.com/office/drawing/2014/main" id="{B9D6C2D1-78D7-CD81-B3D5-943BEF52E068}"/>
              </a:ext>
            </a:extLst>
          </p:cNvPr>
          <p:cNvSpPr/>
          <p:nvPr/>
        </p:nvSpPr>
        <p:spPr>
          <a:xfrm>
            <a:off x="838199" y="1814513"/>
            <a:ext cx="10406063" cy="1724985"/>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800">
              <a:solidFill>
                <a:schemeClr val="tx1"/>
              </a:solidFill>
            </a:endParaRPr>
          </a:p>
        </p:txBody>
      </p:sp>
      <p:sp>
        <p:nvSpPr>
          <p:cNvPr id="5" name="TextBox 4">
            <a:extLst>
              <a:ext uri="{FF2B5EF4-FFF2-40B4-BE49-F238E27FC236}">
                <a16:creationId xmlns:a16="http://schemas.microsoft.com/office/drawing/2014/main" id="{7BE57A02-73FD-76DF-FC43-33C81CD824E9}"/>
              </a:ext>
            </a:extLst>
          </p:cNvPr>
          <p:cNvSpPr txBox="1"/>
          <p:nvPr/>
        </p:nvSpPr>
        <p:spPr>
          <a:xfrm>
            <a:off x="1243013" y="2199951"/>
            <a:ext cx="7086600" cy="954107"/>
          </a:xfrm>
          <a:prstGeom prst="rect">
            <a:avLst/>
          </a:prstGeom>
          <a:noFill/>
        </p:spPr>
        <p:txBody>
          <a:bodyPr wrap="square" rtlCol="0">
            <a:spAutoFit/>
          </a:bodyPr>
          <a:lstStyle/>
          <a:p>
            <a:r>
              <a:rPr lang="en-US" sz="2800"/>
              <a:t>What is the probability that if I flip a fair coin 16 times I get exactly 9 heads? </a:t>
            </a:r>
          </a:p>
        </p:txBody>
      </p:sp>
      <p:pic>
        <p:nvPicPr>
          <p:cNvPr id="1026" name="Picture 2" descr="It's said that flipping a coin is 51/49, depending on which side of the coin  is facing up. Is this true or is it 50/50? If it was 51/49, why does it">
            <a:extLst>
              <a:ext uri="{FF2B5EF4-FFF2-40B4-BE49-F238E27FC236}">
                <a16:creationId xmlns:a16="http://schemas.microsoft.com/office/drawing/2014/main" id="{53198C48-C1A0-BC5F-6CB7-7E8C89859EB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9186862" y="1989985"/>
            <a:ext cx="1374038" cy="137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19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BB1542-2A5F-4977-C053-0A15BBE4FF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60170" y="2248028"/>
            <a:ext cx="2966411" cy="4300799"/>
          </a:xfrm>
          <a:prstGeom prst="rect">
            <a:avLst/>
          </a:prstGeom>
        </p:spPr>
      </p:pic>
      <p:sp>
        <p:nvSpPr>
          <p:cNvPr id="2" name="Title 1">
            <a:extLst>
              <a:ext uri="{FF2B5EF4-FFF2-40B4-BE49-F238E27FC236}">
                <a16:creationId xmlns:a16="http://schemas.microsoft.com/office/drawing/2014/main" id="{987D6C15-CAD7-60EE-5A4C-198521AE76CE}"/>
              </a:ext>
            </a:extLst>
          </p:cNvPr>
          <p:cNvSpPr>
            <a:spLocks noGrp="1"/>
          </p:cNvSpPr>
          <p:nvPr>
            <p:ph type="title"/>
          </p:nvPr>
        </p:nvSpPr>
        <p:spPr/>
        <p:txBody>
          <a:bodyPr/>
          <a:lstStyle/>
          <a:p>
            <a:r>
              <a:rPr lang="en-US"/>
              <a:t>Complicating the Running Example</a:t>
            </a:r>
          </a:p>
        </p:txBody>
      </p:sp>
      <p:sp>
        <p:nvSpPr>
          <p:cNvPr id="5" name="Google Shape;176;p22">
            <a:extLst>
              <a:ext uri="{FF2B5EF4-FFF2-40B4-BE49-F238E27FC236}">
                <a16:creationId xmlns:a16="http://schemas.microsoft.com/office/drawing/2014/main" id="{4F07C755-AA73-9C6E-C295-9D30B6BB5F95}"/>
              </a:ext>
            </a:extLst>
          </p:cNvPr>
          <p:cNvSpPr/>
          <p:nvPr/>
        </p:nvSpPr>
        <p:spPr>
          <a:xfrm>
            <a:off x="6331171" y="2546134"/>
            <a:ext cx="3067601" cy="1325563"/>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a:latin typeface="Arial" panose="020B0604020202020204" pitchFamily="34" charset="0"/>
                <a:cs typeface="Arial" panose="020B0604020202020204" pitchFamily="34" charset="0"/>
              </a:rPr>
              <a:t>Vitals, laboratory values, organ function, and infection indicators over the next 24 hours</a:t>
            </a:r>
            <a:endParaRPr lang="en" sz="1500" kern="0">
              <a:solidFill>
                <a:srgbClr val="000000"/>
              </a:solidFill>
              <a:latin typeface="Arial" panose="020B0604020202020204" pitchFamily="34" charset="0"/>
              <a:cs typeface="Arial" panose="020B0604020202020204" pitchFamily="34" charset="0"/>
              <a:sym typeface="Arial"/>
            </a:endParaRPr>
          </a:p>
        </p:txBody>
      </p:sp>
      <p:sp>
        <p:nvSpPr>
          <p:cNvPr id="7" name="TextBox 6">
            <a:extLst>
              <a:ext uri="{FF2B5EF4-FFF2-40B4-BE49-F238E27FC236}">
                <a16:creationId xmlns:a16="http://schemas.microsoft.com/office/drawing/2014/main" id="{0D05DF3D-C931-DD28-C05B-8C136C58A9A6}"/>
              </a:ext>
            </a:extLst>
          </p:cNvPr>
          <p:cNvSpPr txBox="1"/>
          <p:nvPr/>
        </p:nvSpPr>
        <p:spPr>
          <a:xfrm>
            <a:off x="5772697" y="2068778"/>
            <a:ext cx="4196936" cy="369332"/>
          </a:xfrm>
          <a:prstGeom prst="rect">
            <a:avLst/>
          </a:prstGeom>
          <a:noFill/>
        </p:spPr>
        <p:txBody>
          <a:bodyPr wrap="square">
            <a:spAutoFit/>
          </a:bodyPr>
          <a:lstStyle/>
          <a:p>
            <a:pPr algn="ctr" defTabSz="1219170">
              <a:buClr>
                <a:srgbClr val="000000"/>
              </a:buClr>
            </a:pPr>
            <a:r>
              <a:rPr lang="en" sz="1800" kern="0">
                <a:solidFill>
                  <a:srgbClr val="000000"/>
                </a:solidFill>
                <a:latin typeface="Arial"/>
                <a:cs typeface="Arial"/>
                <a:sym typeface="Arial"/>
              </a:rPr>
              <a:t>Patient’s future clinical trajectory</a:t>
            </a:r>
          </a:p>
        </p:txBody>
      </p:sp>
      <p:sp>
        <p:nvSpPr>
          <p:cNvPr id="8" name="TextBox 7">
            <a:extLst>
              <a:ext uri="{FF2B5EF4-FFF2-40B4-BE49-F238E27FC236}">
                <a16:creationId xmlns:a16="http://schemas.microsoft.com/office/drawing/2014/main" id="{64601747-5D92-6B74-79CF-B216CD63AD62}"/>
              </a:ext>
            </a:extLst>
          </p:cNvPr>
          <p:cNvSpPr txBox="1"/>
          <p:nvPr/>
        </p:nvSpPr>
        <p:spPr>
          <a:xfrm>
            <a:off x="1003778" y="2071250"/>
            <a:ext cx="2269613" cy="369332"/>
          </a:xfrm>
          <a:prstGeom prst="rect">
            <a:avLst/>
          </a:prstGeom>
          <a:noFill/>
        </p:spPr>
        <p:txBody>
          <a:bodyPr wrap="square">
            <a:spAutoFit/>
          </a:bodyPr>
          <a:lstStyle/>
          <a:p>
            <a:pPr algn="ctr" defTabSz="1219170">
              <a:buClr>
                <a:srgbClr val="000000"/>
              </a:buClr>
            </a:pPr>
            <a:r>
              <a:rPr lang="en" sz="1800" kern="0">
                <a:solidFill>
                  <a:srgbClr val="000000"/>
                </a:solidFill>
                <a:latin typeface="Arial"/>
                <a:cs typeface="Arial"/>
                <a:sym typeface="Arial"/>
              </a:rPr>
              <a:t>Sepsis/no sepsis</a:t>
            </a:r>
          </a:p>
        </p:txBody>
      </p:sp>
      <p:sp>
        <p:nvSpPr>
          <p:cNvPr id="9" name="TextBox 8">
            <a:extLst>
              <a:ext uri="{FF2B5EF4-FFF2-40B4-BE49-F238E27FC236}">
                <a16:creationId xmlns:a16="http://schemas.microsoft.com/office/drawing/2014/main" id="{2D421593-6675-5575-1540-FCEA6D8D8603}"/>
              </a:ext>
            </a:extLst>
          </p:cNvPr>
          <p:cNvSpPr txBox="1"/>
          <p:nvPr/>
        </p:nvSpPr>
        <p:spPr>
          <a:xfrm>
            <a:off x="6455307" y="4563930"/>
            <a:ext cx="3065241" cy="646331"/>
          </a:xfrm>
          <a:prstGeom prst="rect">
            <a:avLst/>
          </a:prstGeom>
          <a:noFill/>
        </p:spPr>
        <p:txBody>
          <a:bodyPr wrap="square">
            <a:spAutoFit/>
          </a:bodyPr>
          <a:lstStyle/>
          <a:p>
            <a:pPr defTabSz="1219170">
              <a:buClr>
                <a:srgbClr val="000000"/>
              </a:buClr>
            </a:pPr>
            <a:r>
              <a:rPr lang="en" kern="0">
                <a:solidFill>
                  <a:srgbClr val="000000"/>
                </a:solidFill>
                <a:latin typeface="Arial"/>
                <a:cs typeface="Arial"/>
                <a:sym typeface="Arial"/>
              </a:rPr>
              <a:t>This requires being OI with respect to a </a:t>
            </a:r>
            <a:r>
              <a:rPr lang="en" i="1" kern="0">
                <a:solidFill>
                  <a:srgbClr val="000000"/>
                </a:solidFill>
                <a:latin typeface="Arial"/>
                <a:cs typeface="Arial"/>
                <a:sym typeface="Arial"/>
              </a:rPr>
              <a:t>lot </a:t>
            </a:r>
            <a:r>
              <a:rPr lang="en" kern="0">
                <a:solidFill>
                  <a:srgbClr val="000000"/>
                </a:solidFill>
                <a:latin typeface="Arial"/>
                <a:cs typeface="Arial"/>
                <a:sym typeface="Arial"/>
              </a:rPr>
              <a:t>of tests!</a:t>
            </a:r>
            <a:endParaRPr lang="en" sz="1800" kern="0">
              <a:solidFill>
                <a:srgbClr val="000000"/>
              </a:solidFill>
              <a:latin typeface="Arial"/>
              <a:cs typeface="Arial"/>
              <a:sym typeface="Arial"/>
            </a:endParaRPr>
          </a:p>
        </p:txBody>
      </p:sp>
      <p:pic>
        <p:nvPicPr>
          <p:cNvPr id="14" name="Picture 13">
            <a:extLst>
              <a:ext uri="{FF2B5EF4-FFF2-40B4-BE49-F238E27FC236}">
                <a16:creationId xmlns:a16="http://schemas.microsoft.com/office/drawing/2014/main" id="{A8CA0AB2-8E3E-D8E1-CF26-424D8416FA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119" y="2816200"/>
            <a:ext cx="1424814" cy="1424814"/>
          </a:xfrm>
          <a:prstGeom prst="rect">
            <a:avLst/>
          </a:prstGeom>
        </p:spPr>
      </p:pic>
      <p:pic>
        <p:nvPicPr>
          <p:cNvPr id="15" name="Picture 14">
            <a:extLst>
              <a:ext uri="{FF2B5EF4-FFF2-40B4-BE49-F238E27FC236}">
                <a16:creationId xmlns:a16="http://schemas.microsoft.com/office/drawing/2014/main" id="{36E4E60C-5FF6-21BF-56C9-28F5F98948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5577" y="2908689"/>
            <a:ext cx="1372508" cy="1372508"/>
          </a:xfrm>
          <a:prstGeom prst="rect">
            <a:avLst/>
          </a:prstGeom>
        </p:spPr>
      </p:pic>
    </p:spTree>
    <p:extLst>
      <p:ext uri="{BB962C8B-B14F-4D97-AF65-F5344CB8AC3E}">
        <p14:creationId xmlns:p14="http://schemas.microsoft.com/office/powerpoint/2010/main" val="131000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31323-F3E6-D4CD-3ACB-2AA33AD0A6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CB83EB-FCF1-9A18-FAD9-B24E8CFC36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1898526"/>
            <a:ext cx="4018072" cy="4594349"/>
          </a:xfrm>
          <a:prstGeom prst="rect">
            <a:avLst/>
          </a:prstGeom>
        </p:spPr>
      </p:pic>
      <p:sp>
        <p:nvSpPr>
          <p:cNvPr id="2" name="Title 1">
            <a:extLst>
              <a:ext uri="{FF2B5EF4-FFF2-40B4-BE49-F238E27FC236}">
                <a16:creationId xmlns:a16="http://schemas.microsoft.com/office/drawing/2014/main" id="{0316ACB0-EAB7-6CEC-7104-66EFE6F09E1D}"/>
              </a:ext>
            </a:extLst>
          </p:cNvPr>
          <p:cNvSpPr>
            <a:spLocks noGrp="1"/>
          </p:cNvSpPr>
          <p:nvPr>
            <p:ph type="title"/>
          </p:nvPr>
        </p:nvSpPr>
        <p:spPr/>
        <p:txBody>
          <a:bodyPr/>
          <a:lstStyle/>
          <a:p>
            <a:r>
              <a:rPr lang="en-US"/>
              <a:t>Downstream Decisions</a:t>
            </a:r>
          </a:p>
        </p:txBody>
      </p:sp>
      <p:sp>
        <p:nvSpPr>
          <p:cNvPr id="18" name="TextBox 17">
            <a:extLst>
              <a:ext uri="{FF2B5EF4-FFF2-40B4-BE49-F238E27FC236}">
                <a16:creationId xmlns:a16="http://schemas.microsoft.com/office/drawing/2014/main" id="{C38F62FA-4C65-F193-EF61-16512B481E9F}"/>
              </a:ext>
            </a:extLst>
          </p:cNvPr>
          <p:cNvSpPr txBox="1"/>
          <p:nvPr/>
        </p:nvSpPr>
        <p:spPr>
          <a:xfrm>
            <a:off x="5674659" y="2051026"/>
            <a:ext cx="5168707" cy="646331"/>
          </a:xfrm>
          <a:prstGeom prst="rect">
            <a:avLst/>
          </a:prstGeom>
          <a:noFill/>
        </p:spPr>
        <p:txBody>
          <a:bodyPr wrap="square">
            <a:spAutoFit/>
          </a:bodyPr>
          <a:lstStyle/>
          <a:p>
            <a:pPr defTabSz="1219170">
              <a:buClr>
                <a:srgbClr val="000000"/>
              </a:buClr>
            </a:pPr>
            <a:r>
              <a:rPr lang="en" kern="0">
                <a:solidFill>
                  <a:srgbClr val="000000"/>
                </a:solidFill>
                <a:latin typeface="Arial"/>
                <a:cs typeface="Arial"/>
                <a:sym typeface="Arial"/>
              </a:rPr>
              <a:t>But even if the prediction is very complex, the </a:t>
            </a:r>
            <a:r>
              <a:rPr lang="en" i="1" kern="0">
                <a:solidFill>
                  <a:srgbClr val="000000"/>
                </a:solidFill>
                <a:latin typeface="Arial"/>
                <a:cs typeface="Arial"/>
                <a:sym typeface="Arial"/>
              </a:rPr>
              <a:t>actions</a:t>
            </a:r>
            <a:r>
              <a:rPr lang="en" kern="0">
                <a:solidFill>
                  <a:srgbClr val="000000"/>
                </a:solidFill>
                <a:latin typeface="Arial"/>
                <a:cs typeface="Arial"/>
                <a:sym typeface="Arial"/>
              </a:rPr>
              <a:t> it may induce can be simpler</a:t>
            </a:r>
            <a:endParaRPr lang="en" sz="1800"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B91CD2DE-DD7D-96F6-F310-5FCF2D8D48EE}"/>
              </a:ext>
            </a:extLst>
          </p:cNvPr>
          <p:cNvSpPr txBox="1"/>
          <p:nvPr/>
        </p:nvSpPr>
        <p:spPr>
          <a:xfrm>
            <a:off x="5674659" y="3153685"/>
            <a:ext cx="5011270" cy="646331"/>
          </a:xfrm>
          <a:prstGeom prst="rect">
            <a:avLst/>
          </a:prstGeom>
          <a:noFill/>
        </p:spPr>
        <p:txBody>
          <a:bodyPr wrap="square">
            <a:spAutoFit/>
          </a:bodyPr>
          <a:lstStyle/>
          <a:p>
            <a:pPr defTabSz="1219170">
              <a:buClr>
                <a:srgbClr val="000000"/>
              </a:buClr>
            </a:pPr>
            <a:r>
              <a:rPr lang="en" sz="1800" kern="0">
                <a:solidFill>
                  <a:srgbClr val="000000"/>
                </a:solidFill>
                <a:latin typeface="Arial"/>
                <a:cs typeface="Arial"/>
                <a:sym typeface="Arial"/>
              </a:rPr>
              <a:t>If the main goal is good </a:t>
            </a:r>
            <a:r>
              <a:rPr lang="en" sz="1800" i="1" kern="0">
                <a:solidFill>
                  <a:srgbClr val="000000"/>
                </a:solidFill>
                <a:latin typeface="Arial"/>
                <a:cs typeface="Arial"/>
                <a:sym typeface="Arial"/>
              </a:rPr>
              <a:t>downstream decisions</a:t>
            </a:r>
            <a:r>
              <a:rPr lang="en" sz="1800" kern="0">
                <a:solidFill>
                  <a:srgbClr val="000000"/>
                </a:solidFill>
                <a:latin typeface="Arial"/>
                <a:cs typeface="Arial"/>
                <a:sym typeface="Arial"/>
              </a:rPr>
              <a:t>, then can we use less tests?</a:t>
            </a:r>
          </a:p>
        </p:txBody>
      </p:sp>
    </p:spTree>
    <p:extLst>
      <p:ext uri="{BB962C8B-B14F-4D97-AF65-F5344CB8AC3E}">
        <p14:creationId xmlns:p14="http://schemas.microsoft.com/office/powerpoint/2010/main" val="116082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9ED8D-982A-DB9B-068D-C6EA8CAEF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DBB467-A34E-8561-4441-8610D5803277}"/>
              </a:ext>
            </a:extLst>
          </p:cNvPr>
          <p:cNvSpPr>
            <a:spLocks noGrp="1"/>
          </p:cNvSpPr>
          <p:nvPr>
            <p:ph type="title"/>
          </p:nvPr>
        </p:nvSpPr>
        <p:spPr/>
        <p:txBody>
          <a:bodyPr>
            <a:noAutofit/>
          </a:bodyPr>
          <a:lstStyle/>
          <a:p>
            <a:r>
              <a:rPr lang="en-US">
                <a:ea typeface="Helvetica Neue" panose="02000503000000020004" pitchFamily="2" charset="0"/>
                <a:cs typeface="Helvetica Neue" panose="02000503000000020004" pitchFamily="2" charset="0"/>
              </a:rPr>
              <a:t>The trick:</a:t>
            </a:r>
            <a:r>
              <a:rPr lang="en-US" b="1">
                <a:solidFill>
                  <a:srgbClr val="F9BF39"/>
                </a:solidFill>
                <a:ea typeface="Helvetica Neue" panose="02000503000000020004" pitchFamily="2" charset="0"/>
                <a:cs typeface="Helvetica Neue" panose="02000503000000020004" pitchFamily="2" charset="0"/>
              </a:rPr>
              <a:t> </a:t>
            </a:r>
            <a:r>
              <a:rPr lang="en-US">
                <a:solidFill>
                  <a:srgbClr val="F9BF39"/>
                </a:solidFill>
                <a:ea typeface="Helvetica Neue" panose="02000503000000020004" pitchFamily="2" charset="0"/>
                <a:cs typeface="Helvetica Neue" panose="02000503000000020004" pitchFamily="2" charset="0"/>
              </a:rPr>
              <a:t>clever debiasing</a:t>
            </a:r>
            <a:endParaRPr lang="en-US">
              <a:ea typeface="Helvetica Neue" panose="02000503000000020004" pitchFamily="2" charset="0"/>
              <a:cs typeface="Helvetica Neue" panose="02000503000000020004" pitchFamily="2" charset="0"/>
            </a:endParaRPr>
          </a:p>
        </p:txBody>
      </p:sp>
      <p:sp>
        <p:nvSpPr>
          <p:cNvPr id="3" name="Rounded Rectangle 2">
            <a:extLst>
              <a:ext uri="{FF2B5EF4-FFF2-40B4-BE49-F238E27FC236}">
                <a16:creationId xmlns:a16="http://schemas.microsoft.com/office/drawing/2014/main" id="{91D81931-DB75-4D52-0C50-F51C0F491697}"/>
              </a:ext>
            </a:extLst>
          </p:cNvPr>
          <p:cNvSpPr/>
          <p:nvPr/>
        </p:nvSpPr>
        <p:spPr>
          <a:xfrm>
            <a:off x="1540932" y="1612730"/>
            <a:ext cx="9110133"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 </a:t>
            </a:r>
          </a:p>
        </p:txBody>
      </p:sp>
      <p:sp>
        <p:nvSpPr>
          <p:cNvPr id="12" name="Rounded Rectangle 11">
            <a:extLst>
              <a:ext uri="{FF2B5EF4-FFF2-40B4-BE49-F238E27FC236}">
                <a16:creationId xmlns:a16="http://schemas.microsoft.com/office/drawing/2014/main" id="{D93857B6-BD90-8267-5F45-1F5B1802E3A2}"/>
              </a:ext>
            </a:extLst>
          </p:cNvPr>
          <p:cNvSpPr/>
          <p:nvPr/>
        </p:nvSpPr>
        <p:spPr>
          <a:xfrm>
            <a:off x="1021521" y="3200400"/>
            <a:ext cx="3238246" cy="3216166"/>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1">
                    <a:lumMod val="75000"/>
                  </a:schemeClr>
                </a:solidFill>
                <a:latin typeface="+mj-lt"/>
              </a:rPr>
              <a:t>Interpretable</a:t>
            </a:r>
          </a:p>
          <a:p>
            <a:pPr algn="ctr"/>
            <a:r>
              <a:rPr lang="en-US" sz="2600">
                <a:solidFill>
                  <a:schemeClr val="accent1">
                    <a:lumMod val="75000"/>
                  </a:schemeClr>
                </a:solidFill>
                <a:latin typeface="+mj-lt"/>
              </a:rPr>
              <a:t>probabilities</a:t>
            </a:r>
          </a:p>
          <a:p>
            <a:pPr algn="ctr"/>
            <a:endParaRPr lang="en-US">
              <a:solidFill>
                <a:schemeClr val="tx2"/>
              </a:solidFill>
              <a:latin typeface="+mj-lt"/>
            </a:endParaRPr>
          </a:p>
          <a:p>
            <a:pPr algn="ctr"/>
            <a:r>
              <a:rPr lang="en-US">
                <a:solidFill>
                  <a:schemeClr val="tx2"/>
                </a:solidFill>
                <a:latin typeface="+mj-lt"/>
              </a:rPr>
              <a:t>Meaningful, trustworthy predictions.</a:t>
            </a:r>
          </a:p>
        </p:txBody>
      </p:sp>
      <p:sp>
        <p:nvSpPr>
          <p:cNvPr id="14" name="Rounded Rectangle 13">
            <a:extLst>
              <a:ext uri="{FF2B5EF4-FFF2-40B4-BE49-F238E27FC236}">
                <a16:creationId xmlns:a16="http://schemas.microsoft.com/office/drawing/2014/main" id="{9FB9BA31-FEC1-671A-1F86-673D8EAB0B05}"/>
              </a:ext>
            </a:extLst>
          </p:cNvPr>
          <p:cNvSpPr/>
          <p:nvPr/>
        </p:nvSpPr>
        <p:spPr>
          <a:xfrm>
            <a:off x="4476877" y="3200400"/>
            <a:ext cx="3238246" cy="3183475"/>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3">
                    <a:lumMod val="75000"/>
                  </a:schemeClr>
                </a:solidFill>
                <a:latin typeface="+mj-lt"/>
              </a:rPr>
              <a:t>Good decision-making </a:t>
            </a:r>
          </a:p>
          <a:p>
            <a:pPr algn="ctr"/>
            <a:endParaRPr lang="en-US">
              <a:solidFill>
                <a:schemeClr val="tx2"/>
              </a:solidFill>
              <a:latin typeface="+mj-lt"/>
            </a:endParaRPr>
          </a:p>
          <a:p>
            <a:pPr algn="ctr"/>
            <a:r>
              <a:rPr lang="en-US">
                <a:solidFill>
                  <a:schemeClr val="tx2"/>
                </a:solidFill>
                <a:latin typeface="+mj-lt"/>
              </a:rPr>
              <a:t>Use predictions well for downstream decisions.</a:t>
            </a:r>
          </a:p>
        </p:txBody>
      </p:sp>
      <p:sp>
        <p:nvSpPr>
          <p:cNvPr id="15" name="Rounded Rectangle 14">
            <a:extLst>
              <a:ext uri="{FF2B5EF4-FFF2-40B4-BE49-F238E27FC236}">
                <a16:creationId xmlns:a16="http://schemas.microsoft.com/office/drawing/2014/main" id="{21A63F43-9DE8-3746-3D1B-5DDBF2DF4B64}"/>
              </a:ext>
            </a:extLst>
          </p:cNvPr>
          <p:cNvSpPr/>
          <p:nvPr/>
        </p:nvSpPr>
        <p:spPr>
          <a:xfrm>
            <a:off x="7932233" y="3200400"/>
            <a:ext cx="3238246" cy="3216166"/>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5">
                    <a:lumMod val="75000"/>
                  </a:schemeClr>
                </a:solidFill>
                <a:latin typeface="+mj-lt"/>
              </a:rPr>
              <a:t>Collaborative learning</a:t>
            </a:r>
          </a:p>
          <a:p>
            <a:pPr algn="ctr"/>
            <a:endParaRPr lang="en-US">
              <a:solidFill>
                <a:schemeClr val="accent5">
                  <a:lumMod val="75000"/>
                </a:schemeClr>
              </a:solidFill>
              <a:latin typeface="+mj-lt"/>
            </a:endParaRPr>
          </a:p>
          <a:p>
            <a:pPr algn="ctr"/>
            <a:r>
              <a:rPr lang="en-US">
                <a:solidFill>
                  <a:schemeClr val="tx2"/>
                </a:solidFill>
                <a:latin typeface="+mj-lt"/>
              </a:rPr>
              <a:t>Learn efficiently from distributed information.</a:t>
            </a:r>
          </a:p>
        </p:txBody>
      </p:sp>
      <p:pic>
        <p:nvPicPr>
          <p:cNvPr id="25" name="Picture 24">
            <a:extLst>
              <a:ext uri="{FF2B5EF4-FFF2-40B4-BE49-F238E27FC236}">
                <a16:creationId xmlns:a16="http://schemas.microsoft.com/office/drawing/2014/main" id="{4B427611-D741-E68A-7BF2-649D700BE7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2" y="3456163"/>
            <a:ext cx="1160585" cy="1160585"/>
          </a:xfrm>
          <a:prstGeom prst="rect">
            <a:avLst/>
          </a:prstGeom>
        </p:spPr>
      </p:pic>
      <p:pic>
        <p:nvPicPr>
          <p:cNvPr id="26" name="Picture 25">
            <a:extLst>
              <a:ext uri="{FF2B5EF4-FFF2-40B4-BE49-F238E27FC236}">
                <a16:creationId xmlns:a16="http://schemas.microsoft.com/office/drawing/2014/main" id="{23557757-C135-2023-74BC-BF050A182C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2084" y="3429000"/>
            <a:ext cx="1107831" cy="1107831"/>
          </a:xfrm>
          <a:prstGeom prst="rect">
            <a:avLst/>
          </a:prstGeom>
        </p:spPr>
      </p:pic>
      <p:pic>
        <p:nvPicPr>
          <p:cNvPr id="27" name="Picture 26">
            <a:extLst>
              <a:ext uri="{FF2B5EF4-FFF2-40B4-BE49-F238E27FC236}">
                <a16:creationId xmlns:a16="http://schemas.microsoft.com/office/drawing/2014/main" id="{4363CE40-7576-6AED-A716-6F44953299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5046" y="3341079"/>
            <a:ext cx="1195752" cy="1195752"/>
          </a:xfrm>
          <a:prstGeom prst="rect">
            <a:avLst/>
          </a:prstGeom>
        </p:spPr>
      </p:pic>
      <p:pic>
        <p:nvPicPr>
          <p:cNvPr id="4" name="Picture 3">
            <a:extLst>
              <a:ext uri="{FF2B5EF4-FFF2-40B4-BE49-F238E27FC236}">
                <a16:creationId xmlns:a16="http://schemas.microsoft.com/office/drawing/2014/main" id="{E2B29AB3-FD82-77A4-BFF8-D983882E77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80441" y="1899461"/>
            <a:ext cx="625019" cy="625019"/>
          </a:xfrm>
          <a:prstGeom prst="rect">
            <a:avLst/>
          </a:prstGeom>
        </p:spPr>
      </p:pic>
      <p:sp>
        <p:nvSpPr>
          <p:cNvPr id="5" name="TextBox 4">
            <a:extLst>
              <a:ext uri="{FF2B5EF4-FFF2-40B4-BE49-F238E27FC236}">
                <a16:creationId xmlns:a16="http://schemas.microsoft.com/office/drawing/2014/main" id="{8361C95A-19C7-41F2-5D2F-EEA45DAA3CF6}"/>
              </a:ext>
            </a:extLst>
          </p:cNvPr>
          <p:cNvSpPr txBox="1"/>
          <p:nvPr/>
        </p:nvSpPr>
        <p:spPr>
          <a:xfrm>
            <a:off x="1706246" y="1810600"/>
            <a:ext cx="6136492" cy="892552"/>
          </a:xfrm>
          <a:prstGeom prst="rect">
            <a:avLst/>
          </a:prstGeom>
          <a:noFill/>
        </p:spPr>
        <p:txBody>
          <a:bodyPr wrap="square" rtlCol="0">
            <a:spAutoFit/>
          </a:bodyPr>
          <a:lstStyle/>
          <a:p>
            <a:pPr algn="ctr"/>
            <a:r>
              <a:rPr lang="en-US" sz="3400" b="1"/>
              <a:t>Clever debiasing</a:t>
            </a:r>
          </a:p>
          <a:p>
            <a:pPr algn="ctr"/>
            <a:r>
              <a:rPr lang="en-US">
                <a:solidFill>
                  <a:schemeClr val="tx2"/>
                </a:solidFill>
              </a:rPr>
              <a:t>Make predictions unbiased on the right subsequences</a:t>
            </a:r>
            <a:endParaRPr lang="en-US"/>
          </a:p>
        </p:txBody>
      </p:sp>
      <p:pic>
        <p:nvPicPr>
          <p:cNvPr id="6" name="Picture 5">
            <a:extLst>
              <a:ext uri="{FF2B5EF4-FFF2-40B4-BE49-F238E27FC236}">
                <a16:creationId xmlns:a16="http://schemas.microsoft.com/office/drawing/2014/main" id="{2B69D9E2-9034-FD02-85AB-752C8F6AEA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93201" y="1765695"/>
            <a:ext cx="892553" cy="892553"/>
          </a:xfrm>
          <a:prstGeom prst="rect">
            <a:avLst/>
          </a:prstGeom>
        </p:spPr>
      </p:pic>
      <p:sp>
        <p:nvSpPr>
          <p:cNvPr id="7" name="TextBox 6">
            <a:extLst>
              <a:ext uri="{FF2B5EF4-FFF2-40B4-BE49-F238E27FC236}">
                <a16:creationId xmlns:a16="http://schemas.microsoft.com/office/drawing/2014/main" id="{1C3D15CF-4F81-AE4B-40F0-6BDBC6449976}"/>
              </a:ext>
            </a:extLst>
          </p:cNvPr>
          <p:cNvSpPr txBox="1"/>
          <p:nvPr/>
        </p:nvSpPr>
        <p:spPr>
          <a:xfrm>
            <a:off x="8417110" y="1806178"/>
            <a:ext cx="1396536" cy="784830"/>
          </a:xfrm>
          <a:prstGeom prst="rect">
            <a:avLst/>
          </a:prstGeom>
          <a:noFill/>
        </p:spPr>
        <p:txBody>
          <a:bodyPr wrap="none" rtlCol="0">
            <a:spAutoFit/>
          </a:bodyPr>
          <a:lstStyle/>
          <a:p>
            <a:pPr algn="ctr"/>
            <a:r>
              <a:rPr lang="en-US" sz="1500">
                <a:solidFill>
                  <a:schemeClr val="tx2"/>
                </a:solidFill>
              </a:rPr>
              <a:t>Efficient</a:t>
            </a:r>
          </a:p>
          <a:p>
            <a:pPr algn="ctr"/>
            <a:r>
              <a:rPr lang="en-US" sz="1500">
                <a:solidFill>
                  <a:schemeClr val="tx2"/>
                </a:solidFill>
              </a:rPr>
              <a:t>&amp;</a:t>
            </a:r>
          </a:p>
          <a:p>
            <a:pPr algn="ctr"/>
            <a:r>
              <a:rPr lang="en-US" sz="1500">
                <a:solidFill>
                  <a:schemeClr val="tx2"/>
                </a:solidFill>
              </a:rPr>
              <a:t>Does no harm!</a:t>
            </a:r>
          </a:p>
        </p:txBody>
      </p:sp>
    </p:spTree>
    <p:extLst>
      <p:ext uri="{BB962C8B-B14F-4D97-AF65-F5344CB8AC3E}">
        <p14:creationId xmlns:p14="http://schemas.microsoft.com/office/powerpoint/2010/main" val="32516090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ABFBA-C6D1-C44A-48F3-8D1FB6B85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8729C0-B0ED-7D81-EFD0-7377A18B3C6D}"/>
              </a:ext>
            </a:extLst>
          </p:cNvPr>
          <p:cNvSpPr>
            <a:spLocks noGrp="1"/>
          </p:cNvSpPr>
          <p:nvPr>
            <p:ph type="title"/>
          </p:nvPr>
        </p:nvSpPr>
        <p:spPr/>
        <p:txBody>
          <a:bodyPr>
            <a:noAutofit/>
          </a:bodyPr>
          <a:lstStyle/>
          <a:p>
            <a:r>
              <a:rPr lang="en-US">
                <a:ea typeface="Helvetica Neue" panose="02000503000000020004" pitchFamily="2" charset="0"/>
                <a:cs typeface="Helvetica Neue" panose="02000503000000020004" pitchFamily="2" charset="0"/>
              </a:rPr>
              <a:t>The trick:</a:t>
            </a:r>
            <a:r>
              <a:rPr lang="en-US" b="1">
                <a:solidFill>
                  <a:srgbClr val="F9BF39"/>
                </a:solidFill>
                <a:ea typeface="Helvetica Neue" panose="02000503000000020004" pitchFamily="2" charset="0"/>
                <a:cs typeface="Helvetica Neue" panose="02000503000000020004" pitchFamily="2" charset="0"/>
              </a:rPr>
              <a:t> </a:t>
            </a:r>
            <a:r>
              <a:rPr lang="en-US">
                <a:solidFill>
                  <a:srgbClr val="F9BF39"/>
                </a:solidFill>
                <a:ea typeface="Helvetica Neue" panose="02000503000000020004" pitchFamily="2" charset="0"/>
                <a:cs typeface="Helvetica Neue" panose="02000503000000020004" pitchFamily="2" charset="0"/>
              </a:rPr>
              <a:t>clever debiasing</a:t>
            </a:r>
            <a:endParaRPr lang="en-US">
              <a:ea typeface="Helvetica Neue" panose="02000503000000020004" pitchFamily="2" charset="0"/>
              <a:cs typeface="Helvetica Neue" panose="02000503000000020004" pitchFamily="2" charset="0"/>
            </a:endParaRPr>
          </a:p>
        </p:txBody>
      </p:sp>
      <p:sp>
        <p:nvSpPr>
          <p:cNvPr id="3" name="Rounded Rectangle 2">
            <a:extLst>
              <a:ext uri="{FF2B5EF4-FFF2-40B4-BE49-F238E27FC236}">
                <a16:creationId xmlns:a16="http://schemas.microsoft.com/office/drawing/2014/main" id="{FF9E6873-F63B-DF24-1D74-7FFED7819A3A}"/>
              </a:ext>
            </a:extLst>
          </p:cNvPr>
          <p:cNvSpPr/>
          <p:nvPr/>
        </p:nvSpPr>
        <p:spPr>
          <a:xfrm>
            <a:off x="1540932" y="1612730"/>
            <a:ext cx="9110133" cy="1171726"/>
          </a:xfrm>
          <a:prstGeom prst="roundRect">
            <a:avLst/>
          </a:prstGeom>
          <a:solidFill>
            <a:srgbClr val="FEF5DE">
              <a:alpha val="0"/>
            </a:srgbClr>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 </a:t>
            </a:r>
          </a:p>
        </p:txBody>
      </p:sp>
      <p:sp>
        <p:nvSpPr>
          <p:cNvPr id="12" name="Rounded Rectangle 11">
            <a:extLst>
              <a:ext uri="{FF2B5EF4-FFF2-40B4-BE49-F238E27FC236}">
                <a16:creationId xmlns:a16="http://schemas.microsoft.com/office/drawing/2014/main" id="{4D3C09EB-7EA1-7233-CD93-4AB3C1C3B051}"/>
              </a:ext>
            </a:extLst>
          </p:cNvPr>
          <p:cNvSpPr/>
          <p:nvPr/>
        </p:nvSpPr>
        <p:spPr>
          <a:xfrm>
            <a:off x="1021521" y="3200400"/>
            <a:ext cx="3238246" cy="3216166"/>
          </a:xfrm>
          <a:prstGeom prst="roundRect">
            <a:avLst>
              <a:gd name="adj" fmla="val 10592"/>
            </a:avLst>
          </a:prstGeom>
          <a:solidFill>
            <a:srgbClr val="E7ECF3">
              <a:alpha val="0"/>
            </a:srgb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1">
                    <a:lumMod val="75000"/>
                  </a:schemeClr>
                </a:solidFill>
                <a:latin typeface="+mj-lt"/>
              </a:rPr>
              <a:t>Interpretable</a:t>
            </a:r>
          </a:p>
          <a:p>
            <a:pPr algn="ctr"/>
            <a:r>
              <a:rPr lang="en-US" sz="2600">
                <a:solidFill>
                  <a:schemeClr val="accent1">
                    <a:lumMod val="75000"/>
                  </a:schemeClr>
                </a:solidFill>
                <a:latin typeface="+mj-lt"/>
              </a:rPr>
              <a:t>probabilities</a:t>
            </a:r>
          </a:p>
          <a:p>
            <a:pPr algn="ctr"/>
            <a:endParaRPr lang="en-US">
              <a:solidFill>
                <a:schemeClr val="tx2"/>
              </a:solidFill>
              <a:latin typeface="+mj-lt"/>
            </a:endParaRPr>
          </a:p>
          <a:p>
            <a:pPr algn="ctr"/>
            <a:r>
              <a:rPr lang="en-US">
                <a:solidFill>
                  <a:schemeClr val="tx2"/>
                </a:solidFill>
                <a:latin typeface="+mj-lt"/>
              </a:rPr>
              <a:t>Meaningful, trustworthy predictions.</a:t>
            </a:r>
          </a:p>
        </p:txBody>
      </p:sp>
      <p:sp>
        <p:nvSpPr>
          <p:cNvPr id="14" name="Rounded Rectangle 13">
            <a:extLst>
              <a:ext uri="{FF2B5EF4-FFF2-40B4-BE49-F238E27FC236}">
                <a16:creationId xmlns:a16="http://schemas.microsoft.com/office/drawing/2014/main" id="{BF3C457C-893E-B4E7-435A-E7655A0A52D6}"/>
              </a:ext>
            </a:extLst>
          </p:cNvPr>
          <p:cNvSpPr/>
          <p:nvPr/>
        </p:nvSpPr>
        <p:spPr>
          <a:xfrm>
            <a:off x="4476877" y="3200400"/>
            <a:ext cx="3238246" cy="3183475"/>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3">
                    <a:lumMod val="75000"/>
                  </a:schemeClr>
                </a:solidFill>
                <a:latin typeface="+mj-lt"/>
              </a:rPr>
              <a:t>Good decision-making </a:t>
            </a:r>
          </a:p>
          <a:p>
            <a:pPr algn="ctr"/>
            <a:endParaRPr lang="en-US">
              <a:solidFill>
                <a:schemeClr val="tx2"/>
              </a:solidFill>
              <a:latin typeface="+mj-lt"/>
            </a:endParaRPr>
          </a:p>
          <a:p>
            <a:pPr algn="ctr"/>
            <a:r>
              <a:rPr lang="en-US">
                <a:solidFill>
                  <a:schemeClr val="tx2"/>
                </a:solidFill>
                <a:latin typeface="+mj-lt"/>
              </a:rPr>
              <a:t>Use predictions well for downstream decisions.</a:t>
            </a:r>
          </a:p>
        </p:txBody>
      </p:sp>
      <p:sp>
        <p:nvSpPr>
          <p:cNvPr id="15" name="Rounded Rectangle 14">
            <a:extLst>
              <a:ext uri="{FF2B5EF4-FFF2-40B4-BE49-F238E27FC236}">
                <a16:creationId xmlns:a16="http://schemas.microsoft.com/office/drawing/2014/main" id="{3C509FED-7BD4-640B-5AED-F01A0BB463EA}"/>
              </a:ext>
            </a:extLst>
          </p:cNvPr>
          <p:cNvSpPr/>
          <p:nvPr/>
        </p:nvSpPr>
        <p:spPr>
          <a:xfrm>
            <a:off x="7932233" y="3200400"/>
            <a:ext cx="3238246" cy="3216166"/>
          </a:xfrm>
          <a:prstGeom prst="roundRect">
            <a:avLst>
              <a:gd name="adj" fmla="val 10592"/>
            </a:avLst>
          </a:prstGeom>
          <a:solidFill>
            <a:schemeClr val="accent6">
              <a:alpha val="0"/>
            </a:schemeClr>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5">
                    <a:lumMod val="75000"/>
                  </a:schemeClr>
                </a:solidFill>
                <a:latin typeface="+mj-lt"/>
              </a:rPr>
              <a:t>Collaborative learning</a:t>
            </a:r>
          </a:p>
          <a:p>
            <a:pPr algn="ctr"/>
            <a:endParaRPr lang="en-US">
              <a:solidFill>
                <a:schemeClr val="accent5">
                  <a:lumMod val="75000"/>
                </a:schemeClr>
              </a:solidFill>
              <a:latin typeface="+mj-lt"/>
            </a:endParaRPr>
          </a:p>
          <a:p>
            <a:pPr algn="ctr"/>
            <a:r>
              <a:rPr lang="en-US">
                <a:solidFill>
                  <a:schemeClr val="tx2"/>
                </a:solidFill>
                <a:latin typeface="+mj-lt"/>
              </a:rPr>
              <a:t>Learn efficiently from distributed information.</a:t>
            </a:r>
          </a:p>
        </p:txBody>
      </p:sp>
      <p:pic>
        <p:nvPicPr>
          <p:cNvPr id="25" name="Picture 24">
            <a:extLst>
              <a:ext uri="{FF2B5EF4-FFF2-40B4-BE49-F238E27FC236}">
                <a16:creationId xmlns:a16="http://schemas.microsoft.com/office/drawing/2014/main" id="{49256A2B-271C-F578-5810-CF405FDD94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2" y="3456163"/>
            <a:ext cx="1160585" cy="1160585"/>
          </a:xfrm>
          <a:prstGeom prst="rect">
            <a:avLst/>
          </a:prstGeom>
        </p:spPr>
      </p:pic>
      <p:pic>
        <p:nvPicPr>
          <p:cNvPr id="26" name="Picture 25">
            <a:extLst>
              <a:ext uri="{FF2B5EF4-FFF2-40B4-BE49-F238E27FC236}">
                <a16:creationId xmlns:a16="http://schemas.microsoft.com/office/drawing/2014/main" id="{0B7B87B5-D785-1827-6E3E-E1DA006F9A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2084" y="3429000"/>
            <a:ext cx="1107831" cy="1107831"/>
          </a:xfrm>
          <a:prstGeom prst="rect">
            <a:avLst/>
          </a:prstGeom>
        </p:spPr>
      </p:pic>
      <p:pic>
        <p:nvPicPr>
          <p:cNvPr id="27" name="Picture 26">
            <a:extLst>
              <a:ext uri="{FF2B5EF4-FFF2-40B4-BE49-F238E27FC236}">
                <a16:creationId xmlns:a16="http://schemas.microsoft.com/office/drawing/2014/main" id="{C9EE1692-3C6D-55CE-FFE5-A6570D1B5F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5046" y="3341079"/>
            <a:ext cx="1195752" cy="1195752"/>
          </a:xfrm>
          <a:prstGeom prst="rect">
            <a:avLst/>
          </a:prstGeom>
        </p:spPr>
      </p:pic>
      <p:pic>
        <p:nvPicPr>
          <p:cNvPr id="4" name="Picture 3">
            <a:extLst>
              <a:ext uri="{FF2B5EF4-FFF2-40B4-BE49-F238E27FC236}">
                <a16:creationId xmlns:a16="http://schemas.microsoft.com/office/drawing/2014/main" id="{8A6BF599-D54E-A6E4-A751-AEF802DC42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80441" y="1899461"/>
            <a:ext cx="625019" cy="625019"/>
          </a:xfrm>
          <a:prstGeom prst="rect">
            <a:avLst/>
          </a:prstGeom>
        </p:spPr>
      </p:pic>
      <p:sp>
        <p:nvSpPr>
          <p:cNvPr id="5" name="TextBox 4">
            <a:extLst>
              <a:ext uri="{FF2B5EF4-FFF2-40B4-BE49-F238E27FC236}">
                <a16:creationId xmlns:a16="http://schemas.microsoft.com/office/drawing/2014/main" id="{D2D9A172-3182-A0D6-6A5E-AD53DD7A99E0}"/>
              </a:ext>
            </a:extLst>
          </p:cNvPr>
          <p:cNvSpPr txBox="1"/>
          <p:nvPr/>
        </p:nvSpPr>
        <p:spPr>
          <a:xfrm>
            <a:off x="1706246" y="1810600"/>
            <a:ext cx="6136492" cy="892552"/>
          </a:xfrm>
          <a:prstGeom prst="rect">
            <a:avLst/>
          </a:prstGeom>
          <a:noFill/>
        </p:spPr>
        <p:txBody>
          <a:bodyPr wrap="square" rtlCol="0">
            <a:spAutoFit/>
          </a:bodyPr>
          <a:lstStyle/>
          <a:p>
            <a:pPr algn="ctr"/>
            <a:r>
              <a:rPr lang="en-US" sz="3400" b="1"/>
              <a:t>Clever debiasing</a:t>
            </a:r>
          </a:p>
          <a:p>
            <a:pPr algn="ctr"/>
            <a:r>
              <a:rPr lang="en-US">
                <a:solidFill>
                  <a:schemeClr val="tx2"/>
                </a:solidFill>
              </a:rPr>
              <a:t>Make predictions unbiased on the right subsequences</a:t>
            </a:r>
            <a:endParaRPr lang="en-US"/>
          </a:p>
        </p:txBody>
      </p:sp>
      <p:pic>
        <p:nvPicPr>
          <p:cNvPr id="6" name="Picture 5">
            <a:extLst>
              <a:ext uri="{FF2B5EF4-FFF2-40B4-BE49-F238E27FC236}">
                <a16:creationId xmlns:a16="http://schemas.microsoft.com/office/drawing/2014/main" id="{8FC0823A-951B-7817-D09C-9CEFF9EC308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93201" y="1765695"/>
            <a:ext cx="892553" cy="892553"/>
          </a:xfrm>
          <a:prstGeom prst="rect">
            <a:avLst/>
          </a:prstGeom>
        </p:spPr>
      </p:pic>
      <p:sp>
        <p:nvSpPr>
          <p:cNvPr id="7" name="TextBox 6">
            <a:extLst>
              <a:ext uri="{FF2B5EF4-FFF2-40B4-BE49-F238E27FC236}">
                <a16:creationId xmlns:a16="http://schemas.microsoft.com/office/drawing/2014/main" id="{241D5395-3540-BE14-3188-B17694CD6AE5}"/>
              </a:ext>
            </a:extLst>
          </p:cNvPr>
          <p:cNvSpPr txBox="1"/>
          <p:nvPr/>
        </p:nvSpPr>
        <p:spPr>
          <a:xfrm>
            <a:off x="8417110" y="1806178"/>
            <a:ext cx="1396536" cy="784830"/>
          </a:xfrm>
          <a:prstGeom prst="rect">
            <a:avLst/>
          </a:prstGeom>
          <a:noFill/>
        </p:spPr>
        <p:txBody>
          <a:bodyPr wrap="none" rtlCol="0">
            <a:spAutoFit/>
          </a:bodyPr>
          <a:lstStyle/>
          <a:p>
            <a:pPr algn="ctr"/>
            <a:r>
              <a:rPr lang="en-US" sz="1500">
                <a:solidFill>
                  <a:schemeClr val="tx2"/>
                </a:solidFill>
              </a:rPr>
              <a:t>Efficient</a:t>
            </a:r>
          </a:p>
          <a:p>
            <a:pPr algn="ctr"/>
            <a:r>
              <a:rPr lang="en-US" sz="1500">
                <a:solidFill>
                  <a:schemeClr val="tx2"/>
                </a:solidFill>
              </a:rPr>
              <a:t>&amp;</a:t>
            </a:r>
          </a:p>
          <a:p>
            <a:pPr algn="ctr"/>
            <a:r>
              <a:rPr lang="en-US" sz="1500">
                <a:solidFill>
                  <a:schemeClr val="tx2"/>
                </a:solidFill>
              </a:rPr>
              <a:t>Does no harm!</a:t>
            </a:r>
          </a:p>
        </p:txBody>
      </p:sp>
    </p:spTree>
    <p:extLst>
      <p:ext uri="{BB962C8B-B14F-4D97-AF65-F5344CB8AC3E}">
        <p14:creationId xmlns:p14="http://schemas.microsoft.com/office/powerpoint/2010/main" val="12034201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B9D8-B340-D435-DC58-62B33908CA87}"/>
              </a:ext>
            </a:extLst>
          </p:cNvPr>
          <p:cNvSpPr>
            <a:spLocks noGrp="1"/>
          </p:cNvSpPr>
          <p:nvPr>
            <p:ph type="title"/>
          </p:nvPr>
        </p:nvSpPr>
        <p:spPr/>
        <p:txBody>
          <a:bodyPr>
            <a:normAutofit fontScale="90000"/>
          </a:bodyPr>
          <a:lstStyle/>
          <a:p>
            <a:r>
              <a:rPr lang="en-US"/>
              <a:t>What Makes a Decision “good?”</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E984B6E-96E4-445A-D208-3FFEC577D24F}"/>
                  </a:ext>
                </a:extLst>
              </p:cNvPr>
              <p:cNvSpPr txBox="1"/>
              <p:nvPr/>
            </p:nvSpPr>
            <p:spPr>
              <a:xfrm>
                <a:off x="2566007" y="4251363"/>
                <a:ext cx="7980073" cy="878510"/>
              </a:xfrm>
              <a:prstGeom prst="rect">
                <a:avLst/>
              </a:prstGeom>
              <a:noFill/>
            </p:spPr>
            <p:txBody>
              <a:bodyPr wrap="square">
                <a:spAutoFit/>
              </a:bodyPr>
              <a:lstStyle/>
              <a:p>
                <a:pPr defTabSz="1219170">
                  <a:buClr>
                    <a:srgbClr val="000000"/>
                  </a:buClr>
                </a:pPr>
                <a:r>
                  <a:rPr lang="en" sz="2400" kern="0">
                    <a:solidFill>
                      <a:srgbClr val="000000"/>
                    </a:solidFill>
                    <a:latin typeface="Aptos" panose="020B0004020202020204" pitchFamily="34" charset="0"/>
                    <a:cs typeface="Arial"/>
                    <a:sym typeface="Arial"/>
                  </a:rPr>
                  <a:t>Let </a:t>
                </a:r>
                <a14:m>
                  <m:oMath xmlns:m="http://schemas.openxmlformats.org/officeDocument/2006/math">
                    <m:r>
                      <a:rPr lang="en-US" sz="2400" b="0" i="1" kern="0" smtClean="0">
                        <a:solidFill>
                          <a:srgbClr val="000000"/>
                        </a:solidFill>
                        <a:latin typeface="Cambria Math" panose="02040503050406030204" pitchFamily="18" charset="0"/>
                        <a:cs typeface="Arial"/>
                        <a:sym typeface="Arial"/>
                      </a:rPr>
                      <m:t>𝑑</m:t>
                    </m:r>
                    <m:d>
                      <m:dPr>
                        <m:ctrlPr>
                          <a:rPr lang="en-US" sz="2400" b="0" i="1" kern="0" smtClean="0">
                            <a:solidFill>
                              <a:srgbClr val="000000"/>
                            </a:solidFill>
                            <a:latin typeface="Cambria Math" panose="02040503050406030204" pitchFamily="18" charset="0"/>
                            <a:cs typeface="Arial"/>
                            <a:sym typeface="Arial"/>
                          </a:rPr>
                        </m:ctrlPr>
                      </m:dPr>
                      <m:e>
                        <m:r>
                          <a:rPr lang="en-US" sz="2400" b="0" i="1" kern="0" smtClean="0">
                            <a:solidFill>
                              <a:srgbClr val="000000"/>
                            </a:solidFill>
                            <a:latin typeface="Cambria Math" panose="02040503050406030204" pitchFamily="18" charset="0"/>
                            <a:cs typeface="Arial"/>
                            <a:sym typeface="Arial"/>
                          </a:rPr>
                          <m:t>𝑓</m:t>
                        </m:r>
                        <m:d>
                          <m:dPr>
                            <m:ctrlPr>
                              <a:rPr lang="en-US" sz="2400" b="0" i="1" kern="0" smtClean="0">
                                <a:solidFill>
                                  <a:srgbClr val="000000"/>
                                </a:solidFill>
                                <a:latin typeface="Cambria Math" panose="02040503050406030204" pitchFamily="18" charset="0"/>
                                <a:cs typeface="Arial"/>
                                <a:sym typeface="Arial"/>
                              </a:rPr>
                            </m:ctrlPr>
                          </m:dPr>
                          <m:e>
                            <m:r>
                              <a:rPr lang="en-US" sz="2400" b="0" i="1" kern="0" smtClean="0">
                                <a:solidFill>
                                  <a:srgbClr val="000000"/>
                                </a:solidFill>
                                <a:latin typeface="Cambria Math" panose="02040503050406030204" pitchFamily="18" charset="0"/>
                                <a:cs typeface="Arial"/>
                                <a:sym typeface="Arial"/>
                              </a:rPr>
                              <m:t>𝑥</m:t>
                            </m:r>
                          </m:e>
                        </m:d>
                      </m:e>
                    </m:d>
                  </m:oMath>
                </a14:m>
                <a:r>
                  <a:rPr lang="en" sz="2400" kern="0">
                    <a:solidFill>
                      <a:srgbClr val="000000"/>
                    </a:solidFill>
                    <a:latin typeface="Aptos" panose="020B0004020202020204" pitchFamily="34" charset="0"/>
                    <a:cs typeface="Arial"/>
                    <a:sym typeface="Arial"/>
                  </a:rPr>
                  <a:t> be the decision rule which chooses action</a:t>
                </a:r>
              </a:p>
              <a:p>
                <a:pPr defTabSz="1219170">
                  <a:buClr>
                    <a:srgbClr val="000000"/>
                  </a:buClr>
                </a:pPr>
                <a14:m>
                  <m:oMathPara xmlns:m="http://schemas.openxmlformats.org/officeDocument/2006/math">
                    <m:oMathParaPr>
                      <m:jc m:val="centerGroup"/>
                    </m:oMathParaPr>
                    <m:oMath xmlns:m="http://schemas.openxmlformats.org/officeDocument/2006/math">
                      <m:r>
                        <a:rPr lang="en-US" sz="2400" b="0" i="1" kern="0" smtClean="0">
                          <a:solidFill>
                            <a:srgbClr val="000000"/>
                          </a:solidFill>
                          <a:latin typeface="Cambria Math" panose="02040503050406030204" pitchFamily="18" charset="0"/>
                          <a:cs typeface="Arial"/>
                          <a:sym typeface="Arial"/>
                        </a:rPr>
                        <m:t>𝑎</m:t>
                      </m:r>
                      <m:r>
                        <a:rPr lang="en-US" sz="2400" b="0" i="1" kern="0" smtClean="0">
                          <a:solidFill>
                            <a:srgbClr val="000000"/>
                          </a:solidFill>
                          <a:latin typeface="Cambria Math" panose="02040503050406030204" pitchFamily="18" charset="0"/>
                          <a:cs typeface="Arial"/>
                          <a:sym typeface="Arial"/>
                        </a:rPr>
                        <m:t>∈</m:t>
                      </m:r>
                      <m:func>
                        <m:funcPr>
                          <m:ctrlPr>
                            <a:rPr lang="en-US" sz="2400" b="0" i="1" kern="0" smtClean="0">
                              <a:solidFill>
                                <a:srgbClr val="000000"/>
                              </a:solidFill>
                              <a:latin typeface="Cambria Math" panose="02040503050406030204" pitchFamily="18" charset="0"/>
                              <a:cs typeface="Arial"/>
                              <a:sym typeface="Arial"/>
                            </a:rPr>
                          </m:ctrlPr>
                        </m:funcPr>
                        <m:fName>
                          <m:r>
                            <m:rPr>
                              <m:sty m:val="p"/>
                            </m:rPr>
                            <a:rPr lang="en-US" sz="2400" b="0" i="0" kern="0" smtClean="0">
                              <a:solidFill>
                                <a:srgbClr val="000000"/>
                              </a:solidFill>
                              <a:latin typeface="Cambria Math" panose="02040503050406030204" pitchFamily="18" charset="0"/>
                              <a:cs typeface="Arial"/>
                              <a:sym typeface="Arial"/>
                            </a:rPr>
                            <m:t>arg</m:t>
                          </m:r>
                        </m:fName>
                        <m:e>
                          <m:func>
                            <m:funcPr>
                              <m:ctrlPr>
                                <a:rPr lang="en-US" sz="2400" b="0" i="1" kern="0" smtClean="0">
                                  <a:solidFill>
                                    <a:srgbClr val="000000"/>
                                  </a:solidFill>
                                  <a:latin typeface="Cambria Math" panose="02040503050406030204" pitchFamily="18" charset="0"/>
                                  <a:cs typeface="Arial"/>
                                  <a:sym typeface="Arial"/>
                                </a:rPr>
                              </m:ctrlPr>
                            </m:funcPr>
                            <m:fName>
                              <m:r>
                                <m:rPr>
                                  <m:sty m:val="p"/>
                                </m:rPr>
                                <a:rPr lang="en-US" sz="2400" b="0" i="0" kern="0" smtClean="0">
                                  <a:solidFill>
                                    <a:srgbClr val="000000"/>
                                  </a:solidFill>
                                  <a:latin typeface="Cambria Math" panose="02040503050406030204" pitchFamily="18" charset="0"/>
                                  <a:cs typeface="Arial"/>
                                  <a:sym typeface="Arial"/>
                                </a:rPr>
                                <m:t>max</m:t>
                              </m:r>
                            </m:fName>
                            <m:e>
                              <m:r>
                                <a:rPr lang="en-US" sz="2400" i="1" kern="0">
                                  <a:solidFill>
                                    <a:srgbClr val="000000"/>
                                  </a:solidFill>
                                  <a:latin typeface="Cambria Math" panose="02040503050406030204" pitchFamily="18" charset="0"/>
                                  <a:cs typeface="Arial"/>
                                  <a:sym typeface="Arial"/>
                                </a:rPr>
                                <m:t>𝑢</m:t>
                              </m:r>
                              <m:r>
                                <a:rPr lang="en-US" sz="2400" i="1" kern="0">
                                  <a:solidFill>
                                    <a:srgbClr val="000000"/>
                                  </a:solidFill>
                                  <a:latin typeface="Cambria Math" panose="02040503050406030204" pitchFamily="18" charset="0"/>
                                  <a:cs typeface="Arial"/>
                                  <a:sym typeface="Arial"/>
                                </a:rPr>
                                <m:t>(</m:t>
                              </m:r>
                              <m:r>
                                <a:rPr lang="en-US" sz="2400" i="1" kern="0">
                                  <a:solidFill>
                                    <a:srgbClr val="000000"/>
                                  </a:solidFill>
                                  <a:latin typeface="Cambria Math" panose="02040503050406030204" pitchFamily="18" charset="0"/>
                                  <a:cs typeface="Arial"/>
                                  <a:sym typeface="Arial"/>
                                </a:rPr>
                                <m:t>𝑎</m:t>
                              </m:r>
                              <m:r>
                                <a:rPr lang="en-US" sz="2400" i="1" kern="0">
                                  <a:solidFill>
                                    <a:srgbClr val="000000"/>
                                  </a:solidFill>
                                  <a:latin typeface="Cambria Math" panose="02040503050406030204" pitchFamily="18" charset="0"/>
                                  <a:cs typeface="Arial"/>
                                  <a:sym typeface="Arial"/>
                                </a:rPr>
                                <m:t>,</m:t>
                              </m:r>
                              <m:r>
                                <a:rPr lang="en-US" sz="2400" i="1" kern="0">
                                  <a:solidFill>
                                    <a:srgbClr val="000000"/>
                                  </a:solidFill>
                                  <a:latin typeface="Cambria Math" panose="02040503050406030204" pitchFamily="18" charset="0"/>
                                  <a:cs typeface="Arial"/>
                                  <a:sym typeface="Arial"/>
                                </a:rPr>
                                <m:t>𝑓</m:t>
                              </m:r>
                              <m:r>
                                <a:rPr lang="en-US" sz="2400" i="1" kern="0">
                                  <a:solidFill>
                                    <a:srgbClr val="000000"/>
                                  </a:solidFill>
                                  <a:latin typeface="Cambria Math" panose="02040503050406030204" pitchFamily="18" charset="0"/>
                                  <a:cs typeface="Arial"/>
                                  <a:sym typeface="Arial"/>
                                </a:rPr>
                                <m:t>(</m:t>
                              </m:r>
                              <m:r>
                                <a:rPr lang="en-US" sz="2400" i="1" kern="0">
                                  <a:solidFill>
                                    <a:srgbClr val="000000"/>
                                  </a:solidFill>
                                  <a:latin typeface="Cambria Math" panose="02040503050406030204" pitchFamily="18" charset="0"/>
                                  <a:cs typeface="Arial"/>
                                  <a:sym typeface="Arial"/>
                                </a:rPr>
                                <m:t>𝑥</m:t>
                              </m:r>
                              <m:r>
                                <a:rPr lang="en-US" sz="2400" i="1" kern="0">
                                  <a:solidFill>
                                    <a:srgbClr val="000000"/>
                                  </a:solidFill>
                                  <a:latin typeface="Cambria Math" panose="02040503050406030204" pitchFamily="18" charset="0"/>
                                  <a:cs typeface="Arial"/>
                                  <a:sym typeface="Arial"/>
                                </a:rPr>
                                <m:t>))</m:t>
                              </m:r>
                            </m:e>
                          </m:func>
                        </m:e>
                      </m:func>
                    </m:oMath>
                  </m:oMathPara>
                </a14:m>
                <a:endParaRPr lang="en-US" sz="2400" b="0" kern="0">
                  <a:solidFill>
                    <a:srgbClr val="000000"/>
                  </a:solidFill>
                  <a:latin typeface="Aptos" panose="020B0004020202020204" pitchFamily="34" charset="0"/>
                  <a:cs typeface="Arial"/>
                  <a:sym typeface="Arial"/>
                </a:endParaRPr>
              </a:p>
            </p:txBody>
          </p:sp>
        </mc:Choice>
        <mc:Fallback xmlns="">
          <p:sp>
            <p:nvSpPr>
              <p:cNvPr id="4" name="TextBox 3">
                <a:extLst>
                  <a:ext uri="{FF2B5EF4-FFF2-40B4-BE49-F238E27FC236}">
                    <a16:creationId xmlns:a16="http://schemas.microsoft.com/office/drawing/2014/main" id="{0E984B6E-96E4-445A-D208-3FFEC577D24F}"/>
                  </a:ext>
                </a:extLst>
              </p:cNvPr>
              <p:cNvSpPr txBox="1">
                <a:spLocks noRot="1" noChangeAspect="1" noMove="1" noResize="1" noEditPoints="1" noAdjustHandles="1" noChangeArrowheads="1" noChangeShapeType="1" noTextEdit="1"/>
              </p:cNvSpPr>
              <p:nvPr/>
            </p:nvSpPr>
            <p:spPr>
              <a:xfrm>
                <a:off x="2566007" y="4251363"/>
                <a:ext cx="7980073" cy="878510"/>
              </a:xfrm>
              <a:prstGeom prst="rect">
                <a:avLst/>
              </a:prstGeom>
              <a:blipFill>
                <a:blip r:embed="rId2"/>
                <a:stretch>
                  <a:fillRect l="-1272" b="-70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5EF9AE4-72BA-C364-781E-48E79738A3BB}"/>
                  </a:ext>
                </a:extLst>
              </p:cNvPr>
              <p:cNvSpPr txBox="1"/>
              <p:nvPr/>
            </p:nvSpPr>
            <p:spPr>
              <a:xfrm>
                <a:off x="458992" y="1613718"/>
                <a:ext cx="9245840" cy="830997"/>
              </a:xfrm>
              <a:prstGeom prst="rect">
                <a:avLst/>
              </a:prstGeom>
              <a:noFill/>
            </p:spPr>
            <p:txBody>
              <a:bodyPr wrap="square">
                <a:spAutoFit/>
              </a:bodyPr>
              <a:lstStyle/>
              <a:p>
                <a:pPr defTabSz="1219170">
                  <a:buClr>
                    <a:srgbClr val="000000"/>
                  </a:buClr>
                </a:pPr>
                <a:r>
                  <a:rPr lang="en" sz="2400" kern="0">
                    <a:solidFill>
                      <a:srgbClr val="000000"/>
                    </a:solidFill>
                    <a:latin typeface="Aptos" panose="020B0004020202020204" pitchFamily="34" charset="0"/>
                    <a:cs typeface="Arial"/>
                    <a:sym typeface="Arial"/>
                  </a:rPr>
                  <a:t>Say the doctor has some </a:t>
                </a:r>
                <a:r>
                  <a:rPr lang="en" sz="2400" i="1" kern="0">
                    <a:solidFill>
                      <a:srgbClr val="000000"/>
                    </a:solidFill>
                    <a:latin typeface="Aptos" panose="020B0004020202020204" pitchFamily="34" charset="0"/>
                    <a:cs typeface="Arial"/>
                    <a:sym typeface="Arial"/>
                  </a:rPr>
                  <a:t>utility function </a:t>
                </a:r>
                <a14:m>
                  <m:oMath xmlns:m="http://schemas.openxmlformats.org/officeDocument/2006/math">
                    <m:r>
                      <a:rPr lang="en-US" sz="2400" b="0" i="1" kern="0" smtClean="0">
                        <a:solidFill>
                          <a:srgbClr val="000000"/>
                        </a:solidFill>
                        <a:latin typeface="Cambria Math" panose="02040503050406030204" pitchFamily="18" charset="0"/>
                        <a:cs typeface="Arial"/>
                        <a:sym typeface="Arial"/>
                      </a:rPr>
                      <m:t>𝑢</m:t>
                    </m:r>
                    <m:r>
                      <a:rPr lang="en-US" sz="2400" b="0" i="1" kern="0" smtClean="0">
                        <a:solidFill>
                          <a:srgbClr val="000000"/>
                        </a:solidFill>
                        <a:latin typeface="Cambria Math" panose="02040503050406030204" pitchFamily="18" charset="0"/>
                        <a:cs typeface="Arial"/>
                        <a:sym typeface="Arial"/>
                      </a:rPr>
                      <m:t>(</m:t>
                    </m:r>
                    <m:r>
                      <a:rPr lang="en-US" sz="2400" b="0" i="1" kern="0" smtClean="0">
                        <a:solidFill>
                          <a:srgbClr val="000000"/>
                        </a:solidFill>
                        <a:latin typeface="Cambria Math" panose="02040503050406030204" pitchFamily="18" charset="0"/>
                        <a:cs typeface="Arial"/>
                        <a:sym typeface="Arial"/>
                      </a:rPr>
                      <m:t>𝑎</m:t>
                    </m:r>
                    <m:r>
                      <a:rPr lang="en-US" sz="2400" b="0" i="1" kern="0" smtClean="0">
                        <a:solidFill>
                          <a:srgbClr val="000000"/>
                        </a:solidFill>
                        <a:latin typeface="Cambria Math" panose="02040503050406030204" pitchFamily="18" charset="0"/>
                        <a:cs typeface="Arial"/>
                        <a:sym typeface="Arial"/>
                      </a:rPr>
                      <m:t>,</m:t>
                    </m:r>
                    <m:r>
                      <a:rPr lang="en-US" sz="2400" b="0" i="1" kern="0" smtClean="0">
                        <a:solidFill>
                          <a:srgbClr val="000000"/>
                        </a:solidFill>
                        <a:latin typeface="Cambria Math" panose="02040503050406030204" pitchFamily="18" charset="0"/>
                        <a:cs typeface="Arial"/>
                        <a:sym typeface="Arial"/>
                      </a:rPr>
                      <m:t>𝑦</m:t>
                    </m:r>
                    <m:r>
                      <a:rPr lang="en-US" sz="2400" b="0" i="1" kern="0" smtClean="0">
                        <a:solidFill>
                          <a:srgbClr val="000000"/>
                        </a:solidFill>
                        <a:latin typeface="Cambria Math" panose="02040503050406030204" pitchFamily="18" charset="0"/>
                        <a:cs typeface="Arial"/>
                        <a:sym typeface="Arial"/>
                      </a:rPr>
                      <m:t>)</m:t>
                    </m:r>
                  </m:oMath>
                </a14:m>
                <a:r>
                  <a:rPr lang="en" sz="2400" kern="0">
                    <a:solidFill>
                      <a:srgbClr val="000000"/>
                    </a:solidFill>
                    <a:latin typeface="Aptos" panose="020B0004020202020204" pitchFamily="34" charset="0"/>
                    <a:cs typeface="Arial"/>
                    <a:sym typeface="Arial"/>
                  </a:rPr>
                  <a:t> mapping from the state </a:t>
                </a:r>
                <a14:m>
                  <m:oMath xmlns:m="http://schemas.openxmlformats.org/officeDocument/2006/math">
                    <m:r>
                      <a:rPr lang="en-US" sz="2400" i="1" kern="0">
                        <a:solidFill>
                          <a:srgbClr val="000000"/>
                        </a:solidFill>
                        <a:latin typeface="Cambria Math" panose="02040503050406030204" pitchFamily="18" charset="0"/>
                        <a:cs typeface="Arial"/>
                        <a:sym typeface="Arial"/>
                      </a:rPr>
                      <m:t>𝑦</m:t>
                    </m:r>
                  </m:oMath>
                </a14:m>
                <a:r>
                  <a:rPr lang="en" sz="2400" kern="0">
                    <a:solidFill>
                      <a:srgbClr val="000000"/>
                    </a:solidFill>
                    <a:latin typeface="Aptos" panose="020B0004020202020204" pitchFamily="34" charset="0"/>
                    <a:cs typeface="Arial"/>
                    <a:sym typeface="Arial"/>
                  </a:rPr>
                  <a:t> and action </a:t>
                </a:r>
                <a14:m>
                  <m:oMath xmlns:m="http://schemas.openxmlformats.org/officeDocument/2006/math">
                    <m:r>
                      <a:rPr lang="en-US" sz="2400" i="1" kern="0">
                        <a:solidFill>
                          <a:srgbClr val="000000"/>
                        </a:solidFill>
                        <a:latin typeface="Cambria Math" panose="02040503050406030204" pitchFamily="18" charset="0"/>
                        <a:cs typeface="Arial"/>
                        <a:sym typeface="Arial"/>
                      </a:rPr>
                      <m:t>𝑎</m:t>
                    </m:r>
                  </m:oMath>
                </a14:m>
                <a:r>
                  <a:rPr lang="en" sz="2400" kern="0">
                    <a:solidFill>
                      <a:srgbClr val="000000"/>
                    </a:solidFill>
                    <a:latin typeface="Aptos" panose="020B0004020202020204" pitchFamily="34" charset="0"/>
                    <a:cs typeface="Arial"/>
                    <a:sym typeface="Arial"/>
                  </a:rPr>
                  <a:t>  </a:t>
                </a:r>
              </a:p>
            </p:txBody>
          </p:sp>
        </mc:Choice>
        <mc:Fallback xmlns="">
          <p:sp>
            <p:nvSpPr>
              <p:cNvPr id="5" name="TextBox 4">
                <a:extLst>
                  <a:ext uri="{FF2B5EF4-FFF2-40B4-BE49-F238E27FC236}">
                    <a16:creationId xmlns:a16="http://schemas.microsoft.com/office/drawing/2014/main" id="{D5EF9AE4-72BA-C364-781E-48E79738A3BB}"/>
                  </a:ext>
                </a:extLst>
              </p:cNvPr>
              <p:cNvSpPr txBox="1">
                <a:spLocks noRot="1" noChangeAspect="1" noMove="1" noResize="1" noEditPoints="1" noAdjustHandles="1" noChangeArrowheads="1" noChangeShapeType="1" noTextEdit="1"/>
              </p:cNvSpPr>
              <p:nvPr/>
            </p:nvSpPr>
            <p:spPr>
              <a:xfrm>
                <a:off x="458992" y="1613718"/>
                <a:ext cx="9245840" cy="830997"/>
              </a:xfrm>
              <a:prstGeom prst="rect">
                <a:avLst/>
              </a:prstGeom>
              <a:blipFill>
                <a:blip r:embed="rId3"/>
                <a:stretch>
                  <a:fillRect l="-1097" t="-6061" b="-16667"/>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BAC3BF33-5D1A-0705-B456-5C3579C470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20034" y="2249643"/>
            <a:ext cx="2001720" cy="2001720"/>
          </a:xfrm>
          <a:prstGeom prst="rect">
            <a:avLst/>
          </a:prstGeom>
        </p:spPr>
      </p:pic>
      <p:pic>
        <p:nvPicPr>
          <p:cNvPr id="12" name="Picture 11">
            <a:extLst>
              <a:ext uri="{FF2B5EF4-FFF2-40B4-BE49-F238E27FC236}">
                <a16:creationId xmlns:a16="http://schemas.microsoft.com/office/drawing/2014/main" id="{4AFA8B4C-9729-22BA-8A7B-7C55CF2466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1107" y="2389100"/>
            <a:ext cx="1853498" cy="1853498"/>
          </a:xfrm>
          <a:prstGeom prst="rect">
            <a:avLst/>
          </a:prstGeom>
        </p:spPr>
      </p:pic>
      <p:sp>
        <p:nvSpPr>
          <p:cNvPr id="3" name="Rounded Rectangle 2">
            <a:extLst>
              <a:ext uri="{FF2B5EF4-FFF2-40B4-BE49-F238E27FC236}">
                <a16:creationId xmlns:a16="http://schemas.microsoft.com/office/drawing/2014/main" id="{66D00D4D-D695-4ADA-3A55-34A35502F8A8}"/>
              </a:ext>
            </a:extLst>
          </p:cNvPr>
          <p:cNvSpPr/>
          <p:nvPr/>
        </p:nvSpPr>
        <p:spPr>
          <a:xfrm>
            <a:off x="926592" y="5339111"/>
            <a:ext cx="10582655"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Goal: ensure that the decision maker has </a:t>
            </a:r>
            <a:r>
              <a:rPr lang="en-US" sz="2800" b="1">
                <a:solidFill>
                  <a:schemeClr val="tx1"/>
                </a:solidFill>
              </a:rPr>
              <a:t>no swap regret</a:t>
            </a:r>
            <a:r>
              <a:rPr lang="en-US" sz="2800">
                <a:solidFill>
                  <a:schemeClr val="tx1"/>
                </a:solidFill>
              </a:rPr>
              <a:t> if they follow the predictions</a:t>
            </a:r>
            <a:endParaRPr lang="en-US" sz="2800" b="1">
              <a:solidFill>
                <a:schemeClr val="tx1"/>
              </a:solidFill>
            </a:endParaRPr>
          </a:p>
        </p:txBody>
      </p:sp>
    </p:spTree>
    <p:extLst>
      <p:ext uri="{BB962C8B-B14F-4D97-AF65-F5344CB8AC3E}">
        <p14:creationId xmlns:p14="http://schemas.microsoft.com/office/powerpoint/2010/main" val="298391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EACA7-A48C-D27E-865C-C1B825743ECB}"/>
              </a:ext>
            </a:extLst>
          </p:cNvPr>
          <p:cNvSpPr>
            <a:spLocks noGrp="1"/>
          </p:cNvSpPr>
          <p:nvPr>
            <p:ph type="title"/>
          </p:nvPr>
        </p:nvSpPr>
        <p:spPr/>
        <p:txBody>
          <a:bodyPr>
            <a:normAutofit fontScale="90000"/>
          </a:bodyPr>
          <a:lstStyle/>
          <a:p>
            <a:r>
              <a:rPr lang="en-US"/>
              <a:t>Interlude: Swap Regret</a:t>
            </a:r>
          </a:p>
        </p:txBody>
      </p:sp>
      <p:sp>
        <p:nvSpPr>
          <p:cNvPr id="4" name="Rounded Rectangle 3">
            <a:extLst>
              <a:ext uri="{FF2B5EF4-FFF2-40B4-BE49-F238E27FC236}">
                <a16:creationId xmlns:a16="http://schemas.microsoft.com/office/drawing/2014/main" id="{7903EF28-7172-8D7D-8279-45F045828FC2}"/>
              </a:ext>
            </a:extLst>
          </p:cNvPr>
          <p:cNvSpPr/>
          <p:nvPr/>
        </p:nvSpPr>
        <p:spPr>
          <a:xfrm>
            <a:off x="2287428" y="2858509"/>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5" name="Rounded Rectangle 4">
            <a:extLst>
              <a:ext uri="{FF2B5EF4-FFF2-40B4-BE49-F238E27FC236}">
                <a16:creationId xmlns:a16="http://schemas.microsoft.com/office/drawing/2014/main" id="{D9E9D5FE-53EE-16D4-A487-E9E7F4F77478}"/>
              </a:ext>
            </a:extLst>
          </p:cNvPr>
          <p:cNvSpPr/>
          <p:nvPr/>
        </p:nvSpPr>
        <p:spPr>
          <a:xfrm>
            <a:off x="3506985" y="2840032"/>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6" name="Rounded Rectangle 5">
            <a:extLst>
              <a:ext uri="{FF2B5EF4-FFF2-40B4-BE49-F238E27FC236}">
                <a16:creationId xmlns:a16="http://schemas.microsoft.com/office/drawing/2014/main" id="{245F827C-4B46-AB99-0012-6B0F19380569}"/>
              </a:ext>
            </a:extLst>
          </p:cNvPr>
          <p:cNvSpPr/>
          <p:nvPr/>
        </p:nvSpPr>
        <p:spPr>
          <a:xfrm>
            <a:off x="4653016"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10" name="Picture 9">
            <a:extLst>
              <a:ext uri="{FF2B5EF4-FFF2-40B4-BE49-F238E27FC236}">
                <a16:creationId xmlns:a16="http://schemas.microsoft.com/office/drawing/2014/main" id="{ADCFFFD1-BA75-12F8-F18A-BBD9DD10489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464838" y="3032273"/>
            <a:ext cx="640468" cy="591952"/>
          </a:xfrm>
          <a:prstGeom prst="rect">
            <a:avLst/>
          </a:prstGeom>
        </p:spPr>
      </p:pic>
      <p:pic>
        <p:nvPicPr>
          <p:cNvPr id="12" name="Picture 11">
            <a:extLst>
              <a:ext uri="{FF2B5EF4-FFF2-40B4-BE49-F238E27FC236}">
                <a16:creationId xmlns:a16="http://schemas.microsoft.com/office/drawing/2014/main" id="{E29377A9-8054-E9FE-B998-A396D7597A5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67188" y="3010284"/>
            <a:ext cx="700765" cy="591952"/>
          </a:xfrm>
          <a:prstGeom prst="rect">
            <a:avLst/>
          </a:prstGeom>
        </p:spPr>
      </p:pic>
      <p:pic>
        <p:nvPicPr>
          <p:cNvPr id="14" name="Picture 13">
            <a:extLst>
              <a:ext uri="{FF2B5EF4-FFF2-40B4-BE49-F238E27FC236}">
                <a16:creationId xmlns:a16="http://schemas.microsoft.com/office/drawing/2014/main" id="{640DAF66-B568-74A3-0006-F369AD93206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801065" y="2989701"/>
            <a:ext cx="684550" cy="672216"/>
          </a:xfrm>
          <a:prstGeom prst="rect">
            <a:avLst/>
          </a:prstGeom>
        </p:spPr>
      </p:pic>
      <p:sp>
        <p:nvSpPr>
          <p:cNvPr id="15" name="Rounded Rectangle 14">
            <a:extLst>
              <a:ext uri="{FF2B5EF4-FFF2-40B4-BE49-F238E27FC236}">
                <a16:creationId xmlns:a16="http://schemas.microsoft.com/office/drawing/2014/main" id="{3FA138F5-DCFE-BF58-DD63-2B91457F3F58}"/>
              </a:ext>
            </a:extLst>
          </p:cNvPr>
          <p:cNvSpPr/>
          <p:nvPr/>
        </p:nvSpPr>
        <p:spPr>
          <a:xfrm>
            <a:off x="5799047" y="2858509"/>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pic>
        <p:nvPicPr>
          <p:cNvPr id="16" name="Picture 15">
            <a:extLst>
              <a:ext uri="{FF2B5EF4-FFF2-40B4-BE49-F238E27FC236}">
                <a16:creationId xmlns:a16="http://schemas.microsoft.com/office/drawing/2014/main" id="{BD628867-45D3-7357-7BD9-859AE99927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5969138" y="3039560"/>
            <a:ext cx="640468" cy="591952"/>
          </a:xfrm>
          <a:prstGeom prst="rect">
            <a:avLst/>
          </a:prstGeom>
        </p:spPr>
      </p:pic>
      <p:sp>
        <p:nvSpPr>
          <p:cNvPr id="17" name="Rounded Rectangle 16">
            <a:extLst>
              <a:ext uri="{FF2B5EF4-FFF2-40B4-BE49-F238E27FC236}">
                <a16:creationId xmlns:a16="http://schemas.microsoft.com/office/drawing/2014/main" id="{1A512381-BDF6-4180-5699-865B9EA4094B}"/>
              </a:ext>
            </a:extLst>
          </p:cNvPr>
          <p:cNvSpPr/>
          <p:nvPr/>
        </p:nvSpPr>
        <p:spPr>
          <a:xfrm>
            <a:off x="7018603" y="2840032"/>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pic>
        <p:nvPicPr>
          <p:cNvPr id="18" name="Picture 17">
            <a:extLst>
              <a:ext uri="{FF2B5EF4-FFF2-40B4-BE49-F238E27FC236}">
                <a16:creationId xmlns:a16="http://schemas.microsoft.com/office/drawing/2014/main" id="{85BF3481-FCF6-255F-4E02-6521D7E40C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7193393" y="3045236"/>
            <a:ext cx="640468" cy="591952"/>
          </a:xfrm>
          <a:prstGeom prst="rect">
            <a:avLst/>
          </a:prstGeom>
        </p:spPr>
      </p:pic>
      <p:sp>
        <p:nvSpPr>
          <p:cNvPr id="19" name="Rounded Rectangle 18">
            <a:extLst>
              <a:ext uri="{FF2B5EF4-FFF2-40B4-BE49-F238E27FC236}">
                <a16:creationId xmlns:a16="http://schemas.microsoft.com/office/drawing/2014/main" id="{9AA9D119-959F-7EC4-AA86-5EE311482AD6}"/>
              </a:ext>
            </a:extLst>
          </p:cNvPr>
          <p:cNvSpPr/>
          <p:nvPr/>
        </p:nvSpPr>
        <p:spPr>
          <a:xfrm>
            <a:off x="8238159" y="2850744"/>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20" name="Picture 19">
            <a:extLst>
              <a:ext uri="{FF2B5EF4-FFF2-40B4-BE49-F238E27FC236}">
                <a16:creationId xmlns:a16="http://schemas.microsoft.com/office/drawing/2014/main" id="{EACE8D21-030E-ABFD-395C-B4B4B47B569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46819" y="3039560"/>
            <a:ext cx="700765" cy="591952"/>
          </a:xfrm>
          <a:prstGeom prst="rect">
            <a:avLst/>
          </a:prstGeom>
        </p:spPr>
      </p:pic>
      <p:sp>
        <p:nvSpPr>
          <p:cNvPr id="21" name="Rounded Rectangle 20">
            <a:extLst>
              <a:ext uri="{FF2B5EF4-FFF2-40B4-BE49-F238E27FC236}">
                <a16:creationId xmlns:a16="http://schemas.microsoft.com/office/drawing/2014/main" id="{BE70744C-1CBA-0B0B-E84E-E62B1163EBDD}"/>
              </a:ext>
            </a:extLst>
          </p:cNvPr>
          <p:cNvSpPr/>
          <p:nvPr/>
        </p:nvSpPr>
        <p:spPr>
          <a:xfrm>
            <a:off x="1067872"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22" name="Picture 21">
            <a:extLst>
              <a:ext uri="{FF2B5EF4-FFF2-40B4-BE49-F238E27FC236}">
                <a16:creationId xmlns:a16="http://schemas.microsoft.com/office/drawing/2014/main" id="{75F1A2FE-AE27-7EF8-A708-3977BC1EF24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48372" y="3010284"/>
            <a:ext cx="684550" cy="672216"/>
          </a:xfrm>
          <a:prstGeom prst="rect">
            <a:avLst/>
          </a:prstGeom>
        </p:spPr>
      </p:pic>
      <p:pic>
        <p:nvPicPr>
          <p:cNvPr id="25" name="Picture 24">
            <a:extLst>
              <a:ext uri="{FF2B5EF4-FFF2-40B4-BE49-F238E27FC236}">
                <a16:creationId xmlns:a16="http://schemas.microsoft.com/office/drawing/2014/main" id="{8F8EA7D9-A29B-A972-F2DB-3BBC836218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37273" y="1550130"/>
            <a:ext cx="1219555" cy="1219555"/>
          </a:xfrm>
          <a:prstGeom prst="rect">
            <a:avLst/>
          </a:prstGeom>
        </p:spPr>
      </p:pic>
      <p:pic>
        <p:nvPicPr>
          <p:cNvPr id="26" name="Picture 25">
            <a:extLst>
              <a:ext uri="{FF2B5EF4-FFF2-40B4-BE49-F238E27FC236}">
                <a16:creationId xmlns:a16="http://schemas.microsoft.com/office/drawing/2014/main" id="{C48776FD-A031-3BF3-1E2A-C230CB0F7C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9842" y="1485577"/>
            <a:ext cx="1240575" cy="1240575"/>
          </a:xfrm>
          <a:prstGeom prst="rect">
            <a:avLst/>
          </a:prstGeom>
        </p:spPr>
      </p:pic>
      <p:pic>
        <p:nvPicPr>
          <p:cNvPr id="27" name="Picture 26">
            <a:extLst>
              <a:ext uri="{FF2B5EF4-FFF2-40B4-BE49-F238E27FC236}">
                <a16:creationId xmlns:a16="http://schemas.microsoft.com/office/drawing/2014/main" id="{DD112119-A92A-C28F-1761-A214BD25DA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1721" y="1501369"/>
            <a:ext cx="1231298" cy="1231298"/>
          </a:xfrm>
          <a:prstGeom prst="rect">
            <a:avLst/>
          </a:prstGeom>
        </p:spPr>
      </p:pic>
      <p:pic>
        <p:nvPicPr>
          <p:cNvPr id="28" name="Picture 27">
            <a:extLst>
              <a:ext uri="{FF2B5EF4-FFF2-40B4-BE49-F238E27FC236}">
                <a16:creationId xmlns:a16="http://schemas.microsoft.com/office/drawing/2014/main" id="{A9196044-18FE-0F07-A5D4-2EF63556A9F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69824" y="1566383"/>
            <a:ext cx="980649" cy="980649"/>
          </a:xfrm>
          <a:prstGeom prst="rect">
            <a:avLst/>
          </a:prstGeom>
        </p:spPr>
      </p:pic>
      <p:pic>
        <p:nvPicPr>
          <p:cNvPr id="29" name="Picture 28">
            <a:extLst>
              <a:ext uri="{FF2B5EF4-FFF2-40B4-BE49-F238E27FC236}">
                <a16:creationId xmlns:a16="http://schemas.microsoft.com/office/drawing/2014/main" id="{2C9351C9-8B6F-8001-3F47-0D2AE03F0EF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68498" y="1402653"/>
            <a:ext cx="1340442" cy="1340442"/>
          </a:xfrm>
          <a:prstGeom prst="rect">
            <a:avLst/>
          </a:prstGeom>
        </p:spPr>
      </p:pic>
      <p:pic>
        <p:nvPicPr>
          <p:cNvPr id="30" name="Picture 29">
            <a:extLst>
              <a:ext uri="{FF2B5EF4-FFF2-40B4-BE49-F238E27FC236}">
                <a16:creationId xmlns:a16="http://schemas.microsoft.com/office/drawing/2014/main" id="{8A06A0C2-2CDD-EF7B-0866-552713B7FEF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52738" y="1501369"/>
            <a:ext cx="1219555" cy="1219555"/>
          </a:xfrm>
          <a:prstGeom prst="rect">
            <a:avLst/>
          </a:prstGeom>
        </p:spPr>
      </p:pic>
      <p:pic>
        <p:nvPicPr>
          <p:cNvPr id="31" name="Picture 30">
            <a:extLst>
              <a:ext uri="{FF2B5EF4-FFF2-40B4-BE49-F238E27FC236}">
                <a16:creationId xmlns:a16="http://schemas.microsoft.com/office/drawing/2014/main" id="{D48F9122-6776-6CAB-B40F-053DA7102F1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70361" y="1579389"/>
            <a:ext cx="1051180" cy="1051180"/>
          </a:xfrm>
          <a:prstGeom prst="rect">
            <a:avLst/>
          </a:prstGeom>
        </p:spPr>
      </p:pic>
      <p:pic>
        <p:nvPicPr>
          <p:cNvPr id="32" name="Picture 31">
            <a:extLst>
              <a:ext uri="{FF2B5EF4-FFF2-40B4-BE49-F238E27FC236}">
                <a16:creationId xmlns:a16="http://schemas.microsoft.com/office/drawing/2014/main" id="{F01BE61B-83E5-0E22-26CB-BB1CC9CBE1A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63256" y="1550129"/>
            <a:ext cx="1008111" cy="1008111"/>
          </a:xfrm>
          <a:prstGeom prst="rect">
            <a:avLst/>
          </a:prstGeom>
        </p:spPr>
      </p:pic>
      <p:pic>
        <p:nvPicPr>
          <p:cNvPr id="33" name="Picture 32">
            <a:extLst>
              <a:ext uri="{FF2B5EF4-FFF2-40B4-BE49-F238E27FC236}">
                <a16:creationId xmlns:a16="http://schemas.microsoft.com/office/drawing/2014/main" id="{188D6303-4FC0-D552-28A1-F593966880E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2528" y="1476640"/>
            <a:ext cx="1219556" cy="1219556"/>
          </a:xfrm>
          <a:prstGeom prst="rect">
            <a:avLst/>
          </a:prstGeom>
        </p:spPr>
      </p:pic>
      <p:sp>
        <p:nvSpPr>
          <p:cNvPr id="34" name="Rounded Rectangle 33">
            <a:extLst>
              <a:ext uri="{FF2B5EF4-FFF2-40B4-BE49-F238E27FC236}">
                <a16:creationId xmlns:a16="http://schemas.microsoft.com/office/drawing/2014/main" id="{57058095-074D-A620-EF6D-E4698C74CB32}"/>
              </a:ext>
            </a:extLst>
          </p:cNvPr>
          <p:cNvSpPr/>
          <p:nvPr/>
        </p:nvSpPr>
        <p:spPr>
          <a:xfrm>
            <a:off x="9402112" y="2858510"/>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35" name="Picture 34">
            <a:extLst>
              <a:ext uri="{FF2B5EF4-FFF2-40B4-BE49-F238E27FC236}">
                <a16:creationId xmlns:a16="http://schemas.microsoft.com/office/drawing/2014/main" id="{980D69BE-4EE8-FCE4-A28A-6C0BE02B93D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510772" y="3047326"/>
            <a:ext cx="700765" cy="591952"/>
          </a:xfrm>
          <a:prstGeom prst="rect">
            <a:avLst/>
          </a:prstGeom>
        </p:spPr>
      </p:pic>
      <p:sp>
        <p:nvSpPr>
          <p:cNvPr id="36" name="Rounded Rectangle 35">
            <a:extLst>
              <a:ext uri="{FF2B5EF4-FFF2-40B4-BE49-F238E27FC236}">
                <a16:creationId xmlns:a16="http://schemas.microsoft.com/office/drawing/2014/main" id="{1E2298FB-324C-4F4B-4A26-62D3B2ABDF5A}"/>
              </a:ext>
            </a:extLst>
          </p:cNvPr>
          <p:cNvSpPr/>
          <p:nvPr/>
        </p:nvSpPr>
        <p:spPr>
          <a:xfrm>
            <a:off x="10566065"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37" name="Picture 36">
            <a:extLst>
              <a:ext uri="{FF2B5EF4-FFF2-40B4-BE49-F238E27FC236}">
                <a16:creationId xmlns:a16="http://schemas.microsoft.com/office/drawing/2014/main" id="{C373B74A-001C-16A3-C106-BE4F8AA06B8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714114" y="3007194"/>
            <a:ext cx="684550" cy="672216"/>
          </a:xfrm>
          <a:prstGeom prst="rect">
            <a:avLst/>
          </a:prstGeom>
        </p:spPr>
      </p:pic>
      <p:sp>
        <p:nvSpPr>
          <p:cNvPr id="46" name="Rounded Rectangle 45">
            <a:extLst>
              <a:ext uri="{FF2B5EF4-FFF2-40B4-BE49-F238E27FC236}">
                <a16:creationId xmlns:a16="http://schemas.microsoft.com/office/drawing/2014/main" id="{90343955-8481-B917-2636-29FAC1605D41}"/>
              </a:ext>
            </a:extLst>
          </p:cNvPr>
          <p:cNvSpPr/>
          <p:nvPr/>
        </p:nvSpPr>
        <p:spPr>
          <a:xfrm>
            <a:off x="1067872" y="4692748"/>
            <a:ext cx="10201190"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Measures how much a decision-maker can improve by swapping </a:t>
            </a:r>
            <a:r>
              <a:rPr lang="en-US" sz="2800" b="1">
                <a:solidFill>
                  <a:schemeClr val="tx1"/>
                </a:solidFill>
              </a:rPr>
              <a:t>all times they played one action with another action</a:t>
            </a:r>
          </a:p>
        </p:txBody>
      </p:sp>
    </p:spTree>
    <p:extLst>
      <p:ext uri="{BB962C8B-B14F-4D97-AF65-F5344CB8AC3E}">
        <p14:creationId xmlns:p14="http://schemas.microsoft.com/office/powerpoint/2010/main" val="40935784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E199F-B070-26DF-636C-DAA3CC340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30423C-3FE9-D948-EB09-FE88168413E7}"/>
              </a:ext>
            </a:extLst>
          </p:cNvPr>
          <p:cNvSpPr>
            <a:spLocks noGrp="1"/>
          </p:cNvSpPr>
          <p:nvPr>
            <p:ph type="title"/>
          </p:nvPr>
        </p:nvSpPr>
        <p:spPr/>
        <p:txBody>
          <a:bodyPr>
            <a:normAutofit fontScale="90000"/>
          </a:bodyPr>
          <a:lstStyle/>
          <a:p>
            <a:r>
              <a:rPr lang="en-US"/>
              <a:t>Interlude: Swap Regret</a:t>
            </a:r>
          </a:p>
        </p:txBody>
      </p:sp>
      <p:sp>
        <p:nvSpPr>
          <p:cNvPr id="4" name="Rounded Rectangle 3">
            <a:extLst>
              <a:ext uri="{FF2B5EF4-FFF2-40B4-BE49-F238E27FC236}">
                <a16:creationId xmlns:a16="http://schemas.microsoft.com/office/drawing/2014/main" id="{52BC7E2B-778F-5DDC-C640-F7AE4F4F8DF3}"/>
              </a:ext>
            </a:extLst>
          </p:cNvPr>
          <p:cNvSpPr/>
          <p:nvPr/>
        </p:nvSpPr>
        <p:spPr>
          <a:xfrm>
            <a:off x="2287428" y="2858509"/>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5" name="Rounded Rectangle 4">
            <a:extLst>
              <a:ext uri="{FF2B5EF4-FFF2-40B4-BE49-F238E27FC236}">
                <a16:creationId xmlns:a16="http://schemas.microsoft.com/office/drawing/2014/main" id="{A7A508FB-6FE2-EDFA-1FA5-FADEAE066A6D}"/>
              </a:ext>
            </a:extLst>
          </p:cNvPr>
          <p:cNvSpPr/>
          <p:nvPr/>
        </p:nvSpPr>
        <p:spPr>
          <a:xfrm>
            <a:off x="3506985" y="2840032"/>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sp>
        <p:nvSpPr>
          <p:cNvPr id="6" name="Rounded Rectangle 5">
            <a:extLst>
              <a:ext uri="{FF2B5EF4-FFF2-40B4-BE49-F238E27FC236}">
                <a16:creationId xmlns:a16="http://schemas.microsoft.com/office/drawing/2014/main" id="{301FA203-5B0D-F50F-734E-3950956DF03C}"/>
              </a:ext>
            </a:extLst>
          </p:cNvPr>
          <p:cNvSpPr/>
          <p:nvPr/>
        </p:nvSpPr>
        <p:spPr>
          <a:xfrm>
            <a:off x="4653016"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10" name="Picture 9">
            <a:extLst>
              <a:ext uri="{FF2B5EF4-FFF2-40B4-BE49-F238E27FC236}">
                <a16:creationId xmlns:a16="http://schemas.microsoft.com/office/drawing/2014/main" id="{F3C2A451-E922-5267-9C15-0A6CEE645F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464838" y="3032273"/>
            <a:ext cx="640468" cy="591952"/>
          </a:xfrm>
          <a:prstGeom prst="rect">
            <a:avLst/>
          </a:prstGeom>
        </p:spPr>
      </p:pic>
      <p:pic>
        <p:nvPicPr>
          <p:cNvPr id="12" name="Picture 11">
            <a:extLst>
              <a:ext uri="{FF2B5EF4-FFF2-40B4-BE49-F238E27FC236}">
                <a16:creationId xmlns:a16="http://schemas.microsoft.com/office/drawing/2014/main" id="{11799FEC-B248-6052-45AB-FAA41EB04A8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67188" y="3010284"/>
            <a:ext cx="700765" cy="591952"/>
          </a:xfrm>
          <a:prstGeom prst="rect">
            <a:avLst/>
          </a:prstGeom>
        </p:spPr>
      </p:pic>
      <p:pic>
        <p:nvPicPr>
          <p:cNvPr id="14" name="Picture 13">
            <a:extLst>
              <a:ext uri="{FF2B5EF4-FFF2-40B4-BE49-F238E27FC236}">
                <a16:creationId xmlns:a16="http://schemas.microsoft.com/office/drawing/2014/main" id="{28D3BD65-0C65-59CA-36B7-126E802878C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801065" y="2989701"/>
            <a:ext cx="684550" cy="672216"/>
          </a:xfrm>
          <a:prstGeom prst="rect">
            <a:avLst/>
          </a:prstGeom>
        </p:spPr>
      </p:pic>
      <p:sp>
        <p:nvSpPr>
          <p:cNvPr id="15" name="Rounded Rectangle 14">
            <a:extLst>
              <a:ext uri="{FF2B5EF4-FFF2-40B4-BE49-F238E27FC236}">
                <a16:creationId xmlns:a16="http://schemas.microsoft.com/office/drawing/2014/main" id="{E82B64D5-C437-BD0F-28CD-8BBADD3BA766}"/>
              </a:ext>
            </a:extLst>
          </p:cNvPr>
          <p:cNvSpPr/>
          <p:nvPr/>
        </p:nvSpPr>
        <p:spPr>
          <a:xfrm>
            <a:off x="5799047" y="2858509"/>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pic>
        <p:nvPicPr>
          <p:cNvPr id="16" name="Picture 15">
            <a:extLst>
              <a:ext uri="{FF2B5EF4-FFF2-40B4-BE49-F238E27FC236}">
                <a16:creationId xmlns:a16="http://schemas.microsoft.com/office/drawing/2014/main" id="{22DFDEFC-7C18-B3E0-AF3D-CFDE94D9FB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5969138" y="3039560"/>
            <a:ext cx="640468" cy="591952"/>
          </a:xfrm>
          <a:prstGeom prst="rect">
            <a:avLst/>
          </a:prstGeom>
        </p:spPr>
      </p:pic>
      <p:sp>
        <p:nvSpPr>
          <p:cNvPr id="17" name="Rounded Rectangle 16">
            <a:extLst>
              <a:ext uri="{FF2B5EF4-FFF2-40B4-BE49-F238E27FC236}">
                <a16:creationId xmlns:a16="http://schemas.microsoft.com/office/drawing/2014/main" id="{C40D2E34-F23F-622F-D3BA-7EB88DA8E881}"/>
              </a:ext>
            </a:extLst>
          </p:cNvPr>
          <p:cNvSpPr/>
          <p:nvPr/>
        </p:nvSpPr>
        <p:spPr>
          <a:xfrm>
            <a:off x="7018603" y="2840032"/>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pic>
        <p:nvPicPr>
          <p:cNvPr id="18" name="Picture 17">
            <a:extLst>
              <a:ext uri="{FF2B5EF4-FFF2-40B4-BE49-F238E27FC236}">
                <a16:creationId xmlns:a16="http://schemas.microsoft.com/office/drawing/2014/main" id="{1229A1AF-B32B-D71A-1235-B5A8C0B9890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7193393" y="3045236"/>
            <a:ext cx="640468" cy="591952"/>
          </a:xfrm>
          <a:prstGeom prst="rect">
            <a:avLst/>
          </a:prstGeom>
        </p:spPr>
      </p:pic>
      <p:sp>
        <p:nvSpPr>
          <p:cNvPr id="19" name="Rounded Rectangle 18">
            <a:extLst>
              <a:ext uri="{FF2B5EF4-FFF2-40B4-BE49-F238E27FC236}">
                <a16:creationId xmlns:a16="http://schemas.microsoft.com/office/drawing/2014/main" id="{C0BEC0EF-A6B1-DB31-5C88-39F25E02D3DE}"/>
              </a:ext>
            </a:extLst>
          </p:cNvPr>
          <p:cNvSpPr/>
          <p:nvPr/>
        </p:nvSpPr>
        <p:spPr>
          <a:xfrm>
            <a:off x="8238159" y="2850744"/>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20" name="Picture 19">
            <a:extLst>
              <a:ext uri="{FF2B5EF4-FFF2-40B4-BE49-F238E27FC236}">
                <a16:creationId xmlns:a16="http://schemas.microsoft.com/office/drawing/2014/main" id="{E054AE17-33F7-BDD0-5E52-6DD92E22685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46819" y="3039560"/>
            <a:ext cx="700765" cy="591952"/>
          </a:xfrm>
          <a:prstGeom prst="rect">
            <a:avLst/>
          </a:prstGeom>
        </p:spPr>
      </p:pic>
      <p:sp>
        <p:nvSpPr>
          <p:cNvPr id="21" name="Rounded Rectangle 20">
            <a:extLst>
              <a:ext uri="{FF2B5EF4-FFF2-40B4-BE49-F238E27FC236}">
                <a16:creationId xmlns:a16="http://schemas.microsoft.com/office/drawing/2014/main" id="{41FC6899-AEC0-F15F-D009-2DA9A8CA5306}"/>
              </a:ext>
            </a:extLst>
          </p:cNvPr>
          <p:cNvSpPr/>
          <p:nvPr/>
        </p:nvSpPr>
        <p:spPr>
          <a:xfrm>
            <a:off x="1067872"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22" name="Picture 21">
            <a:extLst>
              <a:ext uri="{FF2B5EF4-FFF2-40B4-BE49-F238E27FC236}">
                <a16:creationId xmlns:a16="http://schemas.microsoft.com/office/drawing/2014/main" id="{8607413D-8EC4-5C40-6875-9A14283D29F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248372" y="3010284"/>
            <a:ext cx="684550" cy="672216"/>
          </a:xfrm>
          <a:prstGeom prst="rect">
            <a:avLst/>
          </a:prstGeom>
        </p:spPr>
      </p:pic>
      <p:pic>
        <p:nvPicPr>
          <p:cNvPr id="25" name="Picture 24">
            <a:extLst>
              <a:ext uri="{FF2B5EF4-FFF2-40B4-BE49-F238E27FC236}">
                <a16:creationId xmlns:a16="http://schemas.microsoft.com/office/drawing/2014/main" id="{8F26FCFA-2031-771F-F8EF-3D2243B5AB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37273" y="1550130"/>
            <a:ext cx="1219555" cy="1219555"/>
          </a:xfrm>
          <a:prstGeom prst="rect">
            <a:avLst/>
          </a:prstGeom>
        </p:spPr>
      </p:pic>
      <p:pic>
        <p:nvPicPr>
          <p:cNvPr id="26" name="Picture 25">
            <a:extLst>
              <a:ext uri="{FF2B5EF4-FFF2-40B4-BE49-F238E27FC236}">
                <a16:creationId xmlns:a16="http://schemas.microsoft.com/office/drawing/2014/main" id="{18781497-8A9A-8860-D52A-76046DFB76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9842" y="1485577"/>
            <a:ext cx="1240575" cy="1240575"/>
          </a:xfrm>
          <a:prstGeom prst="rect">
            <a:avLst/>
          </a:prstGeom>
        </p:spPr>
      </p:pic>
      <p:pic>
        <p:nvPicPr>
          <p:cNvPr id="27" name="Picture 26">
            <a:extLst>
              <a:ext uri="{FF2B5EF4-FFF2-40B4-BE49-F238E27FC236}">
                <a16:creationId xmlns:a16="http://schemas.microsoft.com/office/drawing/2014/main" id="{AB96E978-9281-8677-2D69-228FD4A1D1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1721" y="1501369"/>
            <a:ext cx="1231298" cy="1231298"/>
          </a:xfrm>
          <a:prstGeom prst="rect">
            <a:avLst/>
          </a:prstGeom>
        </p:spPr>
      </p:pic>
      <p:pic>
        <p:nvPicPr>
          <p:cNvPr id="28" name="Picture 27">
            <a:extLst>
              <a:ext uri="{FF2B5EF4-FFF2-40B4-BE49-F238E27FC236}">
                <a16:creationId xmlns:a16="http://schemas.microsoft.com/office/drawing/2014/main" id="{0F66FEE0-1C39-27C3-5A1D-261C2CC1804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69824" y="1566383"/>
            <a:ext cx="980649" cy="980649"/>
          </a:xfrm>
          <a:prstGeom prst="rect">
            <a:avLst/>
          </a:prstGeom>
        </p:spPr>
      </p:pic>
      <p:pic>
        <p:nvPicPr>
          <p:cNvPr id="29" name="Picture 28">
            <a:extLst>
              <a:ext uri="{FF2B5EF4-FFF2-40B4-BE49-F238E27FC236}">
                <a16:creationId xmlns:a16="http://schemas.microsoft.com/office/drawing/2014/main" id="{D34122B0-5F16-0832-540F-176C3D18CEF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68498" y="1402653"/>
            <a:ext cx="1340442" cy="1340442"/>
          </a:xfrm>
          <a:prstGeom prst="rect">
            <a:avLst/>
          </a:prstGeom>
        </p:spPr>
      </p:pic>
      <p:pic>
        <p:nvPicPr>
          <p:cNvPr id="30" name="Picture 29">
            <a:extLst>
              <a:ext uri="{FF2B5EF4-FFF2-40B4-BE49-F238E27FC236}">
                <a16:creationId xmlns:a16="http://schemas.microsoft.com/office/drawing/2014/main" id="{4EE515FD-525B-85FA-6F15-7180BB96D98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52738" y="1501369"/>
            <a:ext cx="1219555" cy="1219555"/>
          </a:xfrm>
          <a:prstGeom prst="rect">
            <a:avLst/>
          </a:prstGeom>
        </p:spPr>
      </p:pic>
      <p:pic>
        <p:nvPicPr>
          <p:cNvPr id="31" name="Picture 30">
            <a:extLst>
              <a:ext uri="{FF2B5EF4-FFF2-40B4-BE49-F238E27FC236}">
                <a16:creationId xmlns:a16="http://schemas.microsoft.com/office/drawing/2014/main" id="{A50904DA-D9C6-5178-5C01-DB084472E3B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70361" y="1579389"/>
            <a:ext cx="1051180" cy="1051180"/>
          </a:xfrm>
          <a:prstGeom prst="rect">
            <a:avLst/>
          </a:prstGeom>
        </p:spPr>
      </p:pic>
      <p:pic>
        <p:nvPicPr>
          <p:cNvPr id="32" name="Picture 31">
            <a:extLst>
              <a:ext uri="{FF2B5EF4-FFF2-40B4-BE49-F238E27FC236}">
                <a16:creationId xmlns:a16="http://schemas.microsoft.com/office/drawing/2014/main" id="{6CD07482-298A-291A-7343-FDBE08AA48B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63256" y="1550129"/>
            <a:ext cx="1008111" cy="1008111"/>
          </a:xfrm>
          <a:prstGeom prst="rect">
            <a:avLst/>
          </a:prstGeom>
        </p:spPr>
      </p:pic>
      <p:pic>
        <p:nvPicPr>
          <p:cNvPr id="33" name="Picture 32">
            <a:extLst>
              <a:ext uri="{FF2B5EF4-FFF2-40B4-BE49-F238E27FC236}">
                <a16:creationId xmlns:a16="http://schemas.microsoft.com/office/drawing/2014/main" id="{F0611C8B-FA69-2626-B903-B1C2CB723E6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82528" y="1476640"/>
            <a:ext cx="1219556" cy="1219556"/>
          </a:xfrm>
          <a:prstGeom prst="rect">
            <a:avLst/>
          </a:prstGeom>
        </p:spPr>
      </p:pic>
      <p:sp>
        <p:nvSpPr>
          <p:cNvPr id="34" name="Rounded Rectangle 33">
            <a:extLst>
              <a:ext uri="{FF2B5EF4-FFF2-40B4-BE49-F238E27FC236}">
                <a16:creationId xmlns:a16="http://schemas.microsoft.com/office/drawing/2014/main" id="{7043011E-BA26-7999-2D17-BB408EA8D881}"/>
              </a:ext>
            </a:extLst>
          </p:cNvPr>
          <p:cNvSpPr/>
          <p:nvPr/>
        </p:nvSpPr>
        <p:spPr>
          <a:xfrm>
            <a:off x="9402112" y="2858510"/>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35" name="Picture 34">
            <a:extLst>
              <a:ext uri="{FF2B5EF4-FFF2-40B4-BE49-F238E27FC236}">
                <a16:creationId xmlns:a16="http://schemas.microsoft.com/office/drawing/2014/main" id="{20A4B1ED-5197-297F-D177-DBB108D9197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510772" y="3047326"/>
            <a:ext cx="700765" cy="591952"/>
          </a:xfrm>
          <a:prstGeom prst="rect">
            <a:avLst/>
          </a:prstGeom>
        </p:spPr>
      </p:pic>
      <p:sp>
        <p:nvSpPr>
          <p:cNvPr id="36" name="Rounded Rectangle 35">
            <a:extLst>
              <a:ext uri="{FF2B5EF4-FFF2-40B4-BE49-F238E27FC236}">
                <a16:creationId xmlns:a16="http://schemas.microsoft.com/office/drawing/2014/main" id="{E589CB54-C622-CC4F-92B6-1020FAD1D1DF}"/>
              </a:ext>
            </a:extLst>
          </p:cNvPr>
          <p:cNvSpPr/>
          <p:nvPr/>
        </p:nvSpPr>
        <p:spPr>
          <a:xfrm>
            <a:off x="10566065"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37" name="Picture 36">
            <a:extLst>
              <a:ext uri="{FF2B5EF4-FFF2-40B4-BE49-F238E27FC236}">
                <a16:creationId xmlns:a16="http://schemas.microsoft.com/office/drawing/2014/main" id="{05DC4D20-148B-31E7-0D49-BB3ACB0FB41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714114" y="3007194"/>
            <a:ext cx="684550" cy="672216"/>
          </a:xfrm>
          <a:prstGeom prst="rect">
            <a:avLst/>
          </a:prstGeom>
        </p:spPr>
      </p:pic>
      <p:sp>
        <p:nvSpPr>
          <p:cNvPr id="38" name="Rounded Rectangle 37">
            <a:extLst>
              <a:ext uri="{FF2B5EF4-FFF2-40B4-BE49-F238E27FC236}">
                <a16:creationId xmlns:a16="http://schemas.microsoft.com/office/drawing/2014/main" id="{C5CCD876-C5F0-68D5-42FB-3D0CEB495843}"/>
              </a:ext>
            </a:extLst>
          </p:cNvPr>
          <p:cNvSpPr/>
          <p:nvPr/>
        </p:nvSpPr>
        <p:spPr>
          <a:xfrm>
            <a:off x="2287428" y="3989053"/>
            <a:ext cx="980650" cy="156092"/>
          </a:xfrm>
          <a:prstGeom prst="roundRect">
            <a:avLst>
              <a:gd name="adj" fmla="val 10592"/>
            </a:avLst>
          </a:prstGeom>
          <a:solidFill>
            <a:schemeClr val="accent1">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39" name="Rounded Rectangle 38">
            <a:extLst>
              <a:ext uri="{FF2B5EF4-FFF2-40B4-BE49-F238E27FC236}">
                <a16:creationId xmlns:a16="http://schemas.microsoft.com/office/drawing/2014/main" id="{04A27C06-E86E-2733-DCD6-02167343FB65}"/>
              </a:ext>
            </a:extLst>
          </p:cNvPr>
          <p:cNvSpPr/>
          <p:nvPr/>
        </p:nvSpPr>
        <p:spPr>
          <a:xfrm>
            <a:off x="5763255" y="3989053"/>
            <a:ext cx="2235997" cy="156092"/>
          </a:xfrm>
          <a:prstGeom prst="roundRect">
            <a:avLst>
              <a:gd name="adj" fmla="val 10592"/>
            </a:avLst>
          </a:prstGeom>
          <a:solidFill>
            <a:schemeClr val="accent1">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0" name="Rounded Rectangle 39">
            <a:extLst>
              <a:ext uri="{FF2B5EF4-FFF2-40B4-BE49-F238E27FC236}">
                <a16:creationId xmlns:a16="http://schemas.microsoft.com/office/drawing/2014/main" id="{3DBFD6EA-9AFB-CA48-A47E-63F103DE5121}"/>
              </a:ext>
            </a:extLst>
          </p:cNvPr>
          <p:cNvSpPr/>
          <p:nvPr/>
        </p:nvSpPr>
        <p:spPr>
          <a:xfrm>
            <a:off x="1067872" y="3979129"/>
            <a:ext cx="980650" cy="166015"/>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1" name="Rounded Rectangle 40">
            <a:extLst>
              <a:ext uri="{FF2B5EF4-FFF2-40B4-BE49-F238E27FC236}">
                <a16:creationId xmlns:a16="http://schemas.microsoft.com/office/drawing/2014/main" id="{D92106B2-E8B3-E7A2-4020-6108A09EA25E}"/>
              </a:ext>
            </a:extLst>
          </p:cNvPr>
          <p:cNvSpPr/>
          <p:nvPr/>
        </p:nvSpPr>
        <p:spPr>
          <a:xfrm>
            <a:off x="4653015" y="3989053"/>
            <a:ext cx="980650" cy="156092"/>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2" name="Rounded Rectangle 41">
            <a:extLst>
              <a:ext uri="{FF2B5EF4-FFF2-40B4-BE49-F238E27FC236}">
                <a16:creationId xmlns:a16="http://schemas.microsoft.com/office/drawing/2014/main" id="{8E1BAE80-BE58-1026-A356-0FE6B8C619FA}"/>
              </a:ext>
            </a:extLst>
          </p:cNvPr>
          <p:cNvSpPr/>
          <p:nvPr/>
        </p:nvSpPr>
        <p:spPr>
          <a:xfrm>
            <a:off x="10579218" y="3970529"/>
            <a:ext cx="980650" cy="174616"/>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3" name="Rounded Rectangle 42">
            <a:extLst>
              <a:ext uri="{FF2B5EF4-FFF2-40B4-BE49-F238E27FC236}">
                <a16:creationId xmlns:a16="http://schemas.microsoft.com/office/drawing/2014/main" id="{6B128D41-29F7-8388-D4AC-203AEDF8D176}"/>
              </a:ext>
            </a:extLst>
          </p:cNvPr>
          <p:cNvSpPr/>
          <p:nvPr/>
        </p:nvSpPr>
        <p:spPr>
          <a:xfrm>
            <a:off x="8220831" y="3979130"/>
            <a:ext cx="2235997" cy="166015"/>
          </a:xfrm>
          <a:prstGeom prst="roundRect">
            <a:avLst>
              <a:gd name="adj" fmla="val 10592"/>
            </a:avLst>
          </a:prstGeom>
          <a:solidFill>
            <a:schemeClr val="accent3">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5" name="Rounded Rectangle 44">
            <a:extLst>
              <a:ext uri="{FF2B5EF4-FFF2-40B4-BE49-F238E27FC236}">
                <a16:creationId xmlns:a16="http://schemas.microsoft.com/office/drawing/2014/main" id="{DD1ADB51-F9DE-D8D6-AE7E-FDAD44BF83E6}"/>
              </a:ext>
            </a:extLst>
          </p:cNvPr>
          <p:cNvSpPr/>
          <p:nvPr/>
        </p:nvSpPr>
        <p:spPr>
          <a:xfrm>
            <a:off x="3503330" y="3989053"/>
            <a:ext cx="980650" cy="156092"/>
          </a:xfrm>
          <a:prstGeom prst="roundRect">
            <a:avLst>
              <a:gd name="adj" fmla="val 10592"/>
            </a:avLst>
          </a:prstGeom>
          <a:solidFill>
            <a:schemeClr val="accent3">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3" name="Rounded Rectangle 2">
            <a:extLst>
              <a:ext uri="{FF2B5EF4-FFF2-40B4-BE49-F238E27FC236}">
                <a16:creationId xmlns:a16="http://schemas.microsoft.com/office/drawing/2014/main" id="{5193799E-388B-AEA1-8A0A-9E002FBB72D1}"/>
              </a:ext>
            </a:extLst>
          </p:cNvPr>
          <p:cNvSpPr/>
          <p:nvPr/>
        </p:nvSpPr>
        <p:spPr>
          <a:xfrm>
            <a:off x="1067872" y="4692748"/>
            <a:ext cx="10201190"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Measures how much a decision-maker can improve by swapping </a:t>
            </a:r>
            <a:r>
              <a:rPr lang="en-US" sz="2800" b="1">
                <a:solidFill>
                  <a:schemeClr val="tx1"/>
                </a:solidFill>
              </a:rPr>
              <a:t>all times they played one action with another action</a:t>
            </a:r>
          </a:p>
        </p:txBody>
      </p:sp>
    </p:spTree>
    <p:extLst>
      <p:ext uri="{BB962C8B-B14F-4D97-AF65-F5344CB8AC3E}">
        <p14:creationId xmlns:p14="http://schemas.microsoft.com/office/powerpoint/2010/main" val="13737559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09D0C-1856-0013-C3D1-56D619A1D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66FDAF-C714-68D6-4BB5-65317B8F362E}"/>
              </a:ext>
            </a:extLst>
          </p:cNvPr>
          <p:cNvSpPr>
            <a:spLocks noGrp="1"/>
          </p:cNvSpPr>
          <p:nvPr>
            <p:ph type="title"/>
          </p:nvPr>
        </p:nvSpPr>
        <p:spPr/>
        <p:txBody>
          <a:bodyPr>
            <a:normAutofit fontScale="90000"/>
          </a:bodyPr>
          <a:lstStyle/>
          <a:p>
            <a:r>
              <a:rPr lang="en-US"/>
              <a:t>Interlude: Swap Regret</a:t>
            </a:r>
          </a:p>
        </p:txBody>
      </p:sp>
      <p:sp>
        <p:nvSpPr>
          <p:cNvPr id="6" name="Rounded Rectangle 5">
            <a:extLst>
              <a:ext uri="{FF2B5EF4-FFF2-40B4-BE49-F238E27FC236}">
                <a16:creationId xmlns:a16="http://schemas.microsoft.com/office/drawing/2014/main" id="{41E5A7CF-8D6C-54FA-4A0A-943114FD5476}"/>
              </a:ext>
            </a:extLst>
          </p:cNvPr>
          <p:cNvSpPr/>
          <p:nvPr/>
        </p:nvSpPr>
        <p:spPr>
          <a:xfrm>
            <a:off x="4653016"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14" name="Picture 13">
            <a:extLst>
              <a:ext uri="{FF2B5EF4-FFF2-40B4-BE49-F238E27FC236}">
                <a16:creationId xmlns:a16="http://schemas.microsoft.com/office/drawing/2014/main" id="{B3ACBB8B-D7BE-16BC-AD2E-C9E3019539E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801065" y="2989701"/>
            <a:ext cx="684550" cy="672216"/>
          </a:xfrm>
          <a:prstGeom prst="rect">
            <a:avLst/>
          </a:prstGeom>
        </p:spPr>
      </p:pic>
      <p:sp>
        <p:nvSpPr>
          <p:cNvPr id="21" name="Rounded Rectangle 20">
            <a:extLst>
              <a:ext uri="{FF2B5EF4-FFF2-40B4-BE49-F238E27FC236}">
                <a16:creationId xmlns:a16="http://schemas.microsoft.com/office/drawing/2014/main" id="{F26FCF36-8912-7963-FFE1-A2D0A8DD219B}"/>
              </a:ext>
            </a:extLst>
          </p:cNvPr>
          <p:cNvSpPr/>
          <p:nvPr/>
        </p:nvSpPr>
        <p:spPr>
          <a:xfrm>
            <a:off x="1067872"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22" name="Picture 21">
            <a:extLst>
              <a:ext uri="{FF2B5EF4-FFF2-40B4-BE49-F238E27FC236}">
                <a16:creationId xmlns:a16="http://schemas.microsoft.com/office/drawing/2014/main" id="{919C2A49-FCB6-9833-807B-D62402B3849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48372" y="3010284"/>
            <a:ext cx="684550" cy="672216"/>
          </a:xfrm>
          <a:prstGeom prst="rect">
            <a:avLst/>
          </a:prstGeom>
        </p:spPr>
      </p:pic>
      <p:pic>
        <p:nvPicPr>
          <p:cNvPr id="27" name="Picture 26">
            <a:extLst>
              <a:ext uri="{FF2B5EF4-FFF2-40B4-BE49-F238E27FC236}">
                <a16:creationId xmlns:a16="http://schemas.microsoft.com/office/drawing/2014/main" id="{FB5DCB50-43C3-F165-3A05-6A76F96262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721" y="1501369"/>
            <a:ext cx="1231298" cy="1231298"/>
          </a:xfrm>
          <a:prstGeom prst="rect">
            <a:avLst/>
          </a:prstGeom>
        </p:spPr>
      </p:pic>
      <p:pic>
        <p:nvPicPr>
          <p:cNvPr id="28" name="Picture 27">
            <a:extLst>
              <a:ext uri="{FF2B5EF4-FFF2-40B4-BE49-F238E27FC236}">
                <a16:creationId xmlns:a16="http://schemas.microsoft.com/office/drawing/2014/main" id="{F92FDC2F-CF81-6C78-8EB8-4E861C72D8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9824" y="1566383"/>
            <a:ext cx="980649" cy="980649"/>
          </a:xfrm>
          <a:prstGeom prst="rect">
            <a:avLst/>
          </a:prstGeom>
        </p:spPr>
      </p:pic>
      <p:pic>
        <p:nvPicPr>
          <p:cNvPr id="33" name="Picture 32">
            <a:extLst>
              <a:ext uri="{FF2B5EF4-FFF2-40B4-BE49-F238E27FC236}">
                <a16:creationId xmlns:a16="http://schemas.microsoft.com/office/drawing/2014/main" id="{A80051FF-B87C-99BE-BF97-91B6BCAE27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2528" y="1476640"/>
            <a:ext cx="1219556" cy="1219556"/>
          </a:xfrm>
          <a:prstGeom prst="rect">
            <a:avLst/>
          </a:prstGeom>
        </p:spPr>
      </p:pic>
      <p:sp>
        <p:nvSpPr>
          <p:cNvPr id="36" name="Rounded Rectangle 35">
            <a:extLst>
              <a:ext uri="{FF2B5EF4-FFF2-40B4-BE49-F238E27FC236}">
                <a16:creationId xmlns:a16="http://schemas.microsoft.com/office/drawing/2014/main" id="{FF776877-977F-38CB-86C6-02588EEE3B8E}"/>
              </a:ext>
            </a:extLst>
          </p:cNvPr>
          <p:cNvSpPr/>
          <p:nvPr/>
        </p:nvSpPr>
        <p:spPr>
          <a:xfrm>
            <a:off x="10566065" y="2858510"/>
            <a:ext cx="980649" cy="980649"/>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37" name="Picture 36">
            <a:extLst>
              <a:ext uri="{FF2B5EF4-FFF2-40B4-BE49-F238E27FC236}">
                <a16:creationId xmlns:a16="http://schemas.microsoft.com/office/drawing/2014/main" id="{FF816337-D36F-2AAF-ACB9-582F874FC1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14114" y="3007194"/>
            <a:ext cx="684550" cy="672216"/>
          </a:xfrm>
          <a:prstGeom prst="rect">
            <a:avLst/>
          </a:prstGeom>
        </p:spPr>
      </p:pic>
      <p:sp>
        <p:nvSpPr>
          <p:cNvPr id="40" name="Rounded Rectangle 39">
            <a:extLst>
              <a:ext uri="{FF2B5EF4-FFF2-40B4-BE49-F238E27FC236}">
                <a16:creationId xmlns:a16="http://schemas.microsoft.com/office/drawing/2014/main" id="{BE15546B-75BF-83B7-D8E1-76BFD5B55018}"/>
              </a:ext>
            </a:extLst>
          </p:cNvPr>
          <p:cNvSpPr/>
          <p:nvPr/>
        </p:nvSpPr>
        <p:spPr>
          <a:xfrm>
            <a:off x="1067872" y="3979129"/>
            <a:ext cx="980650" cy="166015"/>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1" name="Rounded Rectangle 40">
            <a:extLst>
              <a:ext uri="{FF2B5EF4-FFF2-40B4-BE49-F238E27FC236}">
                <a16:creationId xmlns:a16="http://schemas.microsoft.com/office/drawing/2014/main" id="{52253CF2-BC59-B231-A66A-CD5241FF9BE8}"/>
              </a:ext>
            </a:extLst>
          </p:cNvPr>
          <p:cNvSpPr/>
          <p:nvPr/>
        </p:nvSpPr>
        <p:spPr>
          <a:xfrm>
            <a:off x="4653015" y="3989053"/>
            <a:ext cx="980650" cy="156092"/>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2" name="Rounded Rectangle 41">
            <a:extLst>
              <a:ext uri="{FF2B5EF4-FFF2-40B4-BE49-F238E27FC236}">
                <a16:creationId xmlns:a16="http://schemas.microsoft.com/office/drawing/2014/main" id="{30FA0B9C-EFA2-5616-1A12-76893602315E}"/>
              </a:ext>
            </a:extLst>
          </p:cNvPr>
          <p:cNvSpPr/>
          <p:nvPr/>
        </p:nvSpPr>
        <p:spPr>
          <a:xfrm>
            <a:off x="10579218" y="3970529"/>
            <a:ext cx="980650" cy="174616"/>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7" name="Rounded Rectangle 6">
            <a:extLst>
              <a:ext uri="{FF2B5EF4-FFF2-40B4-BE49-F238E27FC236}">
                <a16:creationId xmlns:a16="http://schemas.microsoft.com/office/drawing/2014/main" id="{35F2DD57-6A70-70B3-CC4E-D6C4A198B75E}"/>
              </a:ext>
            </a:extLst>
          </p:cNvPr>
          <p:cNvSpPr/>
          <p:nvPr/>
        </p:nvSpPr>
        <p:spPr>
          <a:xfrm>
            <a:off x="1067872" y="4692748"/>
            <a:ext cx="10201190"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If a decision maker has no swap regret, then on average on the instances they prescribed antibiotics, </a:t>
            </a:r>
            <a:r>
              <a:rPr lang="en-US" sz="2800" b="1">
                <a:solidFill>
                  <a:schemeClr val="tx1"/>
                </a:solidFill>
              </a:rPr>
              <a:t>this was the best action</a:t>
            </a:r>
          </a:p>
        </p:txBody>
      </p:sp>
    </p:spTree>
    <p:extLst>
      <p:ext uri="{BB962C8B-B14F-4D97-AF65-F5344CB8AC3E}">
        <p14:creationId xmlns:p14="http://schemas.microsoft.com/office/powerpoint/2010/main" val="41089261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D6675-DE30-A958-161C-7B23B45307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6970D8-5F37-A0E9-2344-161C53F8FB6F}"/>
              </a:ext>
            </a:extLst>
          </p:cNvPr>
          <p:cNvSpPr>
            <a:spLocks noGrp="1"/>
          </p:cNvSpPr>
          <p:nvPr>
            <p:ph type="title"/>
          </p:nvPr>
        </p:nvSpPr>
        <p:spPr/>
        <p:txBody>
          <a:bodyPr>
            <a:normAutofit fontScale="90000"/>
          </a:bodyPr>
          <a:lstStyle/>
          <a:p>
            <a:r>
              <a:rPr lang="en-US"/>
              <a:t>Interlude: Swap Regret</a:t>
            </a:r>
          </a:p>
        </p:txBody>
      </p:sp>
      <p:pic>
        <p:nvPicPr>
          <p:cNvPr id="27" name="Picture 26">
            <a:extLst>
              <a:ext uri="{FF2B5EF4-FFF2-40B4-BE49-F238E27FC236}">
                <a16:creationId xmlns:a16="http://schemas.microsoft.com/office/drawing/2014/main" id="{A9EE3935-A20B-61EC-DF65-DA3BB6F600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1721" y="1501369"/>
            <a:ext cx="1231298" cy="1231298"/>
          </a:xfrm>
          <a:prstGeom prst="rect">
            <a:avLst/>
          </a:prstGeom>
        </p:spPr>
      </p:pic>
      <p:pic>
        <p:nvPicPr>
          <p:cNvPr id="28" name="Picture 27">
            <a:extLst>
              <a:ext uri="{FF2B5EF4-FFF2-40B4-BE49-F238E27FC236}">
                <a16:creationId xmlns:a16="http://schemas.microsoft.com/office/drawing/2014/main" id="{7025B613-F725-7B8B-7950-F0A5D93F43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69824" y="1566383"/>
            <a:ext cx="980649" cy="980649"/>
          </a:xfrm>
          <a:prstGeom prst="rect">
            <a:avLst/>
          </a:prstGeom>
        </p:spPr>
      </p:pic>
      <p:pic>
        <p:nvPicPr>
          <p:cNvPr id="33" name="Picture 32">
            <a:extLst>
              <a:ext uri="{FF2B5EF4-FFF2-40B4-BE49-F238E27FC236}">
                <a16:creationId xmlns:a16="http://schemas.microsoft.com/office/drawing/2014/main" id="{F79A02FC-0C7B-E869-E68A-AD806F9C94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2528" y="1476640"/>
            <a:ext cx="1219556" cy="1219556"/>
          </a:xfrm>
          <a:prstGeom prst="rect">
            <a:avLst/>
          </a:prstGeom>
        </p:spPr>
      </p:pic>
      <p:sp>
        <p:nvSpPr>
          <p:cNvPr id="40" name="Rounded Rectangle 39">
            <a:extLst>
              <a:ext uri="{FF2B5EF4-FFF2-40B4-BE49-F238E27FC236}">
                <a16:creationId xmlns:a16="http://schemas.microsoft.com/office/drawing/2014/main" id="{A79A8329-580C-7CE0-9043-4FF16433C1C3}"/>
              </a:ext>
            </a:extLst>
          </p:cNvPr>
          <p:cNvSpPr/>
          <p:nvPr/>
        </p:nvSpPr>
        <p:spPr>
          <a:xfrm>
            <a:off x="1067872" y="3979129"/>
            <a:ext cx="980650" cy="166015"/>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1" name="Rounded Rectangle 40">
            <a:extLst>
              <a:ext uri="{FF2B5EF4-FFF2-40B4-BE49-F238E27FC236}">
                <a16:creationId xmlns:a16="http://schemas.microsoft.com/office/drawing/2014/main" id="{3234E696-038D-090B-FC36-2A15AD726F54}"/>
              </a:ext>
            </a:extLst>
          </p:cNvPr>
          <p:cNvSpPr/>
          <p:nvPr/>
        </p:nvSpPr>
        <p:spPr>
          <a:xfrm>
            <a:off x="4653015" y="3989053"/>
            <a:ext cx="980650" cy="156092"/>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2" name="Rounded Rectangle 41">
            <a:extLst>
              <a:ext uri="{FF2B5EF4-FFF2-40B4-BE49-F238E27FC236}">
                <a16:creationId xmlns:a16="http://schemas.microsoft.com/office/drawing/2014/main" id="{603D5F25-EAC9-40D5-BCFD-3961672DA2B2}"/>
              </a:ext>
            </a:extLst>
          </p:cNvPr>
          <p:cNvSpPr/>
          <p:nvPr/>
        </p:nvSpPr>
        <p:spPr>
          <a:xfrm>
            <a:off x="10579218" y="3970529"/>
            <a:ext cx="980650" cy="174616"/>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3" name="Rounded Rectangle 2">
            <a:extLst>
              <a:ext uri="{FF2B5EF4-FFF2-40B4-BE49-F238E27FC236}">
                <a16:creationId xmlns:a16="http://schemas.microsoft.com/office/drawing/2014/main" id="{09EBBA38-D020-7664-4187-5DFAA306A63F}"/>
              </a:ext>
            </a:extLst>
          </p:cNvPr>
          <p:cNvSpPr/>
          <p:nvPr/>
        </p:nvSpPr>
        <p:spPr>
          <a:xfrm>
            <a:off x="1067872" y="2858509"/>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pic>
        <p:nvPicPr>
          <p:cNvPr id="4" name="Picture 3">
            <a:extLst>
              <a:ext uri="{FF2B5EF4-FFF2-40B4-BE49-F238E27FC236}">
                <a16:creationId xmlns:a16="http://schemas.microsoft.com/office/drawing/2014/main" id="{DF47A410-8F03-B93A-98CE-CF6D7A345C0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245282" y="3032273"/>
            <a:ext cx="640468" cy="591952"/>
          </a:xfrm>
          <a:prstGeom prst="rect">
            <a:avLst/>
          </a:prstGeom>
        </p:spPr>
      </p:pic>
      <p:sp>
        <p:nvSpPr>
          <p:cNvPr id="5" name="Rounded Rectangle 4">
            <a:extLst>
              <a:ext uri="{FF2B5EF4-FFF2-40B4-BE49-F238E27FC236}">
                <a16:creationId xmlns:a16="http://schemas.microsoft.com/office/drawing/2014/main" id="{14673515-99AC-1EBF-B564-732F42D90D03}"/>
              </a:ext>
            </a:extLst>
          </p:cNvPr>
          <p:cNvSpPr/>
          <p:nvPr/>
        </p:nvSpPr>
        <p:spPr>
          <a:xfrm>
            <a:off x="4653015" y="2858509"/>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pic>
        <p:nvPicPr>
          <p:cNvPr id="7" name="Picture 6">
            <a:extLst>
              <a:ext uri="{FF2B5EF4-FFF2-40B4-BE49-F238E27FC236}">
                <a16:creationId xmlns:a16="http://schemas.microsoft.com/office/drawing/2014/main" id="{16ED37E3-AD6D-EEC9-24A8-487FC08D591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4830425" y="3032273"/>
            <a:ext cx="640468" cy="591952"/>
          </a:xfrm>
          <a:prstGeom prst="rect">
            <a:avLst/>
          </a:prstGeom>
        </p:spPr>
      </p:pic>
      <p:sp>
        <p:nvSpPr>
          <p:cNvPr id="8" name="Rounded Rectangle 7">
            <a:extLst>
              <a:ext uri="{FF2B5EF4-FFF2-40B4-BE49-F238E27FC236}">
                <a16:creationId xmlns:a16="http://schemas.microsoft.com/office/drawing/2014/main" id="{0C9E523D-CB23-C6B9-48DD-28F2ED539F22}"/>
              </a:ext>
            </a:extLst>
          </p:cNvPr>
          <p:cNvSpPr/>
          <p:nvPr/>
        </p:nvSpPr>
        <p:spPr>
          <a:xfrm>
            <a:off x="10567360" y="2858509"/>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pic>
        <p:nvPicPr>
          <p:cNvPr id="9" name="Picture 8">
            <a:extLst>
              <a:ext uri="{FF2B5EF4-FFF2-40B4-BE49-F238E27FC236}">
                <a16:creationId xmlns:a16="http://schemas.microsoft.com/office/drawing/2014/main" id="{6EFCD23E-F55C-1F0B-4512-D93F1244691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0732578" y="3032273"/>
            <a:ext cx="640468" cy="591952"/>
          </a:xfrm>
          <a:prstGeom prst="rect">
            <a:avLst/>
          </a:prstGeom>
        </p:spPr>
      </p:pic>
      <p:sp>
        <p:nvSpPr>
          <p:cNvPr id="11" name="Rounded Rectangle 10">
            <a:extLst>
              <a:ext uri="{FF2B5EF4-FFF2-40B4-BE49-F238E27FC236}">
                <a16:creationId xmlns:a16="http://schemas.microsoft.com/office/drawing/2014/main" id="{71399CC6-C62A-A78F-51BD-FA75836312BE}"/>
              </a:ext>
            </a:extLst>
          </p:cNvPr>
          <p:cNvSpPr/>
          <p:nvPr/>
        </p:nvSpPr>
        <p:spPr>
          <a:xfrm>
            <a:off x="1067872" y="4692748"/>
            <a:ext cx="10201190"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If a decision maker has no swap regret, then on average on the instances they prescribed antibiotics, </a:t>
            </a:r>
            <a:r>
              <a:rPr lang="en-US" sz="2800" b="1">
                <a:solidFill>
                  <a:schemeClr val="tx1"/>
                </a:solidFill>
              </a:rPr>
              <a:t>this was the best action</a:t>
            </a:r>
          </a:p>
        </p:txBody>
      </p:sp>
    </p:spTree>
    <p:extLst>
      <p:ext uri="{BB962C8B-B14F-4D97-AF65-F5344CB8AC3E}">
        <p14:creationId xmlns:p14="http://schemas.microsoft.com/office/powerpoint/2010/main" val="1309482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9B82A-BF78-7EBD-6811-1BC22016E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76817-C48F-ACA7-EC7F-4630BC406190}"/>
              </a:ext>
            </a:extLst>
          </p:cNvPr>
          <p:cNvSpPr>
            <a:spLocks noGrp="1"/>
          </p:cNvSpPr>
          <p:nvPr>
            <p:ph type="title"/>
          </p:nvPr>
        </p:nvSpPr>
        <p:spPr/>
        <p:txBody>
          <a:bodyPr>
            <a:normAutofit fontScale="90000"/>
          </a:bodyPr>
          <a:lstStyle/>
          <a:p>
            <a:r>
              <a:rPr lang="en-US"/>
              <a:t>Interlude: Swap Regret</a:t>
            </a:r>
          </a:p>
        </p:txBody>
      </p:sp>
      <p:pic>
        <p:nvPicPr>
          <p:cNvPr id="27" name="Picture 26">
            <a:extLst>
              <a:ext uri="{FF2B5EF4-FFF2-40B4-BE49-F238E27FC236}">
                <a16:creationId xmlns:a16="http://schemas.microsoft.com/office/drawing/2014/main" id="{CC4CB4FD-68FA-5887-F9B5-C640B55C23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1721" y="1501369"/>
            <a:ext cx="1231298" cy="1231298"/>
          </a:xfrm>
          <a:prstGeom prst="rect">
            <a:avLst/>
          </a:prstGeom>
        </p:spPr>
      </p:pic>
      <p:pic>
        <p:nvPicPr>
          <p:cNvPr id="28" name="Picture 27">
            <a:extLst>
              <a:ext uri="{FF2B5EF4-FFF2-40B4-BE49-F238E27FC236}">
                <a16:creationId xmlns:a16="http://schemas.microsoft.com/office/drawing/2014/main" id="{E94866A6-6058-E420-BC0D-F8D9CF8DB4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69824" y="1566383"/>
            <a:ext cx="980649" cy="980649"/>
          </a:xfrm>
          <a:prstGeom prst="rect">
            <a:avLst/>
          </a:prstGeom>
        </p:spPr>
      </p:pic>
      <p:pic>
        <p:nvPicPr>
          <p:cNvPr id="33" name="Picture 32">
            <a:extLst>
              <a:ext uri="{FF2B5EF4-FFF2-40B4-BE49-F238E27FC236}">
                <a16:creationId xmlns:a16="http://schemas.microsoft.com/office/drawing/2014/main" id="{C4D49858-13B3-A2FC-30C8-900CAFF066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2528" y="1476640"/>
            <a:ext cx="1219556" cy="1219556"/>
          </a:xfrm>
          <a:prstGeom prst="rect">
            <a:avLst/>
          </a:prstGeom>
        </p:spPr>
      </p:pic>
      <p:sp>
        <p:nvSpPr>
          <p:cNvPr id="40" name="Rounded Rectangle 39">
            <a:extLst>
              <a:ext uri="{FF2B5EF4-FFF2-40B4-BE49-F238E27FC236}">
                <a16:creationId xmlns:a16="http://schemas.microsoft.com/office/drawing/2014/main" id="{23A58EF2-6B75-B0E2-1402-6EF796B151BC}"/>
              </a:ext>
            </a:extLst>
          </p:cNvPr>
          <p:cNvSpPr/>
          <p:nvPr/>
        </p:nvSpPr>
        <p:spPr>
          <a:xfrm>
            <a:off x="1067872" y="3979129"/>
            <a:ext cx="980650" cy="166015"/>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1" name="Rounded Rectangle 40">
            <a:extLst>
              <a:ext uri="{FF2B5EF4-FFF2-40B4-BE49-F238E27FC236}">
                <a16:creationId xmlns:a16="http://schemas.microsoft.com/office/drawing/2014/main" id="{2BBE29AB-6D4E-FD30-BAB2-CFB2C91E1888}"/>
              </a:ext>
            </a:extLst>
          </p:cNvPr>
          <p:cNvSpPr/>
          <p:nvPr/>
        </p:nvSpPr>
        <p:spPr>
          <a:xfrm>
            <a:off x="4653015" y="3989053"/>
            <a:ext cx="980650" cy="156092"/>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2" name="Rounded Rectangle 41">
            <a:extLst>
              <a:ext uri="{FF2B5EF4-FFF2-40B4-BE49-F238E27FC236}">
                <a16:creationId xmlns:a16="http://schemas.microsoft.com/office/drawing/2014/main" id="{D8A22FE3-3A28-E3A4-07D0-41817622FF88}"/>
              </a:ext>
            </a:extLst>
          </p:cNvPr>
          <p:cNvSpPr/>
          <p:nvPr/>
        </p:nvSpPr>
        <p:spPr>
          <a:xfrm>
            <a:off x="10579218" y="3970529"/>
            <a:ext cx="980650" cy="174616"/>
          </a:xfrm>
          <a:prstGeom prst="roundRect">
            <a:avLst>
              <a:gd name="adj" fmla="val 10592"/>
            </a:avLst>
          </a:prstGeom>
          <a:solidFill>
            <a:schemeClr val="accent5">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6" name="Rounded Rectangle 5">
            <a:extLst>
              <a:ext uri="{FF2B5EF4-FFF2-40B4-BE49-F238E27FC236}">
                <a16:creationId xmlns:a16="http://schemas.microsoft.com/office/drawing/2014/main" id="{DF180C4A-FF20-1820-FFB6-CC407A276F59}"/>
              </a:ext>
            </a:extLst>
          </p:cNvPr>
          <p:cNvSpPr/>
          <p:nvPr/>
        </p:nvSpPr>
        <p:spPr>
          <a:xfrm>
            <a:off x="1067872" y="2859530"/>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10" name="Picture 9">
            <a:extLst>
              <a:ext uri="{FF2B5EF4-FFF2-40B4-BE49-F238E27FC236}">
                <a16:creationId xmlns:a16="http://schemas.microsoft.com/office/drawing/2014/main" id="{335C104D-49DD-83BE-D99D-ED875ADF117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228075" y="3029782"/>
            <a:ext cx="700765" cy="591952"/>
          </a:xfrm>
          <a:prstGeom prst="rect">
            <a:avLst/>
          </a:prstGeom>
        </p:spPr>
      </p:pic>
      <p:sp>
        <p:nvSpPr>
          <p:cNvPr id="11" name="Rounded Rectangle 10">
            <a:extLst>
              <a:ext uri="{FF2B5EF4-FFF2-40B4-BE49-F238E27FC236}">
                <a16:creationId xmlns:a16="http://schemas.microsoft.com/office/drawing/2014/main" id="{E8ABDA35-EB4D-F819-899E-5B3DA67CDA3D}"/>
              </a:ext>
            </a:extLst>
          </p:cNvPr>
          <p:cNvSpPr/>
          <p:nvPr/>
        </p:nvSpPr>
        <p:spPr>
          <a:xfrm>
            <a:off x="4653015" y="2859530"/>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12" name="Picture 11">
            <a:extLst>
              <a:ext uri="{FF2B5EF4-FFF2-40B4-BE49-F238E27FC236}">
                <a16:creationId xmlns:a16="http://schemas.microsoft.com/office/drawing/2014/main" id="{0CC5424D-163E-05AC-7CCD-C76331025FA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813218" y="3029782"/>
            <a:ext cx="700765" cy="591952"/>
          </a:xfrm>
          <a:prstGeom prst="rect">
            <a:avLst/>
          </a:prstGeom>
        </p:spPr>
      </p:pic>
      <p:sp>
        <p:nvSpPr>
          <p:cNvPr id="13" name="Rounded Rectangle 12">
            <a:extLst>
              <a:ext uri="{FF2B5EF4-FFF2-40B4-BE49-F238E27FC236}">
                <a16:creationId xmlns:a16="http://schemas.microsoft.com/office/drawing/2014/main" id="{0325ABA9-0125-1915-6D28-14582B6F79AB}"/>
              </a:ext>
            </a:extLst>
          </p:cNvPr>
          <p:cNvSpPr/>
          <p:nvPr/>
        </p:nvSpPr>
        <p:spPr>
          <a:xfrm>
            <a:off x="10579218" y="2859530"/>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14" name="Picture 13">
            <a:extLst>
              <a:ext uri="{FF2B5EF4-FFF2-40B4-BE49-F238E27FC236}">
                <a16:creationId xmlns:a16="http://schemas.microsoft.com/office/drawing/2014/main" id="{2812DE83-1481-777C-5238-74E4BF768D1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739421" y="3029782"/>
            <a:ext cx="700765" cy="591952"/>
          </a:xfrm>
          <a:prstGeom prst="rect">
            <a:avLst/>
          </a:prstGeom>
        </p:spPr>
      </p:pic>
      <p:sp>
        <p:nvSpPr>
          <p:cNvPr id="15" name="Rounded Rectangle 14">
            <a:extLst>
              <a:ext uri="{FF2B5EF4-FFF2-40B4-BE49-F238E27FC236}">
                <a16:creationId xmlns:a16="http://schemas.microsoft.com/office/drawing/2014/main" id="{D431CDB3-6A49-EE80-E4B5-0A110A44CBDE}"/>
              </a:ext>
            </a:extLst>
          </p:cNvPr>
          <p:cNvSpPr/>
          <p:nvPr/>
        </p:nvSpPr>
        <p:spPr>
          <a:xfrm>
            <a:off x="1067872" y="4692748"/>
            <a:ext cx="10201190"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If a decision maker has no swap regret, then on average on the instances they prescribed antibiotics, </a:t>
            </a:r>
            <a:r>
              <a:rPr lang="en-US" sz="2800" b="1">
                <a:solidFill>
                  <a:schemeClr val="tx1"/>
                </a:solidFill>
              </a:rPr>
              <a:t>this was the best action</a:t>
            </a:r>
          </a:p>
        </p:txBody>
      </p:sp>
    </p:spTree>
    <p:extLst>
      <p:ext uri="{BB962C8B-B14F-4D97-AF65-F5344CB8AC3E}">
        <p14:creationId xmlns:p14="http://schemas.microsoft.com/office/powerpoint/2010/main" val="2350492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C6F62-A0F3-AA88-1814-FDDD24B277B2}"/>
              </a:ext>
            </a:extLst>
          </p:cNvPr>
          <p:cNvSpPr>
            <a:spLocks noGrp="1"/>
          </p:cNvSpPr>
          <p:nvPr>
            <p:ph type="title"/>
          </p:nvPr>
        </p:nvSpPr>
        <p:spPr/>
        <p:txBody>
          <a:bodyPr/>
          <a:lstStyle/>
          <a:p>
            <a:r>
              <a:rPr lang="en-US"/>
              <a:t>How can we make sense of probabilities?</a:t>
            </a:r>
          </a:p>
        </p:txBody>
      </p:sp>
      <p:pic>
        <p:nvPicPr>
          <p:cNvPr id="4" name="Picture 3">
            <a:extLst>
              <a:ext uri="{FF2B5EF4-FFF2-40B4-BE49-F238E27FC236}">
                <a16:creationId xmlns:a16="http://schemas.microsoft.com/office/drawing/2014/main" id="{8820064C-4489-D13E-7622-20D128E4C1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23" y="4115392"/>
            <a:ext cx="1836991" cy="2755487"/>
          </a:xfrm>
          <a:prstGeom prst="rect">
            <a:avLst/>
          </a:prstGeom>
        </p:spPr>
      </p:pic>
      <p:sp>
        <p:nvSpPr>
          <p:cNvPr id="5" name="Rounded Rectangle 4">
            <a:extLst>
              <a:ext uri="{FF2B5EF4-FFF2-40B4-BE49-F238E27FC236}">
                <a16:creationId xmlns:a16="http://schemas.microsoft.com/office/drawing/2014/main" id="{FCACF9FC-76E0-D207-BF44-86A899547F74}"/>
              </a:ext>
            </a:extLst>
          </p:cNvPr>
          <p:cNvSpPr/>
          <p:nvPr/>
        </p:nvSpPr>
        <p:spPr>
          <a:xfrm>
            <a:off x="838199" y="1814513"/>
            <a:ext cx="10406063" cy="1987619"/>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800">
              <a:solidFill>
                <a:schemeClr val="tx1"/>
              </a:solidFill>
            </a:endParaRPr>
          </a:p>
        </p:txBody>
      </p:sp>
      <p:pic>
        <p:nvPicPr>
          <p:cNvPr id="8" name="Picture 7">
            <a:extLst>
              <a:ext uri="{FF2B5EF4-FFF2-40B4-BE49-F238E27FC236}">
                <a16:creationId xmlns:a16="http://schemas.microsoft.com/office/drawing/2014/main" id="{0104C26D-851F-10DA-7103-DE3CFAE39C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70284" y="1926705"/>
            <a:ext cx="3839953" cy="1773461"/>
          </a:xfrm>
          <a:prstGeom prst="roundRect">
            <a:avLst/>
          </a:prstGeom>
        </p:spPr>
      </p:pic>
      <p:sp>
        <p:nvSpPr>
          <p:cNvPr id="6" name="TextBox 5">
            <a:extLst>
              <a:ext uri="{FF2B5EF4-FFF2-40B4-BE49-F238E27FC236}">
                <a16:creationId xmlns:a16="http://schemas.microsoft.com/office/drawing/2014/main" id="{09114A1B-9B22-B5B9-69A5-3B11FBD03F8B}"/>
              </a:ext>
            </a:extLst>
          </p:cNvPr>
          <p:cNvSpPr txBox="1"/>
          <p:nvPr/>
        </p:nvSpPr>
        <p:spPr>
          <a:xfrm>
            <a:off x="961818" y="1971208"/>
            <a:ext cx="5974441" cy="1661993"/>
          </a:xfrm>
          <a:prstGeom prst="rect">
            <a:avLst/>
          </a:prstGeom>
          <a:noFill/>
        </p:spPr>
        <p:txBody>
          <a:bodyPr wrap="square" rtlCol="0">
            <a:spAutoFit/>
          </a:bodyPr>
          <a:lstStyle/>
          <a:p>
            <a:r>
              <a:rPr lang="en-US" sz="2800"/>
              <a:t>What is the probability that JD Vance will win the 2028 US Presidential Election?”</a:t>
            </a:r>
          </a:p>
          <a:p>
            <a:endParaRPr lang="en-US"/>
          </a:p>
        </p:txBody>
      </p:sp>
      <p:sp>
        <p:nvSpPr>
          <p:cNvPr id="3" name="Content Placeholder 2">
            <a:extLst>
              <a:ext uri="{FF2B5EF4-FFF2-40B4-BE49-F238E27FC236}">
                <a16:creationId xmlns:a16="http://schemas.microsoft.com/office/drawing/2014/main" id="{EA7F0AC2-D278-15F6-1CEA-B4599A4D43CA}"/>
              </a:ext>
            </a:extLst>
          </p:cNvPr>
          <p:cNvSpPr>
            <a:spLocks noGrp="1"/>
          </p:cNvSpPr>
          <p:nvPr>
            <p:ph idx="1"/>
          </p:nvPr>
        </p:nvSpPr>
        <p:spPr>
          <a:xfrm>
            <a:off x="1770776" y="4115392"/>
            <a:ext cx="9473486" cy="1987619"/>
          </a:xfrm>
        </p:spPr>
        <p:txBody>
          <a:bodyPr>
            <a:normAutofit/>
          </a:bodyPr>
          <a:lstStyle/>
          <a:p>
            <a:r>
              <a:rPr lang="en-US"/>
              <a:t>If we posit a probabilistic model of the universe, this is perhaps philosophically coherent, but it is not a repeatable event; we can’t get empirical estimates.</a:t>
            </a:r>
          </a:p>
        </p:txBody>
      </p:sp>
    </p:spTree>
    <p:extLst>
      <p:ext uri="{BB962C8B-B14F-4D97-AF65-F5344CB8AC3E}">
        <p14:creationId xmlns:p14="http://schemas.microsoft.com/office/powerpoint/2010/main" val="182961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A9CE1-9EA0-BD29-DF6C-87AFA96A45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D8F696-72FC-C0E2-2838-CF0755F06FEB}"/>
              </a:ext>
            </a:extLst>
          </p:cNvPr>
          <p:cNvSpPr>
            <a:spLocks noGrp="1"/>
          </p:cNvSpPr>
          <p:nvPr>
            <p:ph type="title"/>
          </p:nvPr>
        </p:nvSpPr>
        <p:spPr/>
        <p:txBody>
          <a:bodyPr>
            <a:normAutofit fontScale="90000"/>
          </a:bodyPr>
          <a:lstStyle/>
          <a:p>
            <a:r>
              <a:rPr lang="en-US"/>
              <a:t>Interlude: Swap Regret</a:t>
            </a:r>
          </a:p>
        </p:txBody>
      </p:sp>
      <p:sp>
        <p:nvSpPr>
          <p:cNvPr id="5" name="Rounded Rectangle 4">
            <a:extLst>
              <a:ext uri="{FF2B5EF4-FFF2-40B4-BE49-F238E27FC236}">
                <a16:creationId xmlns:a16="http://schemas.microsoft.com/office/drawing/2014/main" id="{8B0B8367-933A-74EF-363C-29B9EE620569}"/>
              </a:ext>
            </a:extLst>
          </p:cNvPr>
          <p:cNvSpPr/>
          <p:nvPr/>
        </p:nvSpPr>
        <p:spPr>
          <a:xfrm>
            <a:off x="3506985" y="2840032"/>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12" name="Picture 11">
            <a:extLst>
              <a:ext uri="{FF2B5EF4-FFF2-40B4-BE49-F238E27FC236}">
                <a16:creationId xmlns:a16="http://schemas.microsoft.com/office/drawing/2014/main" id="{4CA76CDE-FBA3-31BE-042C-4B1106751CA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667188" y="3010284"/>
            <a:ext cx="700765" cy="591952"/>
          </a:xfrm>
          <a:prstGeom prst="rect">
            <a:avLst/>
          </a:prstGeom>
        </p:spPr>
      </p:pic>
      <p:sp>
        <p:nvSpPr>
          <p:cNvPr id="19" name="Rounded Rectangle 18">
            <a:extLst>
              <a:ext uri="{FF2B5EF4-FFF2-40B4-BE49-F238E27FC236}">
                <a16:creationId xmlns:a16="http://schemas.microsoft.com/office/drawing/2014/main" id="{A0582480-D66A-F787-0F50-0542CC87754D}"/>
              </a:ext>
            </a:extLst>
          </p:cNvPr>
          <p:cNvSpPr/>
          <p:nvPr/>
        </p:nvSpPr>
        <p:spPr>
          <a:xfrm>
            <a:off x="8238159" y="2850744"/>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20" name="Picture 19">
            <a:extLst>
              <a:ext uri="{FF2B5EF4-FFF2-40B4-BE49-F238E27FC236}">
                <a16:creationId xmlns:a16="http://schemas.microsoft.com/office/drawing/2014/main" id="{DD2F5DAE-AA76-9572-E05B-D7B06959BA6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346819" y="3039560"/>
            <a:ext cx="700765" cy="591952"/>
          </a:xfrm>
          <a:prstGeom prst="rect">
            <a:avLst/>
          </a:prstGeom>
        </p:spPr>
      </p:pic>
      <p:pic>
        <p:nvPicPr>
          <p:cNvPr id="25" name="Picture 24">
            <a:extLst>
              <a:ext uri="{FF2B5EF4-FFF2-40B4-BE49-F238E27FC236}">
                <a16:creationId xmlns:a16="http://schemas.microsoft.com/office/drawing/2014/main" id="{A86DBE4C-A0EA-84A1-5A86-963399219F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7273" y="1550130"/>
            <a:ext cx="1219555" cy="1219555"/>
          </a:xfrm>
          <a:prstGeom prst="rect">
            <a:avLst/>
          </a:prstGeom>
        </p:spPr>
      </p:pic>
      <p:pic>
        <p:nvPicPr>
          <p:cNvPr id="26" name="Picture 25">
            <a:extLst>
              <a:ext uri="{FF2B5EF4-FFF2-40B4-BE49-F238E27FC236}">
                <a16:creationId xmlns:a16="http://schemas.microsoft.com/office/drawing/2014/main" id="{83447A9B-B23D-9306-9A41-B3B2F9C146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9842" y="1485577"/>
            <a:ext cx="1240575" cy="1240575"/>
          </a:xfrm>
          <a:prstGeom prst="rect">
            <a:avLst/>
          </a:prstGeom>
        </p:spPr>
      </p:pic>
      <p:pic>
        <p:nvPicPr>
          <p:cNvPr id="30" name="Picture 29">
            <a:extLst>
              <a:ext uri="{FF2B5EF4-FFF2-40B4-BE49-F238E27FC236}">
                <a16:creationId xmlns:a16="http://schemas.microsoft.com/office/drawing/2014/main" id="{A3CC9680-BF13-5EB2-AF97-64D4D2CA12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52738" y="1501369"/>
            <a:ext cx="1219555" cy="1219555"/>
          </a:xfrm>
          <a:prstGeom prst="rect">
            <a:avLst/>
          </a:prstGeom>
        </p:spPr>
      </p:pic>
      <p:sp>
        <p:nvSpPr>
          <p:cNvPr id="34" name="Rounded Rectangle 33">
            <a:extLst>
              <a:ext uri="{FF2B5EF4-FFF2-40B4-BE49-F238E27FC236}">
                <a16:creationId xmlns:a16="http://schemas.microsoft.com/office/drawing/2014/main" id="{59BCA15D-6AA9-DBEA-1A93-2731C89B6AB6}"/>
              </a:ext>
            </a:extLst>
          </p:cNvPr>
          <p:cNvSpPr/>
          <p:nvPr/>
        </p:nvSpPr>
        <p:spPr>
          <a:xfrm>
            <a:off x="9402112" y="2858510"/>
            <a:ext cx="980649" cy="980649"/>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2"/>
              </a:solidFill>
              <a:latin typeface="+mj-lt"/>
            </a:endParaRPr>
          </a:p>
        </p:txBody>
      </p:sp>
      <p:pic>
        <p:nvPicPr>
          <p:cNvPr id="35" name="Picture 34">
            <a:extLst>
              <a:ext uri="{FF2B5EF4-FFF2-40B4-BE49-F238E27FC236}">
                <a16:creationId xmlns:a16="http://schemas.microsoft.com/office/drawing/2014/main" id="{EBCAA960-81FB-673E-4379-3837F6C8D50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510772" y="3047326"/>
            <a:ext cx="700765" cy="591952"/>
          </a:xfrm>
          <a:prstGeom prst="rect">
            <a:avLst/>
          </a:prstGeom>
        </p:spPr>
      </p:pic>
      <p:sp>
        <p:nvSpPr>
          <p:cNvPr id="43" name="Rounded Rectangle 42">
            <a:extLst>
              <a:ext uri="{FF2B5EF4-FFF2-40B4-BE49-F238E27FC236}">
                <a16:creationId xmlns:a16="http://schemas.microsoft.com/office/drawing/2014/main" id="{A515DBCD-8113-D7AD-6880-80C3F8F46AC0}"/>
              </a:ext>
            </a:extLst>
          </p:cNvPr>
          <p:cNvSpPr/>
          <p:nvPr/>
        </p:nvSpPr>
        <p:spPr>
          <a:xfrm>
            <a:off x="8220831" y="3979130"/>
            <a:ext cx="2235997" cy="166015"/>
          </a:xfrm>
          <a:prstGeom prst="roundRect">
            <a:avLst>
              <a:gd name="adj" fmla="val 10592"/>
            </a:avLst>
          </a:prstGeom>
          <a:solidFill>
            <a:schemeClr val="accent3">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45" name="Rounded Rectangle 44">
            <a:extLst>
              <a:ext uri="{FF2B5EF4-FFF2-40B4-BE49-F238E27FC236}">
                <a16:creationId xmlns:a16="http://schemas.microsoft.com/office/drawing/2014/main" id="{A2BF6724-DAAA-382C-5E15-7D4ED3D7F8AD}"/>
              </a:ext>
            </a:extLst>
          </p:cNvPr>
          <p:cNvSpPr/>
          <p:nvPr/>
        </p:nvSpPr>
        <p:spPr>
          <a:xfrm>
            <a:off x="3503330" y="3989053"/>
            <a:ext cx="980650" cy="156092"/>
          </a:xfrm>
          <a:prstGeom prst="roundRect">
            <a:avLst>
              <a:gd name="adj" fmla="val 10592"/>
            </a:avLst>
          </a:prstGeom>
          <a:solidFill>
            <a:schemeClr val="accent3">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7" name="Rounded Rectangle 6">
            <a:extLst>
              <a:ext uri="{FF2B5EF4-FFF2-40B4-BE49-F238E27FC236}">
                <a16:creationId xmlns:a16="http://schemas.microsoft.com/office/drawing/2014/main" id="{C49A7D38-23F7-1250-BBFA-D3C37D9DCC2B}"/>
              </a:ext>
            </a:extLst>
          </p:cNvPr>
          <p:cNvSpPr/>
          <p:nvPr/>
        </p:nvSpPr>
        <p:spPr>
          <a:xfrm>
            <a:off x="1067872" y="4692748"/>
            <a:ext cx="10201190"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If a decision maker has no swap regret, then on average on the instances they applied a cast, </a:t>
            </a:r>
            <a:r>
              <a:rPr lang="en-US" sz="2800" b="1">
                <a:solidFill>
                  <a:schemeClr val="tx1"/>
                </a:solidFill>
              </a:rPr>
              <a:t>this was the best action</a:t>
            </a:r>
          </a:p>
        </p:txBody>
      </p:sp>
    </p:spTree>
    <p:extLst>
      <p:ext uri="{BB962C8B-B14F-4D97-AF65-F5344CB8AC3E}">
        <p14:creationId xmlns:p14="http://schemas.microsoft.com/office/powerpoint/2010/main" val="6975042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5A82B-E769-A696-99AC-58C1E52525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7154BD-C97E-5932-9376-D7486FC26471}"/>
              </a:ext>
            </a:extLst>
          </p:cNvPr>
          <p:cNvSpPr>
            <a:spLocks noGrp="1"/>
          </p:cNvSpPr>
          <p:nvPr>
            <p:ph type="title"/>
          </p:nvPr>
        </p:nvSpPr>
        <p:spPr/>
        <p:txBody>
          <a:bodyPr>
            <a:normAutofit fontScale="90000"/>
          </a:bodyPr>
          <a:lstStyle/>
          <a:p>
            <a:r>
              <a:rPr lang="en-US"/>
              <a:t>Interlude: Swap Regret</a:t>
            </a:r>
          </a:p>
        </p:txBody>
      </p:sp>
      <p:sp>
        <p:nvSpPr>
          <p:cNvPr id="7" name="Rounded Rectangle 6">
            <a:extLst>
              <a:ext uri="{FF2B5EF4-FFF2-40B4-BE49-F238E27FC236}">
                <a16:creationId xmlns:a16="http://schemas.microsoft.com/office/drawing/2014/main" id="{904CCE29-3CBF-FD0D-4C20-73B307FB810C}"/>
              </a:ext>
            </a:extLst>
          </p:cNvPr>
          <p:cNvSpPr/>
          <p:nvPr/>
        </p:nvSpPr>
        <p:spPr>
          <a:xfrm>
            <a:off x="1067872" y="4692748"/>
            <a:ext cx="10201190"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If a decision maker has no swap regret, then on average on the instances they performed surgery, </a:t>
            </a:r>
            <a:r>
              <a:rPr lang="en-US" sz="2800" b="1">
                <a:solidFill>
                  <a:schemeClr val="tx1"/>
                </a:solidFill>
              </a:rPr>
              <a:t>this was the best action</a:t>
            </a:r>
          </a:p>
        </p:txBody>
      </p:sp>
      <p:sp>
        <p:nvSpPr>
          <p:cNvPr id="3" name="Rounded Rectangle 2">
            <a:extLst>
              <a:ext uri="{FF2B5EF4-FFF2-40B4-BE49-F238E27FC236}">
                <a16:creationId xmlns:a16="http://schemas.microsoft.com/office/drawing/2014/main" id="{7FB21B78-02BF-5FBF-B64C-C4EF469E3075}"/>
              </a:ext>
            </a:extLst>
          </p:cNvPr>
          <p:cNvSpPr/>
          <p:nvPr/>
        </p:nvSpPr>
        <p:spPr>
          <a:xfrm>
            <a:off x="2287428" y="2858509"/>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pic>
        <p:nvPicPr>
          <p:cNvPr id="4" name="Picture 3">
            <a:extLst>
              <a:ext uri="{FF2B5EF4-FFF2-40B4-BE49-F238E27FC236}">
                <a16:creationId xmlns:a16="http://schemas.microsoft.com/office/drawing/2014/main" id="{3CE840CB-34E1-C5CC-FD22-DA1EFEB1E4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464838" y="3032273"/>
            <a:ext cx="640468" cy="591952"/>
          </a:xfrm>
          <a:prstGeom prst="rect">
            <a:avLst/>
          </a:prstGeom>
        </p:spPr>
      </p:pic>
      <p:sp>
        <p:nvSpPr>
          <p:cNvPr id="6" name="Rounded Rectangle 5">
            <a:extLst>
              <a:ext uri="{FF2B5EF4-FFF2-40B4-BE49-F238E27FC236}">
                <a16:creationId xmlns:a16="http://schemas.microsoft.com/office/drawing/2014/main" id="{2892EFD8-7EA7-75A6-4B1F-F9F7B4E199E6}"/>
              </a:ext>
            </a:extLst>
          </p:cNvPr>
          <p:cNvSpPr/>
          <p:nvPr/>
        </p:nvSpPr>
        <p:spPr>
          <a:xfrm>
            <a:off x="5799047" y="2858509"/>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pic>
        <p:nvPicPr>
          <p:cNvPr id="8" name="Picture 7">
            <a:extLst>
              <a:ext uri="{FF2B5EF4-FFF2-40B4-BE49-F238E27FC236}">
                <a16:creationId xmlns:a16="http://schemas.microsoft.com/office/drawing/2014/main" id="{A1276A2B-E018-71BE-EDB3-4D2902F59D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5969138" y="3039560"/>
            <a:ext cx="640468" cy="591952"/>
          </a:xfrm>
          <a:prstGeom prst="rect">
            <a:avLst/>
          </a:prstGeom>
        </p:spPr>
      </p:pic>
      <p:sp>
        <p:nvSpPr>
          <p:cNvPr id="9" name="Rounded Rectangle 8">
            <a:extLst>
              <a:ext uri="{FF2B5EF4-FFF2-40B4-BE49-F238E27FC236}">
                <a16:creationId xmlns:a16="http://schemas.microsoft.com/office/drawing/2014/main" id="{3FB4FF25-883D-1599-0AAE-DC16DCFAFCE2}"/>
              </a:ext>
            </a:extLst>
          </p:cNvPr>
          <p:cNvSpPr/>
          <p:nvPr/>
        </p:nvSpPr>
        <p:spPr>
          <a:xfrm>
            <a:off x="7018603" y="2840032"/>
            <a:ext cx="980650" cy="980650"/>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pic>
        <p:nvPicPr>
          <p:cNvPr id="10" name="Picture 9">
            <a:extLst>
              <a:ext uri="{FF2B5EF4-FFF2-40B4-BE49-F238E27FC236}">
                <a16:creationId xmlns:a16="http://schemas.microsoft.com/office/drawing/2014/main" id="{2D5F976A-A2DD-0E8B-16ED-2528E69088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7193393" y="3045236"/>
            <a:ext cx="640468" cy="591952"/>
          </a:xfrm>
          <a:prstGeom prst="rect">
            <a:avLst/>
          </a:prstGeom>
        </p:spPr>
      </p:pic>
      <p:pic>
        <p:nvPicPr>
          <p:cNvPr id="11" name="Picture 10">
            <a:extLst>
              <a:ext uri="{FF2B5EF4-FFF2-40B4-BE49-F238E27FC236}">
                <a16:creationId xmlns:a16="http://schemas.microsoft.com/office/drawing/2014/main" id="{E104D656-F796-E359-946E-B9EC77F09B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8498" y="1402653"/>
            <a:ext cx="1340442" cy="1340442"/>
          </a:xfrm>
          <a:prstGeom prst="rect">
            <a:avLst/>
          </a:prstGeom>
        </p:spPr>
      </p:pic>
      <p:pic>
        <p:nvPicPr>
          <p:cNvPr id="13" name="Picture 12">
            <a:extLst>
              <a:ext uri="{FF2B5EF4-FFF2-40B4-BE49-F238E27FC236}">
                <a16:creationId xmlns:a16="http://schemas.microsoft.com/office/drawing/2014/main" id="{1D33C052-BFAF-F3A2-BBB0-4B3E934311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0361" y="1579389"/>
            <a:ext cx="1051180" cy="1051180"/>
          </a:xfrm>
          <a:prstGeom prst="rect">
            <a:avLst/>
          </a:prstGeom>
        </p:spPr>
      </p:pic>
      <p:pic>
        <p:nvPicPr>
          <p:cNvPr id="14" name="Picture 13">
            <a:extLst>
              <a:ext uri="{FF2B5EF4-FFF2-40B4-BE49-F238E27FC236}">
                <a16:creationId xmlns:a16="http://schemas.microsoft.com/office/drawing/2014/main" id="{1DB79140-28A4-99C0-EA44-D4DBAB1C08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63256" y="1550129"/>
            <a:ext cx="1008111" cy="1008111"/>
          </a:xfrm>
          <a:prstGeom prst="rect">
            <a:avLst/>
          </a:prstGeom>
        </p:spPr>
      </p:pic>
      <p:sp>
        <p:nvSpPr>
          <p:cNvPr id="15" name="Rounded Rectangle 14">
            <a:extLst>
              <a:ext uri="{FF2B5EF4-FFF2-40B4-BE49-F238E27FC236}">
                <a16:creationId xmlns:a16="http://schemas.microsoft.com/office/drawing/2014/main" id="{C580C1A4-FCB3-500B-0013-B90BAF32B0D0}"/>
              </a:ext>
            </a:extLst>
          </p:cNvPr>
          <p:cNvSpPr/>
          <p:nvPr/>
        </p:nvSpPr>
        <p:spPr>
          <a:xfrm>
            <a:off x="2287428" y="3989053"/>
            <a:ext cx="980650" cy="156092"/>
          </a:xfrm>
          <a:prstGeom prst="roundRect">
            <a:avLst>
              <a:gd name="adj" fmla="val 10592"/>
            </a:avLst>
          </a:prstGeom>
          <a:solidFill>
            <a:schemeClr val="accent1">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
        <p:nvSpPr>
          <p:cNvPr id="16" name="Rounded Rectangle 15">
            <a:extLst>
              <a:ext uri="{FF2B5EF4-FFF2-40B4-BE49-F238E27FC236}">
                <a16:creationId xmlns:a16="http://schemas.microsoft.com/office/drawing/2014/main" id="{CC9B11B7-0800-6887-6607-91328042D0BF}"/>
              </a:ext>
            </a:extLst>
          </p:cNvPr>
          <p:cNvSpPr/>
          <p:nvPr/>
        </p:nvSpPr>
        <p:spPr>
          <a:xfrm>
            <a:off x="5763255" y="3989053"/>
            <a:ext cx="2235997" cy="156092"/>
          </a:xfrm>
          <a:prstGeom prst="roundRect">
            <a:avLst>
              <a:gd name="adj" fmla="val 10592"/>
            </a:avLst>
          </a:prstGeom>
          <a:solidFill>
            <a:schemeClr val="accent1">
              <a:lumMod val="60000"/>
              <a:lumOff val="40000"/>
            </a:schemeClr>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600">
              <a:solidFill>
                <a:schemeClr val="accent1">
                  <a:lumMod val="75000"/>
                </a:schemeClr>
              </a:solidFill>
              <a:latin typeface="+mj-lt"/>
            </a:endParaRPr>
          </a:p>
        </p:txBody>
      </p:sp>
    </p:spTree>
    <p:extLst>
      <p:ext uri="{BB962C8B-B14F-4D97-AF65-F5344CB8AC3E}">
        <p14:creationId xmlns:p14="http://schemas.microsoft.com/office/powerpoint/2010/main" val="26878631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D0387B-50FF-80D3-1D11-3B9AC9CB24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97463" y="3583464"/>
            <a:ext cx="2009635" cy="2679513"/>
          </a:xfrm>
          <a:prstGeom prst="rect">
            <a:avLst/>
          </a:prstGeom>
        </p:spPr>
      </p:pic>
      <p:sp>
        <p:nvSpPr>
          <p:cNvPr id="2" name="Title 1">
            <a:extLst>
              <a:ext uri="{FF2B5EF4-FFF2-40B4-BE49-F238E27FC236}">
                <a16:creationId xmlns:a16="http://schemas.microsoft.com/office/drawing/2014/main" id="{49197A74-0FF4-52B9-4A20-43B2113A4EA7}"/>
              </a:ext>
            </a:extLst>
          </p:cNvPr>
          <p:cNvSpPr>
            <a:spLocks noGrp="1"/>
          </p:cNvSpPr>
          <p:nvPr>
            <p:ph type="title"/>
          </p:nvPr>
        </p:nvSpPr>
        <p:spPr/>
        <p:txBody>
          <a:bodyPr/>
          <a:lstStyle/>
          <a:p>
            <a:r>
              <a:rPr lang="en-US"/>
              <a:t>What OI tests do we really need to pass here?</a:t>
            </a:r>
          </a:p>
        </p:txBody>
      </p:sp>
      <p:pic>
        <p:nvPicPr>
          <p:cNvPr id="4" name="Picture 3">
            <a:extLst>
              <a:ext uri="{FF2B5EF4-FFF2-40B4-BE49-F238E27FC236}">
                <a16:creationId xmlns:a16="http://schemas.microsoft.com/office/drawing/2014/main" id="{2227F6ED-353E-088C-38B2-F8222C70F8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3077" y="2631840"/>
            <a:ext cx="2895887" cy="2882900"/>
          </a:xfrm>
          <a:prstGeom prst="rect">
            <a:avLst/>
          </a:prstGeom>
        </p:spPr>
      </p:pic>
      <p:sp>
        <p:nvSpPr>
          <p:cNvPr id="5" name="TextBox 4">
            <a:extLst>
              <a:ext uri="{FF2B5EF4-FFF2-40B4-BE49-F238E27FC236}">
                <a16:creationId xmlns:a16="http://schemas.microsoft.com/office/drawing/2014/main" id="{33ECB405-0E07-248A-4DA1-778499C370D3}"/>
              </a:ext>
            </a:extLst>
          </p:cNvPr>
          <p:cNvSpPr txBox="1"/>
          <p:nvPr/>
        </p:nvSpPr>
        <p:spPr>
          <a:xfrm>
            <a:off x="2134825" y="5530648"/>
            <a:ext cx="1232389" cy="369332"/>
          </a:xfrm>
          <a:prstGeom prst="rect">
            <a:avLst/>
          </a:prstGeom>
          <a:noFill/>
        </p:spPr>
        <p:txBody>
          <a:bodyPr wrap="none" rtlCol="0">
            <a:spAutoFit/>
          </a:bodyPr>
          <a:lstStyle/>
          <a:p>
            <a:r>
              <a:rPr lang="en-US"/>
              <a:t>Real world</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ADCADC-20B1-1AE4-A3E1-0CD5E79EE46C}"/>
                  </a:ext>
                </a:extLst>
              </p:cNvPr>
              <p:cNvSpPr txBox="1"/>
              <p:nvPr/>
            </p:nvSpPr>
            <p:spPr>
              <a:xfrm>
                <a:off x="7181088" y="1538714"/>
                <a:ext cx="4841263" cy="707886"/>
              </a:xfrm>
              <a:prstGeom prst="rect">
                <a:avLst/>
              </a:prstGeom>
              <a:noFill/>
            </p:spPr>
            <p:txBody>
              <a:bodyPr wrap="square">
                <a:spAutoFit/>
              </a:bodyPr>
              <a:lstStyle/>
              <a:p>
                <a:r>
                  <a:rPr lang="en-US" sz="2000">
                    <a:latin typeface="Aptos" panose="020B0004020202020204" pitchFamily="34" charset="0"/>
                  </a:rPr>
                  <a:t>In </a:t>
                </a:r>
                <a:r>
                  <a:rPr lang="en-US" sz="2000" b="1" err="1">
                    <a:latin typeface="Aptos" panose="020B0004020202020204" pitchFamily="34" charset="0"/>
                  </a:rPr>
                  <a:t>optimistica</a:t>
                </a:r>
                <a:r>
                  <a:rPr lang="en-US" sz="2000">
                    <a:latin typeface="Aptos" panose="020B0004020202020204" pitchFamily="34" charset="0"/>
                  </a:rPr>
                  <a:t>, every day </a:t>
                </a:r>
                <a14:m>
                  <m:oMath xmlns:m="http://schemas.openxmlformats.org/officeDocument/2006/math">
                    <m:r>
                      <a:rPr lang="en-US" sz="2000" b="0" i="1" smtClean="0">
                        <a:latin typeface="Cambria Math" panose="02040503050406030204" pitchFamily="18" charset="0"/>
                      </a:rPr>
                      <m:t>𝑦</m:t>
                    </m:r>
                    <m:r>
                      <a:rPr lang="en-US" sz="2000" b="0" i="1" smtClean="0">
                        <a:latin typeface="Cambria Math" panose="02040503050406030204" pitchFamily="18" charset="0"/>
                      </a:rPr>
                      <m:t>∼</m:t>
                    </m:r>
                    <m:r>
                      <a:rPr lang="en-US" sz="2000" b="0" i="1" smtClean="0">
                        <a:latin typeface="Cambria Math" panose="02040503050406030204" pitchFamily="18" charset="0"/>
                      </a:rPr>
                      <m:t>𝐵𝑒𝑟</m:t>
                    </m:r>
                    <m:r>
                      <a:rPr lang="en-US" sz="2000" b="0" i="1" smtClean="0">
                        <a:latin typeface="Cambria Math" panose="02040503050406030204" pitchFamily="18" charset="0"/>
                      </a:rPr>
                      <m:t>(</m:t>
                    </m:r>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r>
                      <a:rPr lang="en-US" sz="2000" b="0" i="1" smtClean="0">
                        <a:latin typeface="Cambria Math" panose="02040503050406030204" pitchFamily="18" charset="0"/>
                      </a:rPr>
                      <m:t>)</m:t>
                    </m:r>
                  </m:oMath>
                </a14:m>
                <a:r>
                  <a:rPr lang="en-US" sz="2000">
                    <a:latin typeface="Aptos" panose="020B0004020202020204" pitchFamily="34" charset="0"/>
                  </a:rPr>
                  <a:t>.</a:t>
                </a:r>
              </a:p>
              <a:p>
                <a:r>
                  <a:rPr lang="en-US" sz="2000" i="1">
                    <a:latin typeface="Aptos" panose="020B0004020202020204" pitchFamily="34" charset="0"/>
                  </a:rPr>
                  <a:t>i.e. predictions are real probabilities</a:t>
                </a:r>
                <a:r>
                  <a:rPr lang="en-US" sz="2000">
                    <a:latin typeface="Aptos" panose="020B0004020202020204" pitchFamily="34" charset="0"/>
                  </a:rPr>
                  <a:t>. </a:t>
                </a:r>
                <a:endParaRPr lang="en-US" sz="2000" i="1">
                  <a:latin typeface="Aptos" panose="020B0004020202020204" pitchFamily="34" charset="0"/>
                </a:endParaRPr>
              </a:p>
            </p:txBody>
          </p:sp>
        </mc:Choice>
        <mc:Fallback xmlns="">
          <p:sp>
            <p:nvSpPr>
              <p:cNvPr id="6" name="TextBox 5">
                <a:extLst>
                  <a:ext uri="{FF2B5EF4-FFF2-40B4-BE49-F238E27FC236}">
                    <a16:creationId xmlns:a16="http://schemas.microsoft.com/office/drawing/2014/main" id="{3BADCADC-20B1-1AE4-A3E1-0CD5E79EE46C}"/>
                  </a:ext>
                </a:extLst>
              </p:cNvPr>
              <p:cNvSpPr txBox="1">
                <a:spLocks noRot="1" noChangeAspect="1" noMove="1" noResize="1" noEditPoints="1" noAdjustHandles="1" noChangeArrowheads="1" noChangeShapeType="1" noTextEdit="1"/>
              </p:cNvSpPr>
              <p:nvPr/>
            </p:nvSpPr>
            <p:spPr>
              <a:xfrm>
                <a:off x="7181088" y="1538714"/>
                <a:ext cx="4841263" cy="707886"/>
              </a:xfrm>
              <a:prstGeom prst="rect">
                <a:avLst/>
              </a:prstGeom>
              <a:blipFill>
                <a:blip r:embed="rId4"/>
                <a:stretch>
                  <a:fillRect l="-1309" t="-1724"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411EFA5-FE88-200A-11B2-E088C3CA2A72}"/>
                  </a:ext>
                </a:extLst>
              </p:cNvPr>
              <p:cNvSpPr txBox="1"/>
              <p:nvPr/>
            </p:nvSpPr>
            <p:spPr>
              <a:xfrm>
                <a:off x="838200" y="1538714"/>
                <a:ext cx="4841263" cy="707886"/>
              </a:xfrm>
              <a:prstGeom prst="rect">
                <a:avLst/>
              </a:prstGeom>
              <a:noFill/>
            </p:spPr>
            <p:txBody>
              <a:bodyPr wrap="square">
                <a:spAutoFit/>
              </a:bodyPr>
              <a:lstStyle/>
              <a:p>
                <a:r>
                  <a:rPr lang="en-US" sz="2000">
                    <a:latin typeface="Aptos" panose="020B0004020202020204" pitchFamily="34" charset="0"/>
                  </a:rPr>
                  <a:t>In the real world, </a:t>
                </a:r>
                <a14:m>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oMath>
                </a14:m>
                <a:r>
                  <a:rPr lang="en-US" sz="2000">
                    <a:latin typeface="Aptos" panose="020B0004020202020204" pitchFamily="34" charset="0"/>
                  </a:rPr>
                  <a:t> are jointly drawn according to some complicated process.</a:t>
                </a:r>
              </a:p>
            </p:txBody>
          </p:sp>
        </mc:Choice>
        <mc:Fallback xmlns="">
          <p:sp>
            <p:nvSpPr>
              <p:cNvPr id="7" name="TextBox 6">
                <a:extLst>
                  <a:ext uri="{FF2B5EF4-FFF2-40B4-BE49-F238E27FC236}">
                    <a16:creationId xmlns:a16="http://schemas.microsoft.com/office/drawing/2014/main" id="{C411EFA5-FE88-200A-11B2-E088C3CA2A72}"/>
                  </a:ext>
                </a:extLst>
              </p:cNvPr>
              <p:cNvSpPr txBox="1">
                <a:spLocks noRot="1" noChangeAspect="1" noMove="1" noResize="1" noEditPoints="1" noAdjustHandles="1" noChangeArrowheads="1" noChangeShapeType="1" noTextEdit="1"/>
              </p:cNvSpPr>
              <p:nvPr/>
            </p:nvSpPr>
            <p:spPr>
              <a:xfrm>
                <a:off x="838200" y="1538714"/>
                <a:ext cx="4841263" cy="707886"/>
              </a:xfrm>
              <a:prstGeom prst="rect">
                <a:avLst/>
              </a:prstGeom>
              <a:blipFill>
                <a:blip r:embed="rId5"/>
                <a:stretch>
                  <a:fillRect l="-1571" t="-1724" b="-12069"/>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41696973-1CF1-1034-A797-D2D2F28E84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56603" y="2631840"/>
            <a:ext cx="2794000" cy="2882900"/>
          </a:xfrm>
          <a:prstGeom prst="rect">
            <a:avLst/>
          </a:prstGeom>
        </p:spPr>
      </p:pic>
      <p:sp>
        <p:nvSpPr>
          <p:cNvPr id="9" name="TextBox 8">
            <a:extLst>
              <a:ext uri="{FF2B5EF4-FFF2-40B4-BE49-F238E27FC236}">
                <a16:creationId xmlns:a16="http://schemas.microsoft.com/office/drawing/2014/main" id="{9B5E0229-E43D-C2D2-81DC-CE3FC14557B0}"/>
              </a:ext>
            </a:extLst>
          </p:cNvPr>
          <p:cNvSpPr txBox="1"/>
          <p:nvPr/>
        </p:nvSpPr>
        <p:spPr>
          <a:xfrm>
            <a:off x="9254371" y="5549472"/>
            <a:ext cx="1348959" cy="369332"/>
          </a:xfrm>
          <a:prstGeom prst="rect">
            <a:avLst/>
          </a:prstGeom>
          <a:noFill/>
        </p:spPr>
        <p:txBody>
          <a:bodyPr wrap="none" rtlCol="0">
            <a:spAutoFit/>
          </a:bodyPr>
          <a:lstStyle/>
          <a:p>
            <a:r>
              <a:rPr lang="en-US" err="1"/>
              <a:t>Optimistica</a:t>
            </a:r>
            <a:endParaRPr lang="en-US"/>
          </a:p>
        </p:txBody>
      </p:sp>
      <mc:AlternateContent xmlns:mc="http://schemas.openxmlformats.org/markup-compatibility/2006" xmlns:a14="http://schemas.microsoft.com/office/drawing/2010/main">
        <mc:Choice Requires="a14">
          <p:sp>
            <p:nvSpPr>
              <p:cNvPr id="11" name="Rectangle: Rounded Corners 11">
                <a:extLst>
                  <a:ext uri="{FF2B5EF4-FFF2-40B4-BE49-F238E27FC236}">
                    <a16:creationId xmlns:a16="http://schemas.microsoft.com/office/drawing/2014/main" id="{78605389-962C-3832-0D6C-FB6857200BEB}"/>
                  </a:ext>
                </a:extLst>
              </p:cNvPr>
              <p:cNvSpPr/>
              <p:nvPr/>
            </p:nvSpPr>
            <p:spPr>
              <a:xfrm>
                <a:off x="838201" y="6110355"/>
                <a:ext cx="10780664" cy="646332"/>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ptos" panose="020B0004020202020204" pitchFamily="34" charset="0"/>
                  </a:rPr>
                  <a:t>Goal: The Real World and </a:t>
                </a:r>
                <a:r>
                  <a:rPr lang="en-US" sz="2000" err="1">
                    <a:solidFill>
                      <a:schemeClr val="tx1"/>
                    </a:solidFill>
                    <a:latin typeface="Aptos" panose="020B0004020202020204" pitchFamily="34" charset="0"/>
                  </a:rPr>
                  <a:t>Optimistica</a:t>
                </a:r>
                <a:r>
                  <a:rPr lang="en-US" sz="2000">
                    <a:solidFill>
                      <a:schemeClr val="tx1"/>
                    </a:solidFill>
                    <a:latin typeface="Aptos" panose="020B0004020202020204" pitchFamily="34" charset="0"/>
                  </a:rPr>
                  <a:t> should be Indistinguishable to Statistics </a:t>
                </a:r>
                <a14:m>
                  <m:oMath xmlns:m="http://schemas.openxmlformats.org/officeDocument/2006/math">
                    <m:r>
                      <a:rPr lang="en-US" sz="2000" b="0" i="1" smtClean="0">
                        <a:solidFill>
                          <a:schemeClr val="tx1"/>
                        </a:solidFill>
                        <a:latin typeface="Cambria Math" panose="02040503050406030204" pitchFamily="18" charset="0"/>
                      </a:rPr>
                      <m:t>𝔼</m:t>
                    </m:r>
                    <m:d>
                      <m:dPr>
                        <m:begChr m:val="["/>
                        <m:endChr m:val="]"/>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𝑎</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𝑥</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𝑓</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𝑥</m:t>
                                </m:r>
                              </m:e>
                            </m:d>
                          </m:e>
                        </m:d>
                        <m:r>
                          <a:rPr lang="en-US" sz="2000" b="0" i="1" smtClean="0">
                            <a:solidFill>
                              <a:schemeClr val="tx1"/>
                            </a:solidFill>
                            <a:latin typeface="Cambria Math" panose="02040503050406030204" pitchFamily="18" charset="0"/>
                          </a:rPr>
                          <m:t>𝑦</m:t>
                        </m:r>
                      </m:e>
                    </m:d>
                  </m:oMath>
                </a14:m>
                <a:r>
                  <a:rPr lang="en-US" sz="2000">
                    <a:solidFill>
                      <a:schemeClr val="tx1"/>
                    </a:solidFill>
                    <a:latin typeface="Aptos" panose="020B0004020202020204" pitchFamily="34" charset="0"/>
                  </a:rPr>
                  <a:t>.</a:t>
                </a:r>
                <a:endParaRPr lang="en-US" sz="2000">
                  <a:latin typeface="Aptos" panose="020B0004020202020204" pitchFamily="34" charset="0"/>
                </a:endParaRPr>
              </a:p>
            </p:txBody>
          </p:sp>
        </mc:Choice>
        <mc:Fallback xmlns="">
          <p:sp>
            <p:nvSpPr>
              <p:cNvPr id="11" name="Rectangle: Rounded Corners 11">
                <a:extLst>
                  <a:ext uri="{FF2B5EF4-FFF2-40B4-BE49-F238E27FC236}">
                    <a16:creationId xmlns:a16="http://schemas.microsoft.com/office/drawing/2014/main" id="{78605389-962C-3832-0D6C-FB6857200BEB}"/>
                  </a:ext>
                </a:extLst>
              </p:cNvPr>
              <p:cNvSpPr>
                <a:spLocks noRot="1" noChangeAspect="1" noMove="1" noResize="1" noEditPoints="1" noAdjustHandles="1" noChangeArrowheads="1" noChangeShapeType="1" noTextEdit="1"/>
              </p:cNvSpPr>
              <p:nvPr/>
            </p:nvSpPr>
            <p:spPr>
              <a:xfrm>
                <a:off x="838201" y="6110355"/>
                <a:ext cx="10780664" cy="646332"/>
              </a:xfrm>
              <a:prstGeom prst="roundRect">
                <a:avLst/>
              </a:prstGeom>
              <a:blipFill>
                <a:blip r:embed="rId7"/>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39851218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C615F-0A33-46BB-73A6-21FF6C0BC3D1}"/>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BECE9403-66FD-1C7F-24D5-5B31FD90410D}"/>
              </a:ext>
            </a:extLst>
          </p:cNvPr>
          <p:cNvSpPr/>
          <p:nvPr/>
        </p:nvSpPr>
        <p:spPr>
          <a:xfrm>
            <a:off x="4374097" y="3847164"/>
            <a:ext cx="3794543" cy="1858101"/>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pic>
        <p:nvPicPr>
          <p:cNvPr id="12" name="Picture 11">
            <a:extLst>
              <a:ext uri="{FF2B5EF4-FFF2-40B4-BE49-F238E27FC236}">
                <a16:creationId xmlns:a16="http://schemas.microsoft.com/office/drawing/2014/main" id="{B451384B-9D7F-9C26-2559-DDE45A7225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478" y="3798396"/>
            <a:ext cx="2253343" cy="3004457"/>
          </a:xfrm>
          <a:prstGeom prst="rect">
            <a:avLst/>
          </a:prstGeom>
        </p:spPr>
      </p:pic>
      <p:sp>
        <p:nvSpPr>
          <p:cNvPr id="2" name="Title 1">
            <a:extLst>
              <a:ext uri="{FF2B5EF4-FFF2-40B4-BE49-F238E27FC236}">
                <a16:creationId xmlns:a16="http://schemas.microsoft.com/office/drawing/2014/main" id="{213AEEC9-DA5E-C9FA-164A-24EF5A3EB12D}"/>
              </a:ext>
            </a:extLst>
          </p:cNvPr>
          <p:cNvSpPr>
            <a:spLocks noGrp="1"/>
          </p:cNvSpPr>
          <p:nvPr>
            <p:ph type="title"/>
          </p:nvPr>
        </p:nvSpPr>
        <p:spPr/>
        <p:txBody>
          <a:bodyPr/>
          <a:lstStyle/>
          <a:p>
            <a:r>
              <a:rPr lang="en-US"/>
              <a:t>What OI tests do we really need to pass here?</a:t>
            </a:r>
          </a:p>
        </p:txBody>
      </p:sp>
      <p:pic>
        <p:nvPicPr>
          <p:cNvPr id="4" name="Picture 3">
            <a:extLst>
              <a:ext uri="{FF2B5EF4-FFF2-40B4-BE49-F238E27FC236}">
                <a16:creationId xmlns:a16="http://schemas.microsoft.com/office/drawing/2014/main" id="{52E4F5E2-871E-4B4A-3FE4-ED77E91305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3077" y="2631840"/>
            <a:ext cx="2895887" cy="2882900"/>
          </a:xfrm>
          <a:prstGeom prst="rect">
            <a:avLst/>
          </a:prstGeom>
        </p:spPr>
      </p:pic>
      <p:sp>
        <p:nvSpPr>
          <p:cNvPr id="5" name="TextBox 4">
            <a:extLst>
              <a:ext uri="{FF2B5EF4-FFF2-40B4-BE49-F238E27FC236}">
                <a16:creationId xmlns:a16="http://schemas.microsoft.com/office/drawing/2014/main" id="{5FAC8D02-69D7-747B-3F79-43D0FFB18FA0}"/>
              </a:ext>
            </a:extLst>
          </p:cNvPr>
          <p:cNvSpPr txBox="1"/>
          <p:nvPr/>
        </p:nvSpPr>
        <p:spPr>
          <a:xfrm>
            <a:off x="2098169" y="5656497"/>
            <a:ext cx="1232389" cy="369332"/>
          </a:xfrm>
          <a:prstGeom prst="rect">
            <a:avLst/>
          </a:prstGeom>
          <a:noFill/>
        </p:spPr>
        <p:txBody>
          <a:bodyPr wrap="none" rtlCol="0">
            <a:spAutoFit/>
          </a:bodyPr>
          <a:lstStyle/>
          <a:p>
            <a:r>
              <a:rPr lang="en-US"/>
              <a:t>Real world</a:t>
            </a:r>
          </a:p>
        </p:txBody>
      </p:sp>
      <p:pic>
        <p:nvPicPr>
          <p:cNvPr id="8" name="Picture 7">
            <a:extLst>
              <a:ext uri="{FF2B5EF4-FFF2-40B4-BE49-F238E27FC236}">
                <a16:creationId xmlns:a16="http://schemas.microsoft.com/office/drawing/2014/main" id="{FFB6FD94-66C3-581E-F851-892135EBFC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56603" y="2631840"/>
            <a:ext cx="2794000" cy="2882900"/>
          </a:xfrm>
          <a:prstGeom prst="rect">
            <a:avLst/>
          </a:prstGeom>
        </p:spPr>
      </p:pic>
      <p:sp>
        <p:nvSpPr>
          <p:cNvPr id="9" name="TextBox 8">
            <a:extLst>
              <a:ext uri="{FF2B5EF4-FFF2-40B4-BE49-F238E27FC236}">
                <a16:creationId xmlns:a16="http://schemas.microsoft.com/office/drawing/2014/main" id="{FE398E87-762A-51E4-C7B3-C76D81960F9C}"/>
              </a:ext>
            </a:extLst>
          </p:cNvPr>
          <p:cNvSpPr txBox="1"/>
          <p:nvPr/>
        </p:nvSpPr>
        <p:spPr>
          <a:xfrm>
            <a:off x="9254371" y="5512896"/>
            <a:ext cx="1348959" cy="369332"/>
          </a:xfrm>
          <a:prstGeom prst="rect">
            <a:avLst/>
          </a:prstGeom>
          <a:noFill/>
        </p:spPr>
        <p:txBody>
          <a:bodyPr wrap="none" rtlCol="0">
            <a:spAutoFit/>
          </a:bodyPr>
          <a:lstStyle/>
          <a:p>
            <a:r>
              <a:rPr lang="en-US"/>
              <a:t>Optimistica</a:t>
            </a:r>
          </a:p>
        </p:txBody>
      </p:sp>
      <mc:AlternateContent xmlns:mc="http://schemas.openxmlformats.org/markup-compatibility/2006" xmlns:a14="http://schemas.microsoft.com/office/drawing/2010/main">
        <mc:Choice Requires="a14">
          <p:sp>
            <p:nvSpPr>
              <p:cNvPr id="10" name="Rectangle: Rounded Corners 11">
                <a:extLst>
                  <a:ext uri="{FF2B5EF4-FFF2-40B4-BE49-F238E27FC236}">
                    <a16:creationId xmlns:a16="http://schemas.microsoft.com/office/drawing/2014/main" id="{68E07A43-759F-B56C-666B-412D02240EE0}"/>
                  </a:ext>
                </a:extLst>
              </p:cNvPr>
              <p:cNvSpPr/>
              <p:nvPr/>
            </p:nvSpPr>
            <p:spPr>
              <a:xfrm>
                <a:off x="1381760" y="6095561"/>
                <a:ext cx="10315787" cy="64633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For no swap regret on downstream decisions: The Real World and </a:t>
                </a:r>
                <a:r>
                  <a:rPr lang="en-US" err="1">
                    <a:solidFill>
                      <a:schemeClr val="accent1"/>
                    </a:solidFill>
                  </a:rPr>
                  <a:t>Optimistica</a:t>
                </a:r>
                <a:r>
                  <a:rPr lang="en-US">
                    <a:solidFill>
                      <a:schemeClr val="accent1"/>
                    </a:solidFill>
                  </a:rPr>
                  <a:t> should be indistinguishable to </a:t>
                </a:r>
                <a14:m>
                  <m:oMath xmlns:m="http://schemas.openxmlformats.org/officeDocument/2006/math">
                    <m:r>
                      <a:rPr lang="en-US" b="0" i="1" smtClean="0">
                        <a:solidFill>
                          <a:schemeClr val="accent1"/>
                        </a:solidFill>
                        <a:latin typeface="Cambria Math" panose="02040503050406030204" pitchFamily="18" charset="0"/>
                      </a:rPr>
                      <m:t>𝔼</m:t>
                    </m:r>
                    <m:r>
                      <a:rPr lang="en-US" b="0" i="1" smtClean="0">
                        <a:solidFill>
                          <a:schemeClr val="accent1"/>
                        </a:solidFill>
                        <a:latin typeface="Cambria Math" panose="02040503050406030204" pitchFamily="18" charset="0"/>
                      </a:rPr>
                      <m:t>[</m:t>
                    </m:r>
                    <m:r>
                      <a:rPr lang="en-US" b="1" i="1" smtClean="0">
                        <a:solidFill>
                          <a:schemeClr val="accent1"/>
                        </a:solidFill>
                        <a:latin typeface="Cambria Math" panose="02040503050406030204" pitchFamily="18" charset="0"/>
                      </a:rPr>
                      <m:t>𝟏</m:t>
                    </m:r>
                    <m:d>
                      <m:dPr>
                        <m:begChr m:val="{"/>
                        <m:endChr m:val="}"/>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𝑑</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𝑓</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𝑥</m:t>
                                </m:r>
                              </m:e>
                            </m:d>
                          </m:e>
                        </m:d>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𝑎</m:t>
                        </m:r>
                      </m:e>
                    </m:d>
                    <m:r>
                      <a:rPr lang="en-US" b="0" i="1" smtClean="0">
                        <a:solidFill>
                          <a:schemeClr val="accent1"/>
                        </a:solidFill>
                        <a:latin typeface="Cambria Math" panose="02040503050406030204" pitchFamily="18" charset="0"/>
                      </a:rPr>
                      <m:t>𝑦</m:t>
                    </m:r>
                    <m:r>
                      <a:rPr lang="en-US" b="0" i="1" smtClean="0">
                        <a:solidFill>
                          <a:schemeClr val="accent1"/>
                        </a:solidFill>
                        <a:latin typeface="Cambria Math" panose="02040503050406030204" pitchFamily="18" charset="0"/>
                      </a:rPr>
                      <m:t>]</m:t>
                    </m:r>
                  </m:oMath>
                </a14:m>
                <a:r>
                  <a:rPr lang="en-US">
                    <a:solidFill>
                      <a:schemeClr val="accent1"/>
                    </a:solidFill>
                  </a:rPr>
                  <a:t> for all </a:t>
                </a:r>
                <a14:m>
                  <m:oMath xmlns:m="http://schemas.openxmlformats.org/officeDocument/2006/math">
                    <m:r>
                      <a:rPr lang="en-US" b="0" i="1" smtClean="0">
                        <a:solidFill>
                          <a:schemeClr val="accent1"/>
                        </a:solidFill>
                        <a:latin typeface="Cambria Math" panose="02040503050406030204" pitchFamily="18" charset="0"/>
                      </a:rPr>
                      <m:t>𝑎</m:t>
                    </m:r>
                  </m:oMath>
                </a14:m>
                <a:r>
                  <a:rPr lang="en-US">
                    <a:solidFill>
                      <a:schemeClr val="accent1"/>
                    </a:solidFill>
                  </a:rPr>
                  <a:t>.</a:t>
                </a:r>
              </a:p>
            </p:txBody>
          </p:sp>
        </mc:Choice>
        <mc:Fallback xmlns="">
          <p:sp>
            <p:nvSpPr>
              <p:cNvPr id="10" name="Rectangle: Rounded Corners 11">
                <a:extLst>
                  <a:ext uri="{FF2B5EF4-FFF2-40B4-BE49-F238E27FC236}">
                    <a16:creationId xmlns:a16="http://schemas.microsoft.com/office/drawing/2014/main" id="{68E07A43-759F-B56C-666B-412D02240EE0}"/>
                  </a:ext>
                </a:extLst>
              </p:cNvPr>
              <p:cNvSpPr>
                <a:spLocks noRot="1" noChangeAspect="1" noMove="1" noResize="1" noEditPoints="1" noAdjustHandles="1" noChangeArrowheads="1" noChangeShapeType="1" noTextEdit="1"/>
              </p:cNvSpPr>
              <p:nvPr/>
            </p:nvSpPr>
            <p:spPr>
              <a:xfrm>
                <a:off x="1381760" y="6095561"/>
                <a:ext cx="10315787" cy="646331"/>
              </a:xfrm>
              <a:prstGeom prst="roundRect">
                <a:avLst/>
              </a:prstGeom>
              <a:blipFill>
                <a:blip r:embed="rId5"/>
                <a:stretch>
                  <a:fillRect t="-5660" b="-1320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D465C48-7A7B-37D4-991E-43B671BC4764}"/>
              </a:ext>
            </a:extLst>
          </p:cNvPr>
          <p:cNvSpPr txBox="1"/>
          <p:nvPr/>
        </p:nvSpPr>
        <p:spPr>
          <a:xfrm>
            <a:off x="4472968" y="3969393"/>
            <a:ext cx="3609631" cy="1631216"/>
          </a:xfrm>
          <a:prstGeom prst="rect">
            <a:avLst/>
          </a:prstGeom>
          <a:noFill/>
        </p:spPr>
        <p:txBody>
          <a:bodyPr wrap="square" rtlCol="0">
            <a:spAutoFit/>
          </a:bodyPr>
          <a:lstStyle/>
          <a:p>
            <a:r>
              <a:rPr lang="en-US" sz="2000">
                <a:latin typeface="Aptos" panose="020B0004020202020204" pitchFamily="34" charset="0"/>
                <a:cs typeface="Arial" panose="020B0604020202020204" pitchFamily="34" charset="0"/>
              </a:rPr>
              <a:t>In other words, we don’t require our predictions to be fully calibrated overall anymore—just </a:t>
            </a:r>
            <a:r>
              <a:rPr lang="en-US" sz="2000" i="1">
                <a:latin typeface="Aptos" panose="020B0004020202020204" pitchFamily="34" charset="0"/>
                <a:cs typeface="Arial" panose="020B0604020202020204" pitchFamily="34" charset="0"/>
              </a:rPr>
              <a:t>unbiased</a:t>
            </a:r>
            <a:r>
              <a:rPr lang="en-US" sz="2000">
                <a:latin typeface="Aptos" panose="020B0004020202020204" pitchFamily="34" charset="0"/>
                <a:cs typeface="Arial" panose="020B0604020202020204" pitchFamily="34" charset="0"/>
              </a:rPr>
              <a:t> on the doctor’s best-response regions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C08ACBE-78D7-AEE0-E05C-81975507E75A}"/>
                  </a:ext>
                </a:extLst>
              </p:cNvPr>
              <p:cNvSpPr txBox="1"/>
              <p:nvPr/>
            </p:nvSpPr>
            <p:spPr>
              <a:xfrm>
                <a:off x="4562199" y="2549912"/>
                <a:ext cx="3067601" cy="1055289"/>
              </a:xfrm>
              <a:prstGeom prst="rect">
                <a:avLst/>
              </a:prstGeom>
              <a:noFill/>
            </p:spPr>
            <p:txBody>
              <a:bodyPr wrap="square">
                <a:spAutoFit/>
              </a:bodyPr>
              <a:lstStyle/>
              <a:p>
                <a:pPr defTabSz="1219170">
                  <a:buClr>
                    <a:srgbClr val="000000"/>
                  </a:buClr>
                </a:pPr>
                <a14:m>
                  <m:oMath xmlns:m="http://schemas.openxmlformats.org/officeDocument/2006/math">
                    <m:r>
                      <a:rPr lang="en-US" sz="2000" b="0" i="1" kern="0" smtClean="0">
                        <a:solidFill>
                          <a:srgbClr val="000000"/>
                        </a:solidFill>
                        <a:latin typeface="Cambria Math" panose="02040503050406030204" pitchFamily="18" charset="0"/>
                        <a:cs typeface="Arial"/>
                        <a:sym typeface="Arial"/>
                      </a:rPr>
                      <m:t>𝑑</m:t>
                    </m:r>
                    <m:d>
                      <m:dPr>
                        <m:ctrlPr>
                          <a:rPr lang="en-US" sz="2000" b="0" i="1" kern="0" smtClean="0">
                            <a:solidFill>
                              <a:srgbClr val="000000"/>
                            </a:solidFill>
                            <a:latin typeface="Cambria Math" panose="02040503050406030204" pitchFamily="18" charset="0"/>
                            <a:cs typeface="Arial"/>
                            <a:sym typeface="Arial"/>
                          </a:rPr>
                        </m:ctrlPr>
                      </m:dPr>
                      <m:e>
                        <m:r>
                          <a:rPr lang="en-US" sz="2000" b="0" i="1" kern="0" smtClean="0">
                            <a:solidFill>
                              <a:srgbClr val="000000"/>
                            </a:solidFill>
                            <a:latin typeface="Cambria Math" panose="02040503050406030204" pitchFamily="18" charset="0"/>
                            <a:cs typeface="Arial"/>
                            <a:sym typeface="Arial"/>
                          </a:rPr>
                          <m:t>𝑓</m:t>
                        </m:r>
                        <m:d>
                          <m:dPr>
                            <m:ctrlPr>
                              <a:rPr lang="en-US" sz="2000" b="0" i="1" kern="0" smtClean="0">
                                <a:solidFill>
                                  <a:srgbClr val="000000"/>
                                </a:solidFill>
                                <a:latin typeface="Cambria Math" panose="02040503050406030204" pitchFamily="18" charset="0"/>
                                <a:cs typeface="Arial"/>
                                <a:sym typeface="Arial"/>
                              </a:rPr>
                            </m:ctrlPr>
                          </m:dPr>
                          <m:e>
                            <m:r>
                              <a:rPr lang="en-US" sz="2000" b="0" i="1" kern="0" smtClean="0">
                                <a:solidFill>
                                  <a:srgbClr val="000000"/>
                                </a:solidFill>
                                <a:latin typeface="Cambria Math" panose="02040503050406030204" pitchFamily="18" charset="0"/>
                                <a:cs typeface="Arial"/>
                                <a:sym typeface="Arial"/>
                              </a:rPr>
                              <m:t>𝑥</m:t>
                            </m:r>
                          </m:e>
                        </m:d>
                      </m:e>
                    </m:d>
                  </m:oMath>
                </a14:m>
                <a:r>
                  <a:rPr lang="en" sz="2000" kern="0">
                    <a:solidFill>
                      <a:srgbClr val="000000"/>
                    </a:solidFill>
                    <a:latin typeface="Aptos" panose="020B0004020202020204" pitchFamily="34" charset="0"/>
                    <a:cs typeface="Arial"/>
                    <a:sym typeface="Arial"/>
                  </a:rPr>
                  <a:t> is the decision rule which chooses action</a:t>
                </a:r>
              </a:p>
              <a:p>
                <a:pPr defTabSz="1219170">
                  <a:buClr>
                    <a:srgbClr val="000000"/>
                  </a:buClr>
                </a:pPr>
                <a14:m>
                  <m:oMathPara xmlns:m="http://schemas.openxmlformats.org/officeDocument/2006/math">
                    <m:oMathParaPr>
                      <m:jc m:val="centerGroup"/>
                    </m:oMathParaPr>
                    <m:oMath xmlns:m="http://schemas.openxmlformats.org/officeDocument/2006/math">
                      <m:r>
                        <a:rPr lang="en-US" sz="2000" b="0" i="1" kern="0" smtClean="0">
                          <a:solidFill>
                            <a:srgbClr val="000000"/>
                          </a:solidFill>
                          <a:latin typeface="Cambria Math" panose="02040503050406030204" pitchFamily="18" charset="0"/>
                          <a:cs typeface="Arial"/>
                          <a:sym typeface="Arial"/>
                        </a:rPr>
                        <m:t>𝑎</m:t>
                      </m:r>
                      <m:r>
                        <a:rPr lang="en-US" sz="2000" b="0" i="1" kern="0" smtClean="0">
                          <a:solidFill>
                            <a:srgbClr val="000000"/>
                          </a:solidFill>
                          <a:latin typeface="Cambria Math" panose="02040503050406030204" pitchFamily="18" charset="0"/>
                          <a:cs typeface="Arial"/>
                          <a:sym typeface="Arial"/>
                        </a:rPr>
                        <m:t>∈</m:t>
                      </m:r>
                      <m:func>
                        <m:funcPr>
                          <m:ctrlPr>
                            <a:rPr lang="en-US" sz="2000" b="0" i="1" kern="0" smtClean="0">
                              <a:solidFill>
                                <a:srgbClr val="000000"/>
                              </a:solidFill>
                              <a:latin typeface="Cambria Math" panose="02040503050406030204" pitchFamily="18" charset="0"/>
                              <a:cs typeface="Arial"/>
                              <a:sym typeface="Arial"/>
                            </a:rPr>
                          </m:ctrlPr>
                        </m:funcPr>
                        <m:fName>
                          <m:r>
                            <m:rPr>
                              <m:sty m:val="p"/>
                            </m:rPr>
                            <a:rPr lang="en-US" sz="2000" b="0" i="0" kern="0" smtClean="0">
                              <a:solidFill>
                                <a:srgbClr val="000000"/>
                              </a:solidFill>
                              <a:latin typeface="Cambria Math" panose="02040503050406030204" pitchFamily="18" charset="0"/>
                              <a:cs typeface="Arial"/>
                              <a:sym typeface="Arial"/>
                            </a:rPr>
                            <m:t>arg</m:t>
                          </m:r>
                        </m:fName>
                        <m:e>
                          <m:func>
                            <m:funcPr>
                              <m:ctrlPr>
                                <a:rPr lang="en-US" sz="2000" b="0" i="1" kern="0" smtClean="0">
                                  <a:solidFill>
                                    <a:srgbClr val="000000"/>
                                  </a:solidFill>
                                  <a:latin typeface="Cambria Math" panose="02040503050406030204" pitchFamily="18" charset="0"/>
                                  <a:cs typeface="Arial"/>
                                  <a:sym typeface="Arial"/>
                                </a:rPr>
                              </m:ctrlPr>
                            </m:funcPr>
                            <m:fName>
                              <m:r>
                                <m:rPr>
                                  <m:sty m:val="p"/>
                                </m:rPr>
                                <a:rPr lang="en-US" sz="2000" b="0" i="0" kern="0" smtClean="0">
                                  <a:solidFill>
                                    <a:srgbClr val="000000"/>
                                  </a:solidFill>
                                  <a:latin typeface="Cambria Math" panose="02040503050406030204" pitchFamily="18" charset="0"/>
                                  <a:cs typeface="Arial"/>
                                  <a:sym typeface="Arial"/>
                                </a:rPr>
                                <m:t>max</m:t>
                              </m:r>
                            </m:fName>
                            <m:e>
                              <m:r>
                                <a:rPr lang="en-US" sz="2000" i="1" kern="0">
                                  <a:solidFill>
                                    <a:srgbClr val="000000"/>
                                  </a:solidFill>
                                  <a:latin typeface="Cambria Math" panose="02040503050406030204" pitchFamily="18" charset="0"/>
                                  <a:cs typeface="Arial"/>
                                  <a:sym typeface="Arial"/>
                                </a:rPr>
                                <m:t>𝑢</m:t>
                              </m:r>
                              <m:r>
                                <a:rPr lang="en-US" sz="2000" i="1" kern="0">
                                  <a:solidFill>
                                    <a:srgbClr val="000000"/>
                                  </a:solidFill>
                                  <a:latin typeface="Cambria Math" panose="02040503050406030204" pitchFamily="18" charset="0"/>
                                  <a:cs typeface="Arial"/>
                                  <a:sym typeface="Arial"/>
                                </a:rPr>
                                <m:t>(</m:t>
                              </m:r>
                              <m:r>
                                <a:rPr lang="en-US" sz="2000" i="1" kern="0">
                                  <a:solidFill>
                                    <a:srgbClr val="000000"/>
                                  </a:solidFill>
                                  <a:latin typeface="Cambria Math" panose="02040503050406030204" pitchFamily="18" charset="0"/>
                                  <a:cs typeface="Arial"/>
                                  <a:sym typeface="Arial"/>
                                </a:rPr>
                                <m:t>𝑎</m:t>
                              </m:r>
                              <m:r>
                                <a:rPr lang="en-US" sz="2000" i="1" kern="0">
                                  <a:solidFill>
                                    <a:srgbClr val="000000"/>
                                  </a:solidFill>
                                  <a:latin typeface="Cambria Math" panose="02040503050406030204" pitchFamily="18" charset="0"/>
                                  <a:cs typeface="Arial"/>
                                  <a:sym typeface="Arial"/>
                                </a:rPr>
                                <m:t>,</m:t>
                              </m:r>
                              <m:r>
                                <a:rPr lang="en-US" sz="2000" i="1" kern="0">
                                  <a:solidFill>
                                    <a:srgbClr val="000000"/>
                                  </a:solidFill>
                                  <a:latin typeface="Cambria Math" panose="02040503050406030204" pitchFamily="18" charset="0"/>
                                  <a:cs typeface="Arial"/>
                                  <a:sym typeface="Arial"/>
                                </a:rPr>
                                <m:t>𝑓</m:t>
                              </m:r>
                              <m:r>
                                <a:rPr lang="en-US" sz="2000" i="1" kern="0">
                                  <a:solidFill>
                                    <a:srgbClr val="000000"/>
                                  </a:solidFill>
                                  <a:latin typeface="Cambria Math" panose="02040503050406030204" pitchFamily="18" charset="0"/>
                                  <a:cs typeface="Arial"/>
                                  <a:sym typeface="Arial"/>
                                </a:rPr>
                                <m:t>(</m:t>
                              </m:r>
                              <m:r>
                                <a:rPr lang="en-US" sz="2000" i="1" kern="0">
                                  <a:solidFill>
                                    <a:srgbClr val="000000"/>
                                  </a:solidFill>
                                  <a:latin typeface="Cambria Math" panose="02040503050406030204" pitchFamily="18" charset="0"/>
                                  <a:cs typeface="Arial"/>
                                  <a:sym typeface="Arial"/>
                                </a:rPr>
                                <m:t>𝑥</m:t>
                              </m:r>
                              <m:r>
                                <a:rPr lang="en-US" sz="2000" i="1" kern="0">
                                  <a:solidFill>
                                    <a:srgbClr val="000000"/>
                                  </a:solidFill>
                                  <a:latin typeface="Cambria Math" panose="02040503050406030204" pitchFamily="18" charset="0"/>
                                  <a:cs typeface="Arial"/>
                                  <a:sym typeface="Arial"/>
                                </a:rPr>
                                <m:t>))</m:t>
                              </m:r>
                            </m:e>
                          </m:func>
                        </m:e>
                      </m:func>
                    </m:oMath>
                  </m:oMathPara>
                </a14:m>
                <a:endParaRPr lang="en-US" sz="2000" b="0" kern="0">
                  <a:solidFill>
                    <a:srgbClr val="000000"/>
                  </a:solidFill>
                  <a:latin typeface="Aptos" panose="020B0004020202020204" pitchFamily="34" charset="0"/>
                  <a:cs typeface="Arial"/>
                  <a:sym typeface="Arial"/>
                </a:endParaRPr>
              </a:p>
            </p:txBody>
          </p:sp>
        </mc:Choice>
        <mc:Fallback xmlns="">
          <p:sp>
            <p:nvSpPr>
              <p:cNvPr id="11" name="TextBox 10">
                <a:extLst>
                  <a:ext uri="{FF2B5EF4-FFF2-40B4-BE49-F238E27FC236}">
                    <a16:creationId xmlns:a16="http://schemas.microsoft.com/office/drawing/2014/main" id="{CC08ACBE-78D7-AEE0-E05C-81975507E75A}"/>
                  </a:ext>
                </a:extLst>
              </p:cNvPr>
              <p:cNvSpPr txBox="1">
                <a:spLocks noRot="1" noChangeAspect="1" noMove="1" noResize="1" noEditPoints="1" noAdjustHandles="1" noChangeArrowheads="1" noChangeShapeType="1" noTextEdit="1"/>
              </p:cNvSpPr>
              <p:nvPr/>
            </p:nvSpPr>
            <p:spPr>
              <a:xfrm>
                <a:off x="4562199" y="2549912"/>
                <a:ext cx="3067601" cy="1055289"/>
              </a:xfrm>
              <a:prstGeom prst="rect">
                <a:avLst/>
              </a:prstGeom>
              <a:blipFill>
                <a:blip r:embed="rId6"/>
                <a:stretch>
                  <a:fillRect l="-2066" r="-1653"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C2B91A9-9F9C-7297-8FCC-55E5591A7DFC}"/>
                  </a:ext>
                </a:extLst>
              </p:cNvPr>
              <p:cNvSpPr txBox="1"/>
              <p:nvPr/>
            </p:nvSpPr>
            <p:spPr>
              <a:xfrm>
                <a:off x="7181088" y="1538714"/>
                <a:ext cx="4841263" cy="707886"/>
              </a:xfrm>
              <a:prstGeom prst="rect">
                <a:avLst/>
              </a:prstGeom>
              <a:noFill/>
            </p:spPr>
            <p:txBody>
              <a:bodyPr wrap="square">
                <a:spAutoFit/>
              </a:bodyPr>
              <a:lstStyle/>
              <a:p>
                <a:r>
                  <a:rPr lang="en-US" sz="2000">
                    <a:latin typeface="Aptos" panose="020B0004020202020204" pitchFamily="34" charset="0"/>
                  </a:rPr>
                  <a:t>In </a:t>
                </a:r>
                <a:r>
                  <a:rPr lang="en-US" sz="2000" b="1" err="1">
                    <a:latin typeface="Aptos" panose="020B0004020202020204" pitchFamily="34" charset="0"/>
                  </a:rPr>
                  <a:t>optimistica</a:t>
                </a:r>
                <a:r>
                  <a:rPr lang="en-US" sz="2000">
                    <a:latin typeface="Aptos" panose="020B0004020202020204" pitchFamily="34" charset="0"/>
                  </a:rPr>
                  <a:t>, every day </a:t>
                </a:r>
                <a14:m>
                  <m:oMath xmlns:m="http://schemas.openxmlformats.org/officeDocument/2006/math">
                    <m:r>
                      <a:rPr lang="en-US" sz="2000" b="0" i="1" smtClean="0">
                        <a:latin typeface="Cambria Math" panose="02040503050406030204" pitchFamily="18" charset="0"/>
                      </a:rPr>
                      <m:t>𝑦</m:t>
                    </m:r>
                    <m:r>
                      <a:rPr lang="en-US" sz="2000" b="0" i="1" smtClean="0">
                        <a:latin typeface="Cambria Math" panose="02040503050406030204" pitchFamily="18" charset="0"/>
                      </a:rPr>
                      <m:t>∼</m:t>
                    </m:r>
                    <m:r>
                      <a:rPr lang="en-US" sz="2000" b="0" i="1" smtClean="0">
                        <a:latin typeface="Cambria Math" panose="02040503050406030204" pitchFamily="18" charset="0"/>
                      </a:rPr>
                      <m:t>𝐵𝑒𝑟</m:t>
                    </m:r>
                    <m:r>
                      <a:rPr lang="en-US" sz="2000" b="0" i="1" smtClean="0">
                        <a:latin typeface="Cambria Math" panose="02040503050406030204" pitchFamily="18" charset="0"/>
                      </a:rPr>
                      <m:t>(</m:t>
                    </m:r>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r>
                      <a:rPr lang="en-US" sz="2000" b="0" i="1" smtClean="0">
                        <a:latin typeface="Cambria Math" panose="02040503050406030204" pitchFamily="18" charset="0"/>
                      </a:rPr>
                      <m:t>)</m:t>
                    </m:r>
                  </m:oMath>
                </a14:m>
                <a:r>
                  <a:rPr lang="en-US" sz="2000">
                    <a:latin typeface="Aptos" panose="020B0004020202020204" pitchFamily="34" charset="0"/>
                  </a:rPr>
                  <a:t>.</a:t>
                </a:r>
              </a:p>
              <a:p>
                <a:r>
                  <a:rPr lang="en-US" sz="2000" i="1">
                    <a:latin typeface="Aptos" panose="020B0004020202020204" pitchFamily="34" charset="0"/>
                  </a:rPr>
                  <a:t>i.e. predictions are real probabilities</a:t>
                </a:r>
                <a:r>
                  <a:rPr lang="en-US" sz="2000">
                    <a:latin typeface="Aptos" panose="020B0004020202020204" pitchFamily="34" charset="0"/>
                  </a:rPr>
                  <a:t>. </a:t>
                </a:r>
                <a:endParaRPr lang="en-US" sz="2000" i="1">
                  <a:latin typeface="Aptos" panose="020B0004020202020204" pitchFamily="34" charset="0"/>
                </a:endParaRPr>
              </a:p>
            </p:txBody>
          </p:sp>
        </mc:Choice>
        <mc:Fallback xmlns="">
          <p:sp>
            <p:nvSpPr>
              <p:cNvPr id="13" name="TextBox 12">
                <a:extLst>
                  <a:ext uri="{FF2B5EF4-FFF2-40B4-BE49-F238E27FC236}">
                    <a16:creationId xmlns:a16="http://schemas.microsoft.com/office/drawing/2014/main" id="{3C2B91A9-9F9C-7297-8FCC-55E5591A7DFC}"/>
                  </a:ext>
                </a:extLst>
              </p:cNvPr>
              <p:cNvSpPr txBox="1">
                <a:spLocks noRot="1" noChangeAspect="1" noMove="1" noResize="1" noEditPoints="1" noAdjustHandles="1" noChangeArrowheads="1" noChangeShapeType="1" noTextEdit="1"/>
              </p:cNvSpPr>
              <p:nvPr/>
            </p:nvSpPr>
            <p:spPr>
              <a:xfrm>
                <a:off x="7181088" y="1538714"/>
                <a:ext cx="4841263" cy="707886"/>
              </a:xfrm>
              <a:prstGeom prst="rect">
                <a:avLst/>
              </a:prstGeom>
              <a:blipFill>
                <a:blip r:embed="rId7"/>
                <a:stretch>
                  <a:fillRect l="-1309" t="-1724"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7FCD907-E27B-2C4B-6C87-085FBED00631}"/>
                  </a:ext>
                </a:extLst>
              </p:cNvPr>
              <p:cNvSpPr txBox="1"/>
              <p:nvPr/>
            </p:nvSpPr>
            <p:spPr>
              <a:xfrm>
                <a:off x="838200" y="1538714"/>
                <a:ext cx="4841263" cy="707886"/>
              </a:xfrm>
              <a:prstGeom prst="rect">
                <a:avLst/>
              </a:prstGeom>
              <a:noFill/>
            </p:spPr>
            <p:txBody>
              <a:bodyPr wrap="square">
                <a:spAutoFit/>
              </a:bodyPr>
              <a:lstStyle/>
              <a:p>
                <a:r>
                  <a:rPr lang="en-US" sz="2000">
                    <a:latin typeface="Aptos" panose="020B0004020202020204" pitchFamily="34" charset="0"/>
                  </a:rPr>
                  <a:t>In the real world, </a:t>
                </a:r>
                <a14:m>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r>
                      <a:rPr lang="en-US" sz="2000" b="0" i="1" smtClean="0">
                        <a:latin typeface="Cambria Math" panose="02040503050406030204" pitchFamily="18" charset="0"/>
                      </a:rPr>
                      <m:t>)</m:t>
                    </m:r>
                  </m:oMath>
                </a14:m>
                <a:r>
                  <a:rPr lang="en-US" sz="2000">
                    <a:latin typeface="Aptos" panose="020B0004020202020204" pitchFamily="34" charset="0"/>
                  </a:rPr>
                  <a:t> are jointly drawn according to some complicated process.</a:t>
                </a:r>
              </a:p>
            </p:txBody>
          </p:sp>
        </mc:Choice>
        <mc:Fallback xmlns="">
          <p:sp>
            <p:nvSpPr>
              <p:cNvPr id="14" name="TextBox 13">
                <a:extLst>
                  <a:ext uri="{FF2B5EF4-FFF2-40B4-BE49-F238E27FC236}">
                    <a16:creationId xmlns:a16="http://schemas.microsoft.com/office/drawing/2014/main" id="{97FCD907-E27B-2C4B-6C87-085FBED00631}"/>
                  </a:ext>
                </a:extLst>
              </p:cNvPr>
              <p:cNvSpPr txBox="1">
                <a:spLocks noRot="1" noChangeAspect="1" noMove="1" noResize="1" noEditPoints="1" noAdjustHandles="1" noChangeArrowheads="1" noChangeShapeType="1" noTextEdit="1"/>
              </p:cNvSpPr>
              <p:nvPr/>
            </p:nvSpPr>
            <p:spPr>
              <a:xfrm>
                <a:off x="838200" y="1538714"/>
                <a:ext cx="4841263" cy="707886"/>
              </a:xfrm>
              <a:prstGeom prst="rect">
                <a:avLst/>
              </a:prstGeom>
              <a:blipFill>
                <a:blip r:embed="rId8"/>
                <a:stretch>
                  <a:fillRect l="-1571" t="-1724" b="-12069"/>
                </a:stretch>
              </a:blipFill>
            </p:spPr>
            <p:txBody>
              <a:bodyPr/>
              <a:lstStyle/>
              <a:p>
                <a:r>
                  <a:rPr lang="en-US">
                    <a:noFill/>
                  </a:rPr>
                  <a:t> </a:t>
                </a:r>
              </a:p>
            </p:txBody>
          </p:sp>
        </mc:Fallback>
      </mc:AlternateContent>
    </p:spTree>
    <p:extLst>
      <p:ext uri="{BB962C8B-B14F-4D97-AF65-F5344CB8AC3E}">
        <p14:creationId xmlns:p14="http://schemas.microsoft.com/office/powerpoint/2010/main" val="271730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116F4-6DAE-BFAD-220B-CFCB5E0E018E}"/>
              </a:ext>
            </a:extLst>
          </p:cNvPr>
          <p:cNvSpPr>
            <a:spLocks noGrp="1"/>
          </p:cNvSpPr>
          <p:nvPr>
            <p:ph type="title"/>
          </p:nvPr>
        </p:nvSpPr>
        <p:spPr/>
        <p:txBody>
          <a:bodyPr/>
          <a:lstStyle/>
          <a:p>
            <a:r>
              <a:rPr lang="en-US"/>
              <a:t>Decision Calibration</a:t>
            </a:r>
          </a:p>
        </p:txBody>
      </p:sp>
      <mc:AlternateContent xmlns:mc="http://schemas.openxmlformats.org/markup-compatibility/2006" xmlns:a14="http://schemas.microsoft.com/office/drawing/2010/main">
        <mc:Choice Requires="a14">
          <p:sp>
            <p:nvSpPr>
              <p:cNvPr id="5" name="Rectangle: Rounded Corners 11">
                <a:extLst>
                  <a:ext uri="{FF2B5EF4-FFF2-40B4-BE49-F238E27FC236}">
                    <a16:creationId xmlns:a16="http://schemas.microsoft.com/office/drawing/2014/main" id="{1F34F39E-6D40-FAC4-A153-47C4A8868889}"/>
                  </a:ext>
                </a:extLst>
              </p:cNvPr>
              <p:cNvSpPr/>
              <p:nvPr/>
            </p:nvSpPr>
            <p:spPr>
              <a:xfrm>
                <a:off x="838200" y="1492327"/>
                <a:ext cx="10315787" cy="778868"/>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For no swap regret on downstream decisions: The Real World and </a:t>
                </a:r>
                <a:r>
                  <a:rPr lang="en-US" err="1">
                    <a:solidFill>
                      <a:schemeClr val="tx1"/>
                    </a:solidFill>
                  </a:rPr>
                  <a:t>Optimistica</a:t>
                </a:r>
                <a:r>
                  <a:rPr lang="en-US">
                    <a:solidFill>
                      <a:schemeClr val="tx1"/>
                    </a:solidFill>
                  </a:rPr>
                  <a:t> should be indistinguishable to </a:t>
                </a:r>
                <a14:m>
                  <m:oMath xmlns:m="http://schemas.openxmlformats.org/officeDocument/2006/math">
                    <m:r>
                      <a:rPr lang="en-US" b="0" i="1" smtClean="0">
                        <a:solidFill>
                          <a:schemeClr val="tx1"/>
                        </a:solidFill>
                        <a:latin typeface="Cambria Math" panose="02040503050406030204" pitchFamily="18" charset="0"/>
                      </a:rPr>
                      <m:t>𝔼</m:t>
                    </m:r>
                    <m:r>
                      <a:rPr lang="en-US" b="0"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𝟏</m:t>
                    </m:r>
                    <m:d>
                      <m:dPr>
                        <m:begChr m:val="{"/>
                        <m:endChr m:val="}"/>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𝑑</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𝑥</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𝑓</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𝑥</m:t>
                                </m:r>
                              </m:e>
                            </m:d>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𝑗</m:t>
                        </m:r>
                      </m:e>
                    </m:d>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oMath>
                </a14:m>
                <a:r>
                  <a:rPr lang="en-US">
                    <a:solidFill>
                      <a:schemeClr val="tx1"/>
                    </a:solidFill>
                  </a:rPr>
                  <a:t> for all </a:t>
                </a:r>
                <a14:m>
                  <m:oMath xmlns:m="http://schemas.openxmlformats.org/officeDocument/2006/math">
                    <m:r>
                      <a:rPr lang="en-US" i="1">
                        <a:solidFill>
                          <a:schemeClr val="tx1"/>
                        </a:solidFill>
                        <a:latin typeface="Cambria Math" panose="02040503050406030204" pitchFamily="18" charset="0"/>
                      </a:rPr>
                      <m:t>𝑗</m:t>
                    </m:r>
                  </m:oMath>
                </a14:m>
                <a:r>
                  <a:rPr lang="en-US">
                    <a:solidFill>
                      <a:schemeClr val="tx1"/>
                    </a:solidFill>
                  </a:rPr>
                  <a:t>.</a:t>
                </a:r>
              </a:p>
            </p:txBody>
          </p:sp>
        </mc:Choice>
        <mc:Fallback xmlns="">
          <p:sp>
            <p:nvSpPr>
              <p:cNvPr id="5" name="Rectangle: Rounded Corners 11">
                <a:extLst>
                  <a:ext uri="{FF2B5EF4-FFF2-40B4-BE49-F238E27FC236}">
                    <a16:creationId xmlns:a16="http://schemas.microsoft.com/office/drawing/2014/main" id="{1F34F39E-6D40-FAC4-A153-47C4A8868889}"/>
                  </a:ext>
                </a:extLst>
              </p:cNvPr>
              <p:cNvSpPr>
                <a:spLocks noRot="1" noChangeAspect="1" noMove="1" noResize="1" noEditPoints="1" noAdjustHandles="1" noChangeArrowheads="1" noChangeShapeType="1" noTextEdit="1"/>
              </p:cNvSpPr>
              <p:nvPr/>
            </p:nvSpPr>
            <p:spPr>
              <a:xfrm>
                <a:off x="838200" y="1492327"/>
                <a:ext cx="10315787" cy="778868"/>
              </a:xfrm>
              <a:prstGeom prst="roundRect">
                <a:avLst/>
              </a:prstGeom>
              <a:blipFill>
                <a:blip r:embed="rId2"/>
                <a:stretch>
                  <a:fillRect b="-3175"/>
                </a:stretch>
              </a:blipFill>
              <a:ln>
                <a:solidFill>
                  <a:schemeClr val="accent1"/>
                </a:solid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8298CC46-AD51-52BD-6094-D005186925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68" y="2944403"/>
            <a:ext cx="2463605" cy="328480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6AA5126-FE3A-3087-9653-D8763EA463CD}"/>
                  </a:ext>
                </a:extLst>
              </p:cNvPr>
              <p:cNvSpPr txBox="1"/>
              <p:nvPr/>
            </p:nvSpPr>
            <p:spPr>
              <a:xfrm>
                <a:off x="2090098" y="2476866"/>
                <a:ext cx="8644765" cy="681982"/>
              </a:xfrm>
              <a:prstGeom prst="rect">
                <a:avLst/>
              </a:prstGeom>
              <a:noFill/>
            </p:spPr>
            <p:txBody>
              <a:bodyPr wrap="square" rtlCol="0">
                <a:spAutoFit/>
              </a:bodyPr>
              <a:lstStyle/>
              <a:p>
                <a:r>
                  <a:rPr lang="en-US"/>
                  <a:t>Based on the information the algorithm has given me, the best choice of action is to increase antibiotics (</a:t>
                </a:r>
                <a14:m>
                  <m:oMath xmlns:m="http://schemas.openxmlformats.org/officeDocument/2006/math">
                    <m:r>
                      <a:rPr lang="en-US" i="1">
                        <a:latin typeface="Cambria Math" panose="02040503050406030204" pitchFamily="18" charset="0"/>
                      </a:rPr>
                      <m:t>𝑑</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e>
                        </m:d>
                      </m:e>
                    </m:d>
                    <m:r>
                      <a:rPr lang="en-US" i="1">
                        <a:latin typeface="Cambria Math" panose="02040503050406030204" pitchFamily="18" charset="0"/>
                      </a:rPr>
                      <m:t>=</m:t>
                    </m:r>
                    <m:r>
                      <a:rPr lang="en-US" i="1">
                        <a:latin typeface="Cambria Math" panose="02040503050406030204" pitchFamily="18" charset="0"/>
                      </a:rPr>
                      <m:t>𝑎𝑛𝑡𝑖𝑏𝑖𝑜𝑡𝑖𝑐𝑠</m:t>
                    </m:r>
                  </m:oMath>
                </a14:m>
                <a:r>
                  <a:rPr lang="en-US"/>
                  <a:t>)</a:t>
                </a:r>
              </a:p>
            </p:txBody>
          </p:sp>
        </mc:Choice>
        <mc:Fallback xmlns="">
          <p:sp>
            <p:nvSpPr>
              <p:cNvPr id="8" name="TextBox 7">
                <a:extLst>
                  <a:ext uri="{FF2B5EF4-FFF2-40B4-BE49-F238E27FC236}">
                    <a16:creationId xmlns:a16="http://schemas.microsoft.com/office/drawing/2014/main" id="{C6AA5126-FE3A-3087-9653-D8763EA463CD}"/>
                  </a:ext>
                </a:extLst>
              </p:cNvPr>
              <p:cNvSpPr txBox="1">
                <a:spLocks noRot="1" noChangeAspect="1" noMove="1" noResize="1" noEditPoints="1" noAdjustHandles="1" noChangeArrowheads="1" noChangeShapeType="1" noTextEdit="1"/>
              </p:cNvSpPr>
              <p:nvPr/>
            </p:nvSpPr>
            <p:spPr>
              <a:xfrm>
                <a:off x="2090098" y="2476866"/>
                <a:ext cx="8644765" cy="681982"/>
              </a:xfrm>
              <a:prstGeom prst="rect">
                <a:avLst/>
              </a:prstGeom>
              <a:blipFill>
                <a:blip r:embed="rId4"/>
                <a:stretch>
                  <a:fillRect l="-587" t="-3636" b="-1090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DCA84C7D-7269-4D3A-AC03-A94699CF9C46}"/>
              </a:ext>
            </a:extLst>
          </p:cNvPr>
          <p:cNvSpPr txBox="1"/>
          <p:nvPr/>
        </p:nvSpPr>
        <p:spPr>
          <a:xfrm>
            <a:off x="2090098" y="3228415"/>
            <a:ext cx="8644765" cy="369332"/>
          </a:xfrm>
          <a:prstGeom prst="rect">
            <a:avLst/>
          </a:prstGeom>
          <a:noFill/>
        </p:spPr>
        <p:txBody>
          <a:bodyPr wrap="square" rtlCol="0">
            <a:spAutoFit/>
          </a:bodyPr>
          <a:lstStyle/>
          <a:p>
            <a:r>
              <a:rPr lang="en-US"/>
              <a:t>Does this mean I should increase antibiotics?</a:t>
            </a:r>
          </a:p>
        </p:txBody>
      </p:sp>
      <p:sp>
        <p:nvSpPr>
          <p:cNvPr id="10" name="TextBox 9">
            <a:extLst>
              <a:ext uri="{FF2B5EF4-FFF2-40B4-BE49-F238E27FC236}">
                <a16:creationId xmlns:a16="http://schemas.microsoft.com/office/drawing/2014/main" id="{BD9804C3-15B8-462F-788D-7161267D270D}"/>
              </a:ext>
            </a:extLst>
          </p:cNvPr>
          <p:cNvSpPr txBox="1"/>
          <p:nvPr/>
        </p:nvSpPr>
        <p:spPr>
          <a:xfrm>
            <a:off x="2105340" y="5190565"/>
            <a:ext cx="5544241" cy="646331"/>
          </a:xfrm>
          <a:prstGeom prst="rect">
            <a:avLst/>
          </a:prstGeom>
          <a:noFill/>
        </p:spPr>
        <p:txBody>
          <a:bodyPr wrap="square" rtlCol="0">
            <a:spAutoFit/>
          </a:bodyPr>
          <a:lstStyle/>
          <a:p>
            <a:r>
              <a:rPr lang="en-US"/>
              <a:t>So the expected utility of antibiotics is the </a:t>
            </a:r>
            <a:r>
              <a:rPr lang="en-US" i="1"/>
              <a:t>same </a:t>
            </a:r>
            <a:r>
              <a:rPr lang="en-US"/>
              <a:t>in both settings</a:t>
            </a:r>
          </a:p>
        </p:txBody>
      </p:sp>
      <p:sp>
        <p:nvSpPr>
          <p:cNvPr id="13" name="Rectangle 12">
            <a:extLst>
              <a:ext uri="{FF2B5EF4-FFF2-40B4-BE49-F238E27FC236}">
                <a16:creationId xmlns:a16="http://schemas.microsoft.com/office/drawing/2014/main" id="{9F2A5986-C88F-77F2-ABAB-8DC9BD2B023C}"/>
              </a:ext>
            </a:extLst>
          </p:cNvPr>
          <p:cNvSpPr/>
          <p:nvPr/>
        </p:nvSpPr>
        <p:spPr>
          <a:xfrm>
            <a:off x="8202706" y="3567035"/>
            <a:ext cx="215153" cy="1623530"/>
          </a:xfrm>
          <a:prstGeom prst="rect">
            <a:avLst/>
          </a:prstGeom>
          <a:solidFill>
            <a:srgbClr val="E7ECF3"/>
          </a:solidFill>
          <a:ln w="15875">
            <a:solidFill>
              <a:srgbClr val="3F5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
        <p:nvSpPr>
          <p:cNvPr id="14" name="Rectangle 13">
            <a:extLst>
              <a:ext uri="{FF2B5EF4-FFF2-40B4-BE49-F238E27FC236}">
                <a16:creationId xmlns:a16="http://schemas.microsoft.com/office/drawing/2014/main" id="{E8AB8257-0431-A0FC-27F9-6FB4BE791834}"/>
              </a:ext>
            </a:extLst>
          </p:cNvPr>
          <p:cNvSpPr/>
          <p:nvPr/>
        </p:nvSpPr>
        <p:spPr>
          <a:xfrm>
            <a:off x="7933765" y="4155054"/>
            <a:ext cx="215153" cy="1035511"/>
          </a:xfrm>
          <a:prstGeom prst="rect">
            <a:avLst/>
          </a:prstGeom>
          <a:solidFill>
            <a:srgbClr val="E7ECF3"/>
          </a:solidFill>
          <a:ln w="15875">
            <a:solidFill>
              <a:srgbClr val="3F5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
        <p:nvSpPr>
          <p:cNvPr id="15" name="Rectangle 14">
            <a:extLst>
              <a:ext uri="{FF2B5EF4-FFF2-40B4-BE49-F238E27FC236}">
                <a16:creationId xmlns:a16="http://schemas.microsoft.com/office/drawing/2014/main" id="{BB96E065-F745-C148-9767-200B67E3EA23}"/>
              </a:ext>
            </a:extLst>
          </p:cNvPr>
          <p:cNvSpPr/>
          <p:nvPr/>
        </p:nvSpPr>
        <p:spPr>
          <a:xfrm>
            <a:off x="8471647" y="3949727"/>
            <a:ext cx="215153" cy="1240838"/>
          </a:xfrm>
          <a:prstGeom prst="rect">
            <a:avLst/>
          </a:prstGeom>
          <a:solidFill>
            <a:srgbClr val="E7ECF3"/>
          </a:solidFill>
          <a:ln w="15875">
            <a:solidFill>
              <a:srgbClr val="3F5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
        <p:nvSpPr>
          <p:cNvPr id="16" name="Rectangle 15">
            <a:extLst>
              <a:ext uri="{FF2B5EF4-FFF2-40B4-BE49-F238E27FC236}">
                <a16:creationId xmlns:a16="http://schemas.microsoft.com/office/drawing/2014/main" id="{252AAA7E-8E2D-1220-9A6D-5246274B2C50}"/>
              </a:ext>
            </a:extLst>
          </p:cNvPr>
          <p:cNvSpPr/>
          <p:nvPr/>
        </p:nvSpPr>
        <p:spPr>
          <a:xfrm>
            <a:off x="8740588" y="4531659"/>
            <a:ext cx="215153" cy="675566"/>
          </a:xfrm>
          <a:prstGeom prst="rect">
            <a:avLst/>
          </a:prstGeom>
          <a:solidFill>
            <a:srgbClr val="E7ECF3"/>
          </a:solidFill>
          <a:ln w="15875">
            <a:solidFill>
              <a:srgbClr val="3F5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
        <p:nvSpPr>
          <p:cNvPr id="17" name="Rectangle 16">
            <a:extLst>
              <a:ext uri="{FF2B5EF4-FFF2-40B4-BE49-F238E27FC236}">
                <a16:creationId xmlns:a16="http://schemas.microsoft.com/office/drawing/2014/main" id="{C56B4595-9977-5F72-1228-BEACE61C2AD0}"/>
              </a:ext>
            </a:extLst>
          </p:cNvPr>
          <p:cNvSpPr/>
          <p:nvPr/>
        </p:nvSpPr>
        <p:spPr>
          <a:xfrm>
            <a:off x="10371791" y="3550375"/>
            <a:ext cx="215153" cy="1623530"/>
          </a:xfrm>
          <a:prstGeom prst="rect">
            <a:avLst/>
          </a:prstGeom>
          <a:solidFill>
            <a:srgbClr val="E7ECF3"/>
          </a:solidFill>
          <a:ln w="15875">
            <a:solidFill>
              <a:srgbClr val="3F5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
        <p:nvSpPr>
          <p:cNvPr id="18" name="Rectangle 17">
            <a:extLst>
              <a:ext uri="{FF2B5EF4-FFF2-40B4-BE49-F238E27FC236}">
                <a16:creationId xmlns:a16="http://schemas.microsoft.com/office/drawing/2014/main" id="{E1545E7D-20CE-7C2A-DA0A-63BEC1536CEF}"/>
              </a:ext>
            </a:extLst>
          </p:cNvPr>
          <p:cNvSpPr/>
          <p:nvPr/>
        </p:nvSpPr>
        <p:spPr>
          <a:xfrm>
            <a:off x="10102850" y="4138394"/>
            <a:ext cx="215153" cy="1035511"/>
          </a:xfrm>
          <a:prstGeom prst="rect">
            <a:avLst/>
          </a:prstGeom>
          <a:solidFill>
            <a:srgbClr val="E7ECF3"/>
          </a:solidFill>
          <a:ln w="15875">
            <a:solidFill>
              <a:srgbClr val="3F5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
        <p:nvSpPr>
          <p:cNvPr id="19" name="Rectangle 18">
            <a:extLst>
              <a:ext uri="{FF2B5EF4-FFF2-40B4-BE49-F238E27FC236}">
                <a16:creationId xmlns:a16="http://schemas.microsoft.com/office/drawing/2014/main" id="{58628374-ED3D-C3B9-512B-07090F72D5AA}"/>
              </a:ext>
            </a:extLst>
          </p:cNvPr>
          <p:cNvSpPr/>
          <p:nvPr/>
        </p:nvSpPr>
        <p:spPr>
          <a:xfrm>
            <a:off x="10640732" y="3933067"/>
            <a:ext cx="215153" cy="1240838"/>
          </a:xfrm>
          <a:prstGeom prst="rect">
            <a:avLst/>
          </a:prstGeom>
          <a:solidFill>
            <a:srgbClr val="E7ECF3"/>
          </a:solidFill>
          <a:ln w="15875">
            <a:solidFill>
              <a:srgbClr val="3F5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
        <p:nvSpPr>
          <p:cNvPr id="20" name="Rectangle 19">
            <a:extLst>
              <a:ext uri="{FF2B5EF4-FFF2-40B4-BE49-F238E27FC236}">
                <a16:creationId xmlns:a16="http://schemas.microsoft.com/office/drawing/2014/main" id="{97EE1DB4-758D-FA69-29A5-0620F7ADC7C7}"/>
              </a:ext>
            </a:extLst>
          </p:cNvPr>
          <p:cNvSpPr/>
          <p:nvPr/>
        </p:nvSpPr>
        <p:spPr>
          <a:xfrm>
            <a:off x="10909673" y="4514999"/>
            <a:ext cx="215153" cy="675566"/>
          </a:xfrm>
          <a:prstGeom prst="rect">
            <a:avLst/>
          </a:prstGeom>
          <a:solidFill>
            <a:srgbClr val="E7ECF3"/>
          </a:solidFill>
          <a:ln w="15875">
            <a:solidFill>
              <a:srgbClr val="3F5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pic>
        <p:nvPicPr>
          <p:cNvPr id="21" name="Picture 20">
            <a:extLst>
              <a:ext uri="{FF2B5EF4-FFF2-40B4-BE49-F238E27FC236}">
                <a16:creationId xmlns:a16="http://schemas.microsoft.com/office/drawing/2014/main" id="{10BE82C0-F735-0EDE-E4BE-E818D2202B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02850" y="5452967"/>
            <a:ext cx="942582" cy="938355"/>
          </a:xfrm>
          <a:prstGeom prst="rect">
            <a:avLst/>
          </a:prstGeom>
        </p:spPr>
      </p:pic>
      <p:pic>
        <p:nvPicPr>
          <p:cNvPr id="22" name="Picture 21">
            <a:extLst>
              <a:ext uri="{FF2B5EF4-FFF2-40B4-BE49-F238E27FC236}">
                <a16:creationId xmlns:a16="http://schemas.microsoft.com/office/drawing/2014/main" id="{60CAB6D9-1293-2202-051B-295185930C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66928" y="5432846"/>
            <a:ext cx="909419" cy="938355"/>
          </a:xfrm>
          <a:prstGeom prst="rect">
            <a:avLst/>
          </a:prstGeom>
        </p:spPr>
      </p:pic>
      <p:sp>
        <p:nvSpPr>
          <p:cNvPr id="23" name="TextBox 22">
            <a:extLst>
              <a:ext uri="{FF2B5EF4-FFF2-40B4-BE49-F238E27FC236}">
                <a16:creationId xmlns:a16="http://schemas.microsoft.com/office/drawing/2014/main" id="{36494063-447F-27A5-D23F-DE49C094DE03}"/>
              </a:ext>
            </a:extLst>
          </p:cNvPr>
          <p:cNvSpPr txBox="1"/>
          <p:nvPr/>
        </p:nvSpPr>
        <p:spPr>
          <a:xfrm>
            <a:off x="7866089" y="3290672"/>
            <a:ext cx="888385" cy="276999"/>
          </a:xfrm>
          <a:prstGeom prst="rect">
            <a:avLst/>
          </a:prstGeom>
          <a:noFill/>
        </p:spPr>
        <p:txBody>
          <a:bodyPr wrap="none" rtlCol="0">
            <a:spAutoFit/>
          </a:bodyPr>
          <a:lstStyle/>
          <a:p>
            <a:r>
              <a:rPr lang="en-US" sz="1200"/>
              <a:t>antibiotics</a:t>
            </a:r>
          </a:p>
        </p:txBody>
      </p:sp>
      <p:sp>
        <p:nvSpPr>
          <p:cNvPr id="24" name="TextBox 23">
            <a:extLst>
              <a:ext uri="{FF2B5EF4-FFF2-40B4-BE49-F238E27FC236}">
                <a16:creationId xmlns:a16="http://schemas.microsoft.com/office/drawing/2014/main" id="{CB4C642B-C04F-916C-9FA8-7CE569779005}"/>
              </a:ext>
            </a:extLst>
          </p:cNvPr>
          <p:cNvSpPr txBox="1"/>
          <p:nvPr/>
        </p:nvSpPr>
        <p:spPr>
          <a:xfrm>
            <a:off x="10021288" y="3282290"/>
            <a:ext cx="888385" cy="276999"/>
          </a:xfrm>
          <a:prstGeom prst="rect">
            <a:avLst/>
          </a:prstGeom>
          <a:noFill/>
        </p:spPr>
        <p:txBody>
          <a:bodyPr wrap="none" rtlCol="0">
            <a:spAutoFit/>
          </a:bodyPr>
          <a:lstStyle/>
          <a:p>
            <a:r>
              <a:rPr lang="en-US" sz="1200"/>
              <a:t>antibiotics</a:t>
            </a:r>
          </a:p>
        </p:txBody>
      </p:sp>
      <p:sp>
        <p:nvSpPr>
          <p:cNvPr id="26" name="TextBox 25">
            <a:extLst>
              <a:ext uri="{FF2B5EF4-FFF2-40B4-BE49-F238E27FC236}">
                <a16:creationId xmlns:a16="http://schemas.microsoft.com/office/drawing/2014/main" id="{2825E4F1-F4B9-E17E-E501-1933C548965C}"/>
              </a:ext>
            </a:extLst>
          </p:cNvPr>
          <p:cNvSpPr txBox="1"/>
          <p:nvPr/>
        </p:nvSpPr>
        <p:spPr>
          <a:xfrm>
            <a:off x="2104466" y="3743401"/>
            <a:ext cx="6098240" cy="369332"/>
          </a:xfrm>
          <a:prstGeom prst="rect">
            <a:avLst/>
          </a:prstGeom>
          <a:noFill/>
        </p:spPr>
        <p:txBody>
          <a:bodyPr wrap="square">
            <a:spAutoFit/>
          </a:bodyPr>
          <a:lstStyle/>
          <a:p>
            <a:r>
              <a:rPr lang="en-US"/>
              <a:t>Well, in </a:t>
            </a:r>
            <a:r>
              <a:rPr lang="en-US" err="1"/>
              <a:t>Optimistica</a:t>
            </a:r>
            <a:r>
              <a:rPr lang="en-US"/>
              <a:t>, I certainly should.</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987A859-C16E-9978-7197-5060FB4F5714}"/>
                  </a:ext>
                </a:extLst>
              </p:cNvPr>
              <p:cNvSpPr txBox="1"/>
              <p:nvPr/>
            </p:nvSpPr>
            <p:spPr>
              <a:xfrm>
                <a:off x="2090098" y="4155054"/>
                <a:ext cx="5544241" cy="958980"/>
              </a:xfrm>
              <a:prstGeom prst="rect">
                <a:avLst/>
              </a:prstGeom>
              <a:noFill/>
            </p:spPr>
            <p:txBody>
              <a:bodyPr wrap="square">
                <a:spAutoFit/>
              </a:bodyPr>
              <a:lstStyle/>
              <a:p>
                <a:r>
                  <a:rPr lang="en-US"/>
                  <a:t>And in aggregate over instances where </a:t>
                </a:r>
                <a14:m>
                  <m:oMath xmlns:m="http://schemas.openxmlformats.org/officeDocument/2006/math">
                    <m:r>
                      <a:rPr lang="en-US" i="1">
                        <a:latin typeface="Cambria Math" panose="02040503050406030204" pitchFamily="18" charset="0"/>
                      </a:rPr>
                      <m:t>𝑑</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e>
                        </m:d>
                      </m:e>
                    </m:d>
                    <m:r>
                      <a:rPr lang="en-US" i="1">
                        <a:latin typeface="Cambria Math" panose="02040503050406030204" pitchFamily="18" charset="0"/>
                      </a:rPr>
                      <m:t>=</m:t>
                    </m:r>
                    <m:r>
                      <a:rPr lang="en-US" i="1">
                        <a:latin typeface="Cambria Math" panose="02040503050406030204" pitchFamily="18" charset="0"/>
                      </a:rPr>
                      <m:t>𝑎𝑛𝑡𝑖𝑏𝑖𝑜𝑡𝑖𝑐𝑠</m:t>
                    </m:r>
                  </m:oMath>
                </a14:m>
                <a:r>
                  <a:rPr lang="en-US"/>
                  <a:t>, we cannot distinguish between </a:t>
                </a:r>
                <a:r>
                  <a:rPr lang="en-US" err="1"/>
                  <a:t>Optimistica</a:t>
                </a:r>
                <a:r>
                  <a:rPr lang="en-US"/>
                  <a:t> and the real world</a:t>
                </a:r>
              </a:p>
            </p:txBody>
          </p:sp>
        </mc:Choice>
        <mc:Fallback xmlns="">
          <p:sp>
            <p:nvSpPr>
              <p:cNvPr id="28" name="TextBox 27">
                <a:extLst>
                  <a:ext uri="{FF2B5EF4-FFF2-40B4-BE49-F238E27FC236}">
                    <a16:creationId xmlns:a16="http://schemas.microsoft.com/office/drawing/2014/main" id="{9987A859-C16E-9978-7197-5060FB4F5714}"/>
                  </a:ext>
                </a:extLst>
              </p:cNvPr>
              <p:cNvSpPr txBox="1">
                <a:spLocks noRot="1" noChangeAspect="1" noMove="1" noResize="1" noEditPoints="1" noAdjustHandles="1" noChangeArrowheads="1" noChangeShapeType="1" noTextEdit="1"/>
              </p:cNvSpPr>
              <p:nvPr/>
            </p:nvSpPr>
            <p:spPr>
              <a:xfrm>
                <a:off x="2090098" y="4155054"/>
                <a:ext cx="5544241" cy="958980"/>
              </a:xfrm>
              <a:prstGeom prst="rect">
                <a:avLst/>
              </a:prstGeom>
              <a:blipFill>
                <a:blip r:embed="rId7"/>
                <a:stretch>
                  <a:fillRect l="-915" t="-1316" b="-9211"/>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DEDE8F9C-4660-B2EF-9050-EE25C20EB564}"/>
              </a:ext>
            </a:extLst>
          </p:cNvPr>
          <p:cNvSpPr txBox="1"/>
          <p:nvPr/>
        </p:nvSpPr>
        <p:spPr>
          <a:xfrm>
            <a:off x="2090098" y="5891547"/>
            <a:ext cx="6098240" cy="646331"/>
          </a:xfrm>
          <a:prstGeom prst="rect">
            <a:avLst/>
          </a:prstGeom>
          <a:noFill/>
        </p:spPr>
        <p:txBody>
          <a:bodyPr wrap="square">
            <a:spAutoFit/>
          </a:bodyPr>
          <a:lstStyle/>
          <a:p>
            <a:r>
              <a:rPr lang="en-US"/>
              <a:t>Furthermore, the expected utility of the other actions are also the same! </a:t>
            </a:r>
          </a:p>
        </p:txBody>
      </p:sp>
      <p:sp>
        <p:nvSpPr>
          <p:cNvPr id="31" name="TextBox 30">
            <a:extLst>
              <a:ext uri="{FF2B5EF4-FFF2-40B4-BE49-F238E27FC236}">
                <a16:creationId xmlns:a16="http://schemas.microsoft.com/office/drawing/2014/main" id="{10375D66-C9FD-3B31-8AFB-67D9D5A7DC96}"/>
              </a:ext>
            </a:extLst>
          </p:cNvPr>
          <p:cNvSpPr txBox="1"/>
          <p:nvPr/>
        </p:nvSpPr>
        <p:spPr>
          <a:xfrm>
            <a:off x="7991040" y="6399378"/>
            <a:ext cx="960328" cy="276999"/>
          </a:xfrm>
          <a:prstGeom prst="rect">
            <a:avLst/>
          </a:prstGeom>
          <a:noFill/>
        </p:spPr>
        <p:txBody>
          <a:bodyPr wrap="none" rtlCol="0">
            <a:spAutoFit/>
          </a:bodyPr>
          <a:lstStyle/>
          <a:p>
            <a:r>
              <a:rPr lang="en-US" sz="1200" err="1"/>
              <a:t>Optimistica</a:t>
            </a:r>
            <a:endParaRPr lang="en-US" sz="1200"/>
          </a:p>
        </p:txBody>
      </p:sp>
      <p:sp>
        <p:nvSpPr>
          <p:cNvPr id="32" name="TextBox 31">
            <a:extLst>
              <a:ext uri="{FF2B5EF4-FFF2-40B4-BE49-F238E27FC236}">
                <a16:creationId xmlns:a16="http://schemas.microsoft.com/office/drawing/2014/main" id="{3F545585-0A3A-E890-8281-EB94E9EE8B0B}"/>
              </a:ext>
            </a:extLst>
          </p:cNvPr>
          <p:cNvSpPr txBox="1"/>
          <p:nvPr/>
        </p:nvSpPr>
        <p:spPr>
          <a:xfrm>
            <a:off x="10164498" y="6399378"/>
            <a:ext cx="910186" cy="276999"/>
          </a:xfrm>
          <a:prstGeom prst="rect">
            <a:avLst/>
          </a:prstGeom>
          <a:noFill/>
        </p:spPr>
        <p:txBody>
          <a:bodyPr wrap="none" rtlCol="0">
            <a:spAutoFit/>
          </a:bodyPr>
          <a:lstStyle/>
          <a:p>
            <a:r>
              <a:rPr lang="en-US" sz="1200"/>
              <a:t>Real World</a:t>
            </a:r>
          </a:p>
        </p:txBody>
      </p:sp>
    </p:spTree>
    <p:extLst>
      <p:ext uri="{BB962C8B-B14F-4D97-AF65-F5344CB8AC3E}">
        <p14:creationId xmlns:p14="http://schemas.microsoft.com/office/powerpoint/2010/main" val="40379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animBg="1"/>
      <p:bldP spid="14" grpId="0" animBg="1"/>
      <p:bldP spid="14" grpId="1" animBg="1"/>
      <p:bldP spid="15" grpId="0" animBg="1"/>
      <p:bldP spid="15" grpId="1" animBg="1"/>
      <p:bldP spid="16" grpId="0" animBg="1"/>
      <p:bldP spid="16" grpId="1" animBg="1"/>
      <p:bldP spid="17" grpId="0" animBg="1"/>
      <p:bldP spid="18" grpId="0" animBg="1"/>
      <p:bldP spid="19" grpId="0" animBg="1"/>
      <p:bldP spid="20" grpId="0" animBg="1"/>
      <p:bldP spid="23" grpId="0"/>
      <p:bldP spid="24" grpId="0"/>
      <p:bldP spid="26" grpId="0"/>
      <p:bldP spid="28" grpId="0"/>
      <p:bldP spid="30" grpId="0"/>
      <p:bldP spid="31" grpId="0"/>
      <p:bldP spid="3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18323-C861-9AEC-FEF7-CAA53D721ACA}"/>
              </a:ext>
            </a:extLst>
          </p:cNvPr>
          <p:cNvSpPr>
            <a:spLocks noGrp="1"/>
          </p:cNvSpPr>
          <p:nvPr>
            <p:ph type="title"/>
          </p:nvPr>
        </p:nvSpPr>
        <p:spPr/>
        <p:txBody>
          <a:bodyPr/>
          <a:lstStyle/>
          <a:p>
            <a:r>
              <a:rPr lang="en-US"/>
              <a:t>Getting Decision Calibration</a:t>
            </a:r>
          </a:p>
        </p:txBody>
      </p:sp>
      <mc:AlternateContent xmlns:mc="http://schemas.openxmlformats.org/markup-compatibility/2006" xmlns:a14="http://schemas.microsoft.com/office/drawing/2010/main">
        <mc:Choice Requires="a14">
          <p:sp>
            <p:nvSpPr>
              <p:cNvPr id="4" name="Rectangle: Rounded Corners 11">
                <a:extLst>
                  <a:ext uri="{FF2B5EF4-FFF2-40B4-BE49-F238E27FC236}">
                    <a16:creationId xmlns:a16="http://schemas.microsoft.com/office/drawing/2014/main" id="{32BF5F0F-9950-E6AF-08FE-85B6AF30C7AB}"/>
                  </a:ext>
                </a:extLst>
              </p:cNvPr>
              <p:cNvSpPr/>
              <p:nvPr/>
            </p:nvSpPr>
            <p:spPr>
              <a:xfrm>
                <a:off x="838200" y="1690688"/>
                <a:ext cx="10315787" cy="77886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For no swap regret on downstream decisions: The Real World and </a:t>
                </a:r>
                <a:r>
                  <a:rPr lang="en-US" err="1">
                    <a:solidFill>
                      <a:schemeClr val="tx1"/>
                    </a:solidFill>
                  </a:rPr>
                  <a:t>Optimistica</a:t>
                </a:r>
                <a:r>
                  <a:rPr lang="en-US">
                    <a:solidFill>
                      <a:schemeClr val="tx1"/>
                    </a:solidFill>
                  </a:rPr>
                  <a:t> should be indistinguishable to </a:t>
                </a:r>
                <a14:m>
                  <m:oMath xmlns:m="http://schemas.openxmlformats.org/officeDocument/2006/math">
                    <m:r>
                      <a:rPr lang="en-US" b="0" i="1" smtClean="0">
                        <a:solidFill>
                          <a:schemeClr val="tx1"/>
                        </a:solidFill>
                        <a:latin typeface="Cambria Math" panose="02040503050406030204" pitchFamily="18" charset="0"/>
                      </a:rPr>
                      <m:t>𝔼</m:t>
                    </m:r>
                    <m:r>
                      <a:rPr lang="en-US" b="0"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𝟏</m:t>
                    </m:r>
                    <m:d>
                      <m:dPr>
                        <m:begChr m:val="{"/>
                        <m:endChr m:val="}"/>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𝑑</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𝑥</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𝑓</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𝑥</m:t>
                                </m:r>
                              </m:e>
                            </m:d>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𝑗</m:t>
                        </m:r>
                      </m:e>
                    </m:d>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oMath>
                </a14:m>
                <a:r>
                  <a:rPr lang="en-US">
                    <a:solidFill>
                      <a:schemeClr val="tx1"/>
                    </a:solidFill>
                  </a:rPr>
                  <a:t> for all </a:t>
                </a:r>
                <a14:m>
                  <m:oMath xmlns:m="http://schemas.openxmlformats.org/officeDocument/2006/math">
                    <m:r>
                      <a:rPr lang="en-US" i="1">
                        <a:solidFill>
                          <a:schemeClr val="tx1"/>
                        </a:solidFill>
                        <a:latin typeface="Cambria Math" panose="02040503050406030204" pitchFamily="18" charset="0"/>
                      </a:rPr>
                      <m:t>𝑗</m:t>
                    </m:r>
                  </m:oMath>
                </a14:m>
                <a:r>
                  <a:rPr lang="en-US">
                    <a:solidFill>
                      <a:schemeClr val="tx1"/>
                    </a:solidFill>
                  </a:rPr>
                  <a:t>.</a:t>
                </a:r>
              </a:p>
            </p:txBody>
          </p:sp>
        </mc:Choice>
        <mc:Fallback xmlns="">
          <p:sp>
            <p:nvSpPr>
              <p:cNvPr id="4" name="Rectangle: Rounded Corners 11">
                <a:extLst>
                  <a:ext uri="{FF2B5EF4-FFF2-40B4-BE49-F238E27FC236}">
                    <a16:creationId xmlns:a16="http://schemas.microsoft.com/office/drawing/2014/main" id="{32BF5F0F-9950-E6AF-08FE-85B6AF30C7AB}"/>
                  </a:ext>
                </a:extLst>
              </p:cNvPr>
              <p:cNvSpPr>
                <a:spLocks noRot="1" noChangeAspect="1" noMove="1" noResize="1" noEditPoints="1" noAdjustHandles="1" noChangeArrowheads="1" noChangeShapeType="1" noTextEdit="1"/>
              </p:cNvSpPr>
              <p:nvPr/>
            </p:nvSpPr>
            <p:spPr>
              <a:xfrm>
                <a:off x="838200" y="1690688"/>
                <a:ext cx="10315787" cy="778868"/>
              </a:xfrm>
              <a:prstGeom prst="roundRect">
                <a:avLst/>
              </a:prstGeom>
              <a:blipFill>
                <a:blip r:embed="rId2"/>
                <a:stretch>
                  <a:fillRect b="-156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4796C63-CE57-E3A7-5FED-D11B355B7693}"/>
              </a:ext>
            </a:extLst>
          </p:cNvPr>
          <p:cNvSpPr txBox="1"/>
          <p:nvPr/>
        </p:nvSpPr>
        <p:spPr>
          <a:xfrm>
            <a:off x="838200" y="2971800"/>
            <a:ext cx="9744456" cy="461665"/>
          </a:xfrm>
          <a:prstGeom prst="rect">
            <a:avLst/>
          </a:prstGeom>
          <a:noFill/>
        </p:spPr>
        <p:txBody>
          <a:bodyPr wrap="square" rtlCol="0">
            <a:spAutoFit/>
          </a:bodyPr>
          <a:lstStyle/>
          <a:p>
            <a:r>
              <a:rPr lang="en-US" sz="2400"/>
              <a:t>Simply an application of the OI algorithm, with the |A| tests above! </a:t>
            </a:r>
          </a:p>
        </p:txBody>
      </p:sp>
    </p:spTree>
    <p:extLst>
      <p:ext uri="{BB962C8B-B14F-4D97-AF65-F5344CB8AC3E}">
        <p14:creationId xmlns:p14="http://schemas.microsoft.com/office/powerpoint/2010/main" val="30238773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AD1E-6737-FF07-9A2B-E8880BFFD761}"/>
              </a:ext>
            </a:extLst>
          </p:cNvPr>
          <p:cNvSpPr>
            <a:spLocks noGrp="1"/>
          </p:cNvSpPr>
          <p:nvPr>
            <p:ph type="title"/>
          </p:nvPr>
        </p:nvSpPr>
        <p:spPr/>
        <p:txBody>
          <a:bodyPr/>
          <a:lstStyle/>
          <a:p>
            <a:r>
              <a:rPr lang="en-US"/>
              <a:t>But wait…</a:t>
            </a:r>
          </a:p>
        </p:txBody>
      </p:sp>
      <p:sp>
        <p:nvSpPr>
          <p:cNvPr id="3" name="Content Placeholder 2">
            <a:extLst>
              <a:ext uri="{FF2B5EF4-FFF2-40B4-BE49-F238E27FC236}">
                <a16:creationId xmlns:a16="http://schemas.microsoft.com/office/drawing/2014/main" id="{6EF27664-5AD7-1BA5-3741-B053FC7680EF}"/>
              </a:ext>
            </a:extLst>
          </p:cNvPr>
          <p:cNvSpPr>
            <a:spLocks noGrp="1"/>
          </p:cNvSpPr>
          <p:nvPr>
            <p:ph idx="1"/>
          </p:nvPr>
        </p:nvSpPr>
        <p:spPr/>
        <p:txBody>
          <a:bodyPr/>
          <a:lstStyle/>
          <a:p>
            <a:r>
              <a:rPr lang="en-US"/>
              <a:t>I already have a great model that gets pretty good accuracy and uses lots of complicated techniques. Are you telling me to throw it away?</a:t>
            </a:r>
          </a:p>
          <a:p>
            <a:endParaRPr lang="en-US"/>
          </a:p>
          <a:p>
            <a:r>
              <a:rPr lang="en-US"/>
              <a:t>No! You can get all of our guarantees </a:t>
            </a:r>
            <a:r>
              <a:rPr lang="en-US" i="1"/>
              <a:t>on top</a:t>
            </a:r>
            <a:r>
              <a:rPr lang="en-US"/>
              <a:t> of your own model’s performance</a:t>
            </a:r>
          </a:p>
        </p:txBody>
      </p:sp>
      <p:pic>
        <p:nvPicPr>
          <p:cNvPr id="6" name="Picture 5">
            <a:extLst>
              <a:ext uri="{FF2B5EF4-FFF2-40B4-BE49-F238E27FC236}">
                <a16:creationId xmlns:a16="http://schemas.microsoft.com/office/drawing/2014/main" id="{AAD1B0E4-A38D-9119-368D-86FFA40EDAE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168741" y="4307815"/>
            <a:ext cx="2185059" cy="2185060"/>
          </a:xfrm>
          <a:prstGeom prst="rect">
            <a:avLst/>
          </a:prstGeom>
        </p:spPr>
      </p:pic>
    </p:spTree>
    <p:extLst>
      <p:ext uri="{BB962C8B-B14F-4D97-AF65-F5344CB8AC3E}">
        <p14:creationId xmlns:p14="http://schemas.microsoft.com/office/powerpoint/2010/main" val="20725045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C1F2C-2AAE-21B0-48A0-62CCF13074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A310D5-D269-ED8D-0782-B15EADC7D1BA}"/>
              </a:ext>
            </a:extLst>
          </p:cNvPr>
          <p:cNvSpPr>
            <a:spLocks noGrp="1"/>
          </p:cNvSpPr>
          <p:nvPr>
            <p:ph type="title"/>
          </p:nvPr>
        </p:nvSpPr>
        <p:spPr/>
        <p:txBody>
          <a:bodyPr>
            <a:noAutofit/>
          </a:bodyPr>
          <a:lstStyle/>
          <a:p>
            <a:r>
              <a:rPr lang="en-US">
                <a:ea typeface="Helvetica Neue" panose="02000503000000020004" pitchFamily="2" charset="0"/>
                <a:cs typeface="Helvetica Neue" panose="02000503000000020004" pitchFamily="2" charset="0"/>
              </a:rPr>
              <a:t>The trick:</a:t>
            </a:r>
            <a:r>
              <a:rPr lang="en-US" b="1">
                <a:solidFill>
                  <a:srgbClr val="F9BF39"/>
                </a:solidFill>
                <a:ea typeface="Helvetica Neue" panose="02000503000000020004" pitchFamily="2" charset="0"/>
                <a:cs typeface="Helvetica Neue" panose="02000503000000020004" pitchFamily="2" charset="0"/>
              </a:rPr>
              <a:t> </a:t>
            </a:r>
            <a:r>
              <a:rPr lang="en-US">
                <a:solidFill>
                  <a:srgbClr val="F9BF39"/>
                </a:solidFill>
                <a:ea typeface="Helvetica Neue" panose="02000503000000020004" pitchFamily="2" charset="0"/>
                <a:cs typeface="Helvetica Neue" panose="02000503000000020004" pitchFamily="2" charset="0"/>
              </a:rPr>
              <a:t>clever debiasing</a:t>
            </a:r>
            <a:endParaRPr lang="en-US">
              <a:ea typeface="Helvetica Neue" panose="02000503000000020004" pitchFamily="2" charset="0"/>
              <a:cs typeface="Helvetica Neue" panose="02000503000000020004" pitchFamily="2" charset="0"/>
            </a:endParaRPr>
          </a:p>
        </p:txBody>
      </p:sp>
      <p:sp>
        <p:nvSpPr>
          <p:cNvPr id="3" name="Rounded Rectangle 2">
            <a:extLst>
              <a:ext uri="{FF2B5EF4-FFF2-40B4-BE49-F238E27FC236}">
                <a16:creationId xmlns:a16="http://schemas.microsoft.com/office/drawing/2014/main" id="{6286DD54-8DC5-ABC4-B22B-8DDFBE0B7E7A}"/>
              </a:ext>
            </a:extLst>
          </p:cNvPr>
          <p:cNvSpPr/>
          <p:nvPr/>
        </p:nvSpPr>
        <p:spPr>
          <a:xfrm>
            <a:off x="1540932" y="1612730"/>
            <a:ext cx="9110133"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 </a:t>
            </a:r>
          </a:p>
        </p:txBody>
      </p:sp>
      <p:sp>
        <p:nvSpPr>
          <p:cNvPr id="12" name="Rounded Rectangle 11">
            <a:extLst>
              <a:ext uri="{FF2B5EF4-FFF2-40B4-BE49-F238E27FC236}">
                <a16:creationId xmlns:a16="http://schemas.microsoft.com/office/drawing/2014/main" id="{B3219724-1DA4-101B-D6C9-7DF260C0E666}"/>
              </a:ext>
            </a:extLst>
          </p:cNvPr>
          <p:cNvSpPr/>
          <p:nvPr/>
        </p:nvSpPr>
        <p:spPr>
          <a:xfrm>
            <a:off x="1021521" y="3200400"/>
            <a:ext cx="3238246" cy="3216166"/>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1">
                    <a:lumMod val="75000"/>
                  </a:schemeClr>
                </a:solidFill>
                <a:latin typeface="+mj-lt"/>
              </a:rPr>
              <a:t>Interpretable</a:t>
            </a:r>
          </a:p>
          <a:p>
            <a:pPr algn="ctr"/>
            <a:r>
              <a:rPr lang="en-US" sz="2600">
                <a:solidFill>
                  <a:schemeClr val="accent1">
                    <a:lumMod val="75000"/>
                  </a:schemeClr>
                </a:solidFill>
                <a:latin typeface="+mj-lt"/>
              </a:rPr>
              <a:t>probabilities</a:t>
            </a:r>
          </a:p>
          <a:p>
            <a:pPr algn="ctr"/>
            <a:endParaRPr lang="en-US">
              <a:solidFill>
                <a:schemeClr val="tx2"/>
              </a:solidFill>
              <a:latin typeface="+mj-lt"/>
            </a:endParaRPr>
          </a:p>
          <a:p>
            <a:pPr algn="ctr"/>
            <a:r>
              <a:rPr lang="en-US">
                <a:solidFill>
                  <a:schemeClr val="tx2"/>
                </a:solidFill>
                <a:latin typeface="+mj-lt"/>
              </a:rPr>
              <a:t>Meaningful, trustworthy predictions.</a:t>
            </a:r>
          </a:p>
        </p:txBody>
      </p:sp>
      <p:sp>
        <p:nvSpPr>
          <p:cNvPr id="14" name="Rounded Rectangle 13">
            <a:extLst>
              <a:ext uri="{FF2B5EF4-FFF2-40B4-BE49-F238E27FC236}">
                <a16:creationId xmlns:a16="http://schemas.microsoft.com/office/drawing/2014/main" id="{5639FC3A-9738-BCE0-4BF5-14ED93660024}"/>
              </a:ext>
            </a:extLst>
          </p:cNvPr>
          <p:cNvSpPr/>
          <p:nvPr/>
        </p:nvSpPr>
        <p:spPr>
          <a:xfrm>
            <a:off x="4476877" y="3200400"/>
            <a:ext cx="3238246" cy="3183475"/>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3">
                    <a:lumMod val="75000"/>
                  </a:schemeClr>
                </a:solidFill>
                <a:latin typeface="+mj-lt"/>
              </a:rPr>
              <a:t>Good decision-making </a:t>
            </a:r>
          </a:p>
          <a:p>
            <a:pPr algn="ctr"/>
            <a:endParaRPr lang="en-US">
              <a:solidFill>
                <a:schemeClr val="tx2"/>
              </a:solidFill>
              <a:latin typeface="+mj-lt"/>
            </a:endParaRPr>
          </a:p>
          <a:p>
            <a:pPr algn="ctr"/>
            <a:r>
              <a:rPr lang="en-US">
                <a:solidFill>
                  <a:schemeClr val="tx2"/>
                </a:solidFill>
                <a:latin typeface="+mj-lt"/>
              </a:rPr>
              <a:t>Use predictions well for downstream decisions.</a:t>
            </a:r>
          </a:p>
        </p:txBody>
      </p:sp>
      <p:sp>
        <p:nvSpPr>
          <p:cNvPr id="15" name="Rounded Rectangle 14">
            <a:extLst>
              <a:ext uri="{FF2B5EF4-FFF2-40B4-BE49-F238E27FC236}">
                <a16:creationId xmlns:a16="http://schemas.microsoft.com/office/drawing/2014/main" id="{11B244DE-6DBB-113A-6507-D40832B3ADE9}"/>
              </a:ext>
            </a:extLst>
          </p:cNvPr>
          <p:cNvSpPr/>
          <p:nvPr/>
        </p:nvSpPr>
        <p:spPr>
          <a:xfrm>
            <a:off x="7932233" y="3200400"/>
            <a:ext cx="3238246" cy="3216166"/>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5">
                    <a:lumMod val="75000"/>
                  </a:schemeClr>
                </a:solidFill>
                <a:latin typeface="+mj-lt"/>
              </a:rPr>
              <a:t>Collaborative learning</a:t>
            </a:r>
          </a:p>
          <a:p>
            <a:pPr algn="ctr"/>
            <a:endParaRPr lang="en-US">
              <a:solidFill>
                <a:schemeClr val="accent5">
                  <a:lumMod val="75000"/>
                </a:schemeClr>
              </a:solidFill>
              <a:latin typeface="+mj-lt"/>
            </a:endParaRPr>
          </a:p>
          <a:p>
            <a:pPr algn="ctr"/>
            <a:r>
              <a:rPr lang="en-US">
                <a:solidFill>
                  <a:schemeClr val="tx2"/>
                </a:solidFill>
                <a:latin typeface="+mj-lt"/>
              </a:rPr>
              <a:t>Learn efficiently from distributed information.</a:t>
            </a:r>
          </a:p>
        </p:txBody>
      </p:sp>
      <p:pic>
        <p:nvPicPr>
          <p:cNvPr id="25" name="Picture 24">
            <a:extLst>
              <a:ext uri="{FF2B5EF4-FFF2-40B4-BE49-F238E27FC236}">
                <a16:creationId xmlns:a16="http://schemas.microsoft.com/office/drawing/2014/main" id="{9240C56A-FB33-621E-50B9-2342C214D2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2" y="3456163"/>
            <a:ext cx="1160585" cy="1160585"/>
          </a:xfrm>
          <a:prstGeom prst="rect">
            <a:avLst/>
          </a:prstGeom>
        </p:spPr>
      </p:pic>
      <p:pic>
        <p:nvPicPr>
          <p:cNvPr id="26" name="Picture 25">
            <a:extLst>
              <a:ext uri="{FF2B5EF4-FFF2-40B4-BE49-F238E27FC236}">
                <a16:creationId xmlns:a16="http://schemas.microsoft.com/office/drawing/2014/main" id="{A16A4056-D050-C2A2-0CA0-BC64368C7B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2084" y="3429000"/>
            <a:ext cx="1107831" cy="1107831"/>
          </a:xfrm>
          <a:prstGeom prst="rect">
            <a:avLst/>
          </a:prstGeom>
        </p:spPr>
      </p:pic>
      <p:pic>
        <p:nvPicPr>
          <p:cNvPr id="27" name="Picture 26">
            <a:extLst>
              <a:ext uri="{FF2B5EF4-FFF2-40B4-BE49-F238E27FC236}">
                <a16:creationId xmlns:a16="http://schemas.microsoft.com/office/drawing/2014/main" id="{6B919225-1FA7-3E75-00B1-F49E1A1749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5046" y="3341079"/>
            <a:ext cx="1195752" cy="1195752"/>
          </a:xfrm>
          <a:prstGeom prst="rect">
            <a:avLst/>
          </a:prstGeom>
        </p:spPr>
      </p:pic>
      <p:pic>
        <p:nvPicPr>
          <p:cNvPr id="4" name="Picture 3">
            <a:extLst>
              <a:ext uri="{FF2B5EF4-FFF2-40B4-BE49-F238E27FC236}">
                <a16:creationId xmlns:a16="http://schemas.microsoft.com/office/drawing/2014/main" id="{A62C411E-502E-DFDD-048B-3422EB8B2D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80441" y="1899461"/>
            <a:ext cx="625019" cy="625019"/>
          </a:xfrm>
          <a:prstGeom prst="rect">
            <a:avLst/>
          </a:prstGeom>
        </p:spPr>
      </p:pic>
      <p:sp>
        <p:nvSpPr>
          <p:cNvPr id="5" name="TextBox 4">
            <a:extLst>
              <a:ext uri="{FF2B5EF4-FFF2-40B4-BE49-F238E27FC236}">
                <a16:creationId xmlns:a16="http://schemas.microsoft.com/office/drawing/2014/main" id="{4F98FEF1-4A54-542F-20AC-BE62E7CA8ADC}"/>
              </a:ext>
            </a:extLst>
          </p:cNvPr>
          <p:cNvSpPr txBox="1"/>
          <p:nvPr/>
        </p:nvSpPr>
        <p:spPr>
          <a:xfrm>
            <a:off x="1706246" y="1810600"/>
            <a:ext cx="6136492" cy="892552"/>
          </a:xfrm>
          <a:prstGeom prst="rect">
            <a:avLst/>
          </a:prstGeom>
          <a:noFill/>
        </p:spPr>
        <p:txBody>
          <a:bodyPr wrap="square" rtlCol="0">
            <a:spAutoFit/>
          </a:bodyPr>
          <a:lstStyle/>
          <a:p>
            <a:pPr algn="ctr"/>
            <a:r>
              <a:rPr lang="en-US" sz="3400" b="1"/>
              <a:t>Clever debiasing</a:t>
            </a:r>
          </a:p>
          <a:p>
            <a:pPr algn="ctr"/>
            <a:r>
              <a:rPr lang="en-US">
                <a:solidFill>
                  <a:schemeClr val="tx2"/>
                </a:solidFill>
              </a:rPr>
              <a:t>Make predictions unbiased on the right subsequences</a:t>
            </a:r>
            <a:endParaRPr lang="en-US"/>
          </a:p>
        </p:txBody>
      </p:sp>
      <p:pic>
        <p:nvPicPr>
          <p:cNvPr id="6" name="Picture 5">
            <a:extLst>
              <a:ext uri="{FF2B5EF4-FFF2-40B4-BE49-F238E27FC236}">
                <a16:creationId xmlns:a16="http://schemas.microsoft.com/office/drawing/2014/main" id="{B2180F16-E864-55C2-AB8A-E46BEF4ACE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93201" y="1765695"/>
            <a:ext cx="892553" cy="892553"/>
          </a:xfrm>
          <a:prstGeom prst="rect">
            <a:avLst/>
          </a:prstGeom>
        </p:spPr>
      </p:pic>
      <p:sp>
        <p:nvSpPr>
          <p:cNvPr id="7" name="TextBox 6">
            <a:extLst>
              <a:ext uri="{FF2B5EF4-FFF2-40B4-BE49-F238E27FC236}">
                <a16:creationId xmlns:a16="http://schemas.microsoft.com/office/drawing/2014/main" id="{3C2E2491-52F5-47E2-20A2-A88A675AB388}"/>
              </a:ext>
            </a:extLst>
          </p:cNvPr>
          <p:cNvSpPr txBox="1"/>
          <p:nvPr/>
        </p:nvSpPr>
        <p:spPr>
          <a:xfrm>
            <a:off x="8417110" y="1806178"/>
            <a:ext cx="1396536" cy="784830"/>
          </a:xfrm>
          <a:prstGeom prst="rect">
            <a:avLst/>
          </a:prstGeom>
          <a:noFill/>
        </p:spPr>
        <p:txBody>
          <a:bodyPr wrap="none" rtlCol="0">
            <a:spAutoFit/>
          </a:bodyPr>
          <a:lstStyle/>
          <a:p>
            <a:pPr algn="ctr"/>
            <a:r>
              <a:rPr lang="en-US" sz="1500">
                <a:solidFill>
                  <a:schemeClr val="tx2"/>
                </a:solidFill>
              </a:rPr>
              <a:t>Efficient</a:t>
            </a:r>
          </a:p>
          <a:p>
            <a:pPr algn="ctr"/>
            <a:r>
              <a:rPr lang="en-US" sz="1500">
                <a:solidFill>
                  <a:schemeClr val="tx2"/>
                </a:solidFill>
              </a:rPr>
              <a:t>&amp;</a:t>
            </a:r>
          </a:p>
          <a:p>
            <a:pPr algn="ctr"/>
            <a:r>
              <a:rPr lang="en-US" sz="1500">
                <a:solidFill>
                  <a:schemeClr val="tx2"/>
                </a:solidFill>
              </a:rPr>
              <a:t>Does no harm!</a:t>
            </a:r>
          </a:p>
        </p:txBody>
      </p:sp>
    </p:spTree>
    <p:extLst>
      <p:ext uri="{BB962C8B-B14F-4D97-AF65-F5344CB8AC3E}">
        <p14:creationId xmlns:p14="http://schemas.microsoft.com/office/powerpoint/2010/main" val="36097587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06658-A482-CE9C-49B0-9770F60E7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8350B0-F7EE-4396-1B7C-088ECA8446D4}"/>
              </a:ext>
            </a:extLst>
          </p:cNvPr>
          <p:cNvSpPr>
            <a:spLocks noGrp="1"/>
          </p:cNvSpPr>
          <p:nvPr>
            <p:ph type="title"/>
          </p:nvPr>
        </p:nvSpPr>
        <p:spPr/>
        <p:txBody>
          <a:bodyPr>
            <a:noAutofit/>
          </a:bodyPr>
          <a:lstStyle/>
          <a:p>
            <a:r>
              <a:rPr lang="en-US">
                <a:ea typeface="Helvetica Neue" panose="02000503000000020004" pitchFamily="2" charset="0"/>
                <a:cs typeface="Helvetica Neue" panose="02000503000000020004" pitchFamily="2" charset="0"/>
              </a:rPr>
              <a:t>The trick:</a:t>
            </a:r>
            <a:r>
              <a:rPr lang="en-US" b="1">
                <a:solidFill>
                  <a:srgbClr val="F9BF39"/>
                </a:solidFill>
                <a:ea typeface="Helvetica Neue" panose="02000503000000020004" pitchFamily="2" charset="0"/>
                <a:cs typeface="Helvetica Neue" panose="02000503000000020004" pitchFamily="2" charset="0"/>
              </a:rPr>
              <a:t> </a:t>
            </a:r>
            <a:r>
              <a:rPr lang="en-US">
                <a:solidFill>
                  <a:srgbClr val="F9BF39"/>
                </a:solidFill>
                <a:ea typeface="Helvetica Neue" panose="02000503000000020004" pitchFamily="2" charset="0"/>
                <a:cs typeface="Helvetica Neue" panose="02000503000000020004" pitchFamily="2" charset="0"/>
              </a:rPr>
              <a:t>clever debiasing</a:t>
            </a:r>
            <a:endParaRPr lang="en-US">
              <a:ea typeface="Helvetica Neue" panose="02000503000000020004" pitchFamily="2" charset="0"/>
              <a:cs typeface="Helvetica Neue" panose="02000503000000020004" pitchFamily="2" charset="0"/>
            </a:endParaRPr>
          </a:p>
        </p:txBody>
      </p:sp>
      <p:sp>
        <p:nvSpPr>
          <p:cNvPr id="3" name="Rounded Rectangle 2">
            <a:extLst>
              <a:ext uri="{FF2B5EF4-FFF2-40B4-BE49-F238E27FC236}">
                <a16:creationId xmlns:a16="http://schemas.microsoft.com/office/drawing/2014/main" id="{AD217638-20EF-C46D-B83D-64177DBC0E95}"/>
              </a:ext>
            </a:extLst>
          </p:cNvPr>
          <p:cNvSpPr/>
          <p:nvPr/>
        </p:nvSpPr>
        <p:spPr>
          <a:xfrm>
            <a:off x="1540932" y="1612730"/>
            <a:ext cx="9110133" cy="1171726"/>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 </a:t>
            </a:r>
          </a:p>
        </p:txBody>
      </p:sp>
      <p:sp>
        <p:nvSpPr>
          <p:cNvPr id="12" name="Rounded Rectangle 11">
            <a:extLst>
              <a:ext uri="{FF2B5EF4-FFF2-40B4-BE49-F238E27FC236}">
                <a16:creationId xmlns:a16="http://schemas.microsoft.com/office/drawing/2014/main" id="{6D65156C-35B2-CB4E-F941-04C198DB9CA3}"/>
              </a:ext>
            </a:extLst>
          </p:cNvPr>
          <p:cNvSpPr/>
          <p:nvPr/>
        </p:nvSpPr>
        <p:spPr>
          <a:xfrm>
            <a:off x="1021521" y="3200400"/>
            <a:ext cx="3238246" cy="3216166"/>
          </a:xfrm>
          <a:prstGeom prst="roundRect">
            <a:avLst>
              <a:gd name="adj" fmla="val 10592"/>
            </a:avLst>
          </a:prstGeom>
          <a:solidFill>
            <a:srgbClr val="E7ECF3"/>
          </a:solid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1">
                    <a:lumMod val="75000"/>
                  </a:schemeClr>
                </a:solidFill>
                <a:latin typeface="+mj-lt"/>
              </a:rPr>
              <a:t>Interpretable</a:t>
            </a:r>
          </a:p>
          <a:p>
            <a:pPr algn="ctr"/>
            <a:r>
              <a:rPr lang="en-US" sz="2600">
                <a:solidFill>
                  <a:schemeClr val="accent1">
                    <a:lumMod val="75000"/>
                  </a:schemeClr>
                </a:solidFill>
                <a:latin typeface="+mj-lt"/>
              </a:rPr>
              <a:t>probabilities</a:t>
            </a:r>
          </a:p>
          <a:p>
            <a:pPr algn="ctr"/>
            <a:endParaRPr lang="en-US">
              <a:solidFill>
                <a:schemeClr val="tx2"/>
              </a:solidFill>
              <a:latin typeface="+mj-lt"/>
            </a:endParaRPr>
          </a:p>
          <a:p>
            <a:pPr algn="ctr"/>
            <a:r>
              <a:rPr lang="en-US">
                <a:solidFill>
                  <a:schemeClr val="tx2"/>
                </a:solidFill>
                <a:latin typeface="+mj-lt"/>
              </a:rPr>
              <a:t>Meaningful, trustworthy predictions.</a:t>
            </a:r>
          </a:p>
        </p:txBody>
      </p:sp>
      <p:sp>
        <p:nvSpPr>
          <p:cNvPr id="14" name="Rounded Rectangle 13">
            <a:extLst>
              <a:ext uri="{FF2B5EF4-FFF2-40B4-BE49-F238E27FC236}">
                <a16:creationId xmlns:a16="http://schemas.microsoft.com/office/drawing/2014/main" id="{00D1F48D-5977-60DB-8A89-5DD0F77AECB2}"/>
              </a:ext>
            </a:extLst>
          </p:cNvPr>
          <p:cNvSpPr/>
          <p:nvPr/>
        </p:nvSpPr>
        <p:spPr>
          <a:xfrm>
            <a:off x="4476877" y="3200400"/>
            <a:ext cx="3238246" cy="3183475"/>
          </a:xfrm>
          <a:prstGeom prst="roundRect">
            <a:avLst>
              <a:gd name="adj" fmla="val 10592"/>
            </a:avLst>
          </a:prstGeom>
          <a:solidFill>
            <a:schemeClr val="accent4"/>
          </a:solid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3">
                    <a:lumMod val="75000"/>
                  </a:schemeClr>
                </a:solidFill>
                <a:latin typeface="+mj-lt"/>
              </a:rPr>
              <a:t>Good decision-making </a:t>
            </a:r>
          </a:p>
          <a:p>
            <a:pPr algn="ctr"/>
            <a:endParaRPr lang="en-US">
              <a:solidFill>
                <a:schemeClr val="tx2"/>
              </a:solidFill>
              <a:latin typeface="+mj-lt"/>
            </a:endParaRPr>
          </a:p>
          <a:p>
            <a:pPr algn="ctr"/>
            <a:r>
              <a:rPr lang="en-US">
                <a:solidFill>
                  <a:schemeClr val="tx2"/>
                </a:solidFill>
                <a:latin typeface="+mj-lt"/>
              </a:rPr>
              <a:t>Use predictions well for downstream decisions.</a:t>
            </a:r>
          </a:p>
        </p:txBody>
      </p:sp>
      <p:sp>
        <p:nvSpPr>
          <p:cNvPr id="15" name="Rounded Rectangle 14">
            <a:extLst>
              <a:ext uri="{FF2B5EF4-FFF2-40B4-BE49-F238E27FC236}">
                <a16:creationId xmlns:a16="http://schemas.microsoft.com/office/drawing/2014/main" id="{5578178F-BB60-64BD-E489-4B36E25A1C3F}"/>
              </a:ext>
            </a:extLst>
          </p:cNvPr>
          <p:cNvSpPr/>
          <p:nvPr/>
        </p:nvSpPr>
        <p:spPr>
          <a:xfrm>
            <a:off x="7932233" y="3200400"/>
            <a:ext cx="3238246" cy="3216166"/>
          </a:xfrm>
          <a:prstGeom prst="roundRect">
            <a:avLst>
              <a:gd name="adj" fmla="val 10592"/>
            </a:avLst>
          </a:prstGeom>
          <a:solidFill>
            <a:schemeClr val="accent6"/>
          </a:solid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600">
                <a:solidFill>
                  <a:schemeClr val="accent5">
                    <a:lumMod val="75000"/>
                  </a:schemeClr>
                </a:solidFill>
                <a:latin typeface="+mj-lt"/>
              </a:rPr>
              <a:t>Collaborative learning</a:t>
            </a:r>
          </a:p>
          <a:p>
            <a:pPr algn="ctr"/>
            <a:endParaRPr lang="en-US">
              <a:solidFill>
                <a:schemeClr val="accent5">
                  <a:lumMod val="75000"/>
                </a:schemeClr>
              </a:solidFill>
              <a:latin typeface="+mj-lt"/>
            </a:endParaRPr>
          </a:p>
          <a:p>
            <a:pPr algn="ctr"/>
            <a:r>
              <a:rPr lang="en-US">
                <a:solidFill>
                  <a:schemeClr val="tx2"/>
                </a:solidFill>
                <a:latin typeface="+mj-lt"/>
              </a:rPr>
              <a:t>Learn efficiently from distributed information.</a:t>
            </a:r>
          </a:p>
        </p:txBody>
      </p:sp>
      <p:pic>
        <p:nvPicPr>
          <p:cNvPr id="25" name="Picture 24">
            <a:extLst>
              <a:ext uri="{FF2B5EF4-FFF2-40B4-BE49-F238E27FC236}">
                <a16:creationId xmlns:a16="http://schemas.microsoft.com/office/drawing/2014/main" id="{2B777A1E-15E4-6E82-347A-70D342A25C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2" y="3456163"/>
            <a:ext cx="1160585" cy="1160585"/>
          </a:xfrm>
          <a:prstGeom prst="rect">
            <a:avLst/>
          </a:prstGeom>
        </p:spPr>
      </p:pic>
      <p:pic>
        <p:nvPicPr>
          <p:cNvPr id="26" name="Picture 25">
            <a:extLst>
              <a:ext uri="{FF2B5EF4-FFF2-40B4-BE49-F238E27FC236}">
                <a16:creationId xmlns:a16="http://schemas.microsoft.com/office/drawing/2014/main" id="{830C5A63-BB70-3235-41A8-985B31D16D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2084" y="3429000"/>
            <a:ext cx="1107831" cy="1107831"/>
          </a:xfrm>
          <a:prstGeom prst="rect">
            <a:avLst/>
          </a:prstGeom>
        </p:spPr>
      </p:pic>
      <p:pic>
        <p:nvPicPr>
          <p:cNvPr id="27" name="Picture 26">
            <a:extLst>
              <a:ext uri="{FF2B5EF4-FFF2-40B4-BE49-F238E27FC236}">
                <a16:creationId xmlns:a16="http://schemas.microsoft.com/office/drawing/2014/main" id="{DFA88265-5E63-D9BF-1BFD-F96693D6D3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5046" y="3341079"/>
            <a:ext cx="1195752" cy="1195752"/>
          </a:xfrm>
          <a:prstGeom prst="rect">
            <a:avLst/>
          </a:prstGeom>
        </p:spPr>
      </p:pic>
      <p:pic>
        <p:nvPicPr>
          <p:cNvPr id="4" name="Picture 3">
            <a:extLst>
              <a:ext uri="{FF2B5EF4-FFF2-40B4-BE49-F238E27FC236}">
                <a16:creationId xmlns:a16="http://schemas.microsoft.com/office/drawing/2014/main" id="{4C471685-9333-7294-DE41-AAA2EB1FF3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80441" y="1899461"/>
            <a:ext cx="625019" cy="625019"/>
          </a:xfrm>
          <a:prstGeom prst="rect">
            <a:avLst/>
          </a:prstGeom>
        </p:spPr>
      </p:pic>
      <p:sp>
        <p:nvSpPr>
          <p:cNvPr id="5" name="TextBox 4">
            <a:extLst>
              <a:ext uri="{FF2B5EF4-FFF2-40B4-BE49-F238E27FC236}">
                <a16:creationId xmlns:a16="http://schemas.microsoft.com/office/drawing/2014/main" id="{87CA68A3-078D-0B78-D06E-B3F7E36621E4}"/>
              </a:ext>
            </a:extLst>
          </p:cNvPr>
          <p:cNvSpPr txBox="1"/>
          <p:nvPr/>
        </p:nvSpPr>
        <p:spPr>
          <a:xfrm>
            <a:off x="1706246" y="1810600"/>
            <a:ext cx="6136492" cy="892552"/>
          </a:xfrm>
          <a:prstGeom prst="rect">
            <a:avLst/>
          </a:prstGeom>
          <a:noFill/>
        </p:spPr>
        <p:txBody>
          <a:bodyPr wrap="square" rtlCol="0">
            <a:spAutoFit/>
          </a:bodyPr>
          <a:lstStyle/>
          <a:p>
            <a:pPr algn="ctr"/>
            <a:r>
              <a:rPr lang="en-US" sz="3400" b="1"/>
              <a:t>Clever debiasing</a:t>
            </a:r>
          </a:p>
          <a:p>
            <a:pPr algn="ctr"/>
            <a:r>
              <a:rPr lang="en-US">
                <a:solidFill>
                  <a:schemeClr val="tx2"/>
                </a:solidFill>
              </a:rPr>
              <a:t>Make predictions unbiased on the right subsequences</a:t>
            </a:r>
            <a:endParaRPr lang="en-US"/>
          </a:p>
        </p:txBody>
      </p:sp>
      <p:pic>
        <p:nvPicPr>
          <p:cNvPr id="6" name="Picture 5">
            <a:extLst>
              <a:ext uri="{FF2B5EF4-FFF2-40B4-BE49-F238E27FC236}">
                <a16:creationId xmlns:a16="http://schemas.microsoft.com/office/drawing/2014/main" id="{FFF7F5F6-7F57-3C2B-AF1A-FCF57DC07F7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93201" y="1765695"/>
            <a:ext cx="892553" cy="892553"/>
          </a:xfrm>
          <a:prstGeom prst="rect">
            <a:avLst/>
          </a:prstGeom>
        </p:spPr>
      </p:pic>
      <p:sp>
        <p:nvSpPr>
          <p:cNvPr id="7" name="TextBox 6">
            <a:extLst>
              <a:ext uri="{FF2B5EF4-FFF2-40B4-BE49-F238E27FC236}">
                <a16:creationId xmlns:a16="http://schemas.microsoft.com/office/drawing/2014/main" id="{AAB46A28-6112-DCB4-1B29-17D8DE9CE22C}"/>
              </a:ext>
            </a:extLst>
          </p:cNvPr>
          <p:cNvSpPr txBox="1"/>
          <p:nvPr/>
        </p:nvSpPr>
        <p:spPr>
          <a:xfrm>
            <a:off x="8389859" y="1806178"/>
            <a:ext cx="1451039" cy="784830"/>
          </a:xfrm>
          <a:prstGeom prst="rect">
            <a:avLst/>
          </a:prstGeom>
          <a:noFill/>
        </p:spPr>
        <p:txBody>
          <a:bodyPr wrap="none" rtlCol="0">
            <a:spAutoFit/>
          </a:bodyPr>
          <a:lstStyle/>
          <a:p>
            <a:pPr algn="ctr"/>
            <a:r>
              <a:rPr lang="en-US" sz="1500" b="1">
                <a:solidFill>
                  <a:schemeClr val="tx2"/>
                </a:solidFill>
              </a:rPr>
              <a:t>Efficient</a:t>
            </a:r>
          </a:p>
          <a:p>
            <a:pPr algn="ctr"/>
            <a:r>
              <a:rPr lang="en-US" sz="1500" b="1">
                <a:solidFill>
                  <a:schemeClr val="tx2"/>
                </a:solidFill>
              </a:rPr>
              <a:t>&amp;</a:t>
            </a:r>
          </a:p>
          <a:p>
            <a:pPr algn="ctr"/>
            <a:r>
              <a:rPr lang="en-US" sz="1500" b="1">
                <a:solidFill>
                  <a:schemeClr val="tx2"/>
                </a:solidFill>
              </a:rPr>
              <a:t>Does no harm!</a:t>
            </a:r>
          </a:p>
        </p:txBody>
      </p:sp>
      <p:sp>
        <p:nvSpPr>
          <p:cNvPr id="9" name="Oval 8">
            <a:extLst>
              <a:ext uri="{FF2B5EF4-FFF2-40B4-BE49-F238E27FC236}">
                <a16:creationId xmlns:a16="http://schemas.microsoft.com/office/drawing/2014/main" id="{6DB3EF5B-E67B-FF5E-AD8D-B7D30623F409}"/>
              </a:ext>
            </a:extLst>
          </p:cNvPr>
          <p:cNvSpPr/>
          <p:nvPr/>
        </p:nvSpPr>
        <p:spPr>
          <a:xfrm>
            <a:off x="7771686" y="2187017"/>
            <a:ext cx="2652558" cy="464437"/>
          </a:xfrm>
          <a:custGeom>
            <a:avLst/>
            <a:gdLst>
              <a:gd name="csX0" fmla="*/ 0 w 2652558"/>
              <a:gd name="csY0" fmla="*/ 232219 h 464437"/>
              <a:gd name="csX1" fmla="*/ 1326279 w 2652558"/>
              <a:gd name="csY1" fmla="*/ 0 h 464437"/>
              <a:gd name="csX2" fmla="*/ 2652558 w 2652558"/>
              <a:gd name="csY2" fmla="*/ 232219 h 464437"/>
              <a:gd name="csX3" fmla="*/ 1326279 w 2652558"/>
              <a:gd name="csY3" fmla="*/ 464438 h 464437"/>
              <a:gd name="csX4" fmla="*/ 0 w 2652558"/>
              <a:gd name="csY4" fmla="*/ 232219 h 464437"/>
            </a:gdLst>
            <a:ahLst/>
            <a:cxnLst>
              <a:cxn ang="0">
                <a:pos x="csX0" y="csY0"/>
              </a:cxn>
              <a:cxn ang="0">
                <a:pos x="csX1" y="csY1"/>
              </a:cxn>
              <a:cxn ang="0">
                <a:pos x="csX2" y="csY2"/>
              </a:cxn>
              <a:cxn ang="0">
                <a:pos x="csX3" y="csY3"/>
              </a:cxn>
              <a:cxn ang="0">
                <a:pos x="csX4" y="csY4"/>
              </a:cxn>
            </a:cxnLst>
            <a:rect l="l" t="t" r="r" b="b"/>
            <a:pathLst>
              <a:path w="2652558" h="464437" extrusionOk="0">
                <a:moveTo>
                  <a:pt x="0" y="232219"/>
                </a:moveTo>
                <a:cubicBezTo>
                  <a:pt x="-145224" y="14391"/>
                  <a:pt x="448334" y="54594"/>
                  <a:pt x="1326279" y="0"/>
                </a:cubicBezTo>
                <a:cubicBezTo>
                  <a:pt x="2066639" y="1658"/>
                  <a:pt x="2643575" y="104254"/>
                  <a:pt x="2652558" y="232219"/>
                </a:cubicBezTo>
                <a:cubicBezTo>
                  <a:pt x="2550642" y="459997"/>
                  <a:pt x="2048449" y="521448"/>
                  <a:pt x="1326279" y="464438"/>
                </a:cubicBezTo>
                <a:cubicBezTo>
                  <a:pt x="560813" y="446393"/>
                  <a:pt x="6297" y="363479"/>
                  <a:pt x="0" y="232219"/>
                </a:cubicBezTo>
                <a:close/>
              </a:path>
            </a:pathLst>
          </a:custGeom>
          <a:noFill/>
          <a:ln w="50800">
            <a:solidFill>
              <a:schemeClr val="accent6">
                <a:lumMod val="5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spTree>
    <p:extLst>
      <p:ext uri="{BB962C8B-B14F-4D97-AF65-F5344CB8AC3E}">
        <p14:creationId xmlns:p14="http://schemas.microsoft.com/office/powerpoint/2010/main" val="35047871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558B6-114B-935F-D457-9BC1AAD48C88}"/>
              </a:ext>
            </a:extLst>
          </p:cNvPr>
          <p:cNvSpPr>
            <a:spLocks noGrp="1"/>
          </p:cNvSpPr>
          <p:nvPr>
            <p:ph type="title"/>
          </p:nvPr>
        </p:nvSpPr>
        <p:spPr/>
        <p:txBody>
          <a:bodyPr/>
          <a:lstStyle/>
          <a:p>
            <a:r>
              <a:rPr lang="en-US"/>
              <a:t>Warm-up: Post-hoc calibration on your favorite predictor</a:t>
            </a:r>
          </a:p>
        </p:txBody>
      </p:sp>
      <p:pic>
        <p:nvPicPr>
          <p:cNvPr id="4" name="Picture 3">
            <a:extLst>
              <a:ext uri="{FF2B5EF4-FFF2-40B4-BE49-F238E27FC236}">
                <a16:creationId xmlns:a16="http://schemas.microsoft.com/office/drawing/2014/main" id="{B8EB0407-FFBD-C679-9393-707D0E4A221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120721" y="1617023"/>
            <a:ext cx="2185059" cy="2185060"/>
          </a:xfrm>
          <a:prstGeom prst="rect">
            <a:avLst/>
          </a:prstGeom>
        </p:spPr>
      </p:pic>
      <p:sp>
        <p:nvSpPr>
          <p:cNvPr id="8" name="Right Arrow 7">
            <a:extLst>
              <a:ext uri="{FF2B5EF4-FFF2-40B4-BE49-F238E27FC236}">
                <a16:creationId xmlns:a16="http://schemas.microsoft.com/office/drawing/2014/main" id="{C5F3F860-E867-2A97-0CDD-0487E918E01B}"/>
              </a:ext>
            </a:extLst>
          </p:cNvPr>
          <p:cNvSpPr/>
          <p:nvPr/>
        </p:nvSpPr>
        <p:spPr>
          <a:xfrm>
            <a:off x="2779135" y="246723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B7AF07CA-8755-1D6F-D84F-9435D424C6BE}"/>
              </a:ext>
            </a:extLst>
          </p:cNvPr>
          <p:cNvSpPr/>
          <p:nvPr/>
        </p:nvSpPr>
        <p:spPr>
          <a:xfrm>
            <a:off x="6668958" y="246723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CED7D68-C2DA-2479-D3D4-5DF3843702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48574"/>
            <a:ext cx="1795622" cy="1795622"/>
          </a:xfrm>
          <a:prstGeom prst="rect">
            <a:avLst/>
          </a:prstGeom>
        </p:spPr>
      </p:pic>
      <p:sp>
        <p:nvSpPr>
          <p:cNvPr id="11" name="Google Shape;176;p22">
            <a:extLst>
              <a:ext uri="{FF2B5EF4-FFF2-40B4-BE49-F238E27FC236}">
                <a16:creationId xmlns:a16="http://schemas.microsoft.com/office/drawing/2014/main" id="{34398EFC-69FC-F73F-03BC-42509FBB3604}"/>
              </a:ext>
            </a:extLst>
          </p:cNvPr>
          <p:cNvSpPr/>
          <p:nvPr/>
        </p:nvSpPr>
        <p:spPr>
          <a:xfrm>
            <a:off x="8144685" y="2439985"/>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90% sepsis</a:t>
            </a:r>
            <a:endParaRPr sz="1500" kern="0">
              <a:solidFill>
                <a:srgbClr val="000000"/>
              </a:solidFill>
              <a:latin typeface="Arial"/>
              <a:cs typeface="Arial"/>
              <a:sym typeface="Arial"/>
            </a:endParaRPr>
          </a:p>
        </p:txBody>
      </p:sp>
    </p:spTree>
    <p:extLst>
      <p:ext uri="{BB962C8B-B14F-4D97-AF65-F5344CB8AC3E}">
        <p14:creationId xmlns:p14="http://schemas.microsoft.com/office/powerpoint/2010/main" val="2330959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9D0500-B47B-8CEC-8894-DC05A27A1F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36" y="4093090"/>
            <a:ext cx="1995604" cy="2660805"/>
          </a:xfrm>
          <a:prstGeom prst="rect">
            <a:avLst/>
          </a:prstGeom>
        </p:spPr>
      </p:pic>
      <p:sp>
        <p:nvSpPr>
          <p:cNvPr id="2" name="Title 1">
            <a:extLst>
              <a:ext uri="{FF2B5EF4-FFF2-40B4-BE49-F238E27FC236}">
                <a16:creationId xmlns:a16="http://schemas.microsoft.com/office/drawing/2014/main" id="{E899E382-7635-0081-07D3-782BF71BC607}"/>
              </a:ext>
            </a:extLst>
          </p:cNvPr>
          <p:cNvSpPr>
            <a:spLocks noGrp="1"/>
          </p:cNvSpPr>
          <p:nvPr>
            <p:ph type="title"/>
          </p:nvPr>
        </p:nvSpPr>
        <p:spPr/>
        <p:txBody>
          <a:bodyPr/>
          <a:lstStyle/>
          <a:p>
            <a:r>
              <a:rPr lang="en-US"/>
              <a:t>How can we make sense of probabilities?</a:t>
            </a:r>
          </a:p>
        </p:txBody>
      </p:sp>
      <p:sp>
        <p:nvSpPr>
          <p:cNvPr id="3" name="Content Placeholder 2">
            <a:extLst>
              <a:ext uri="{FF2B5EF4-FFF2-40B4-BE49-F238E27FC236}">
                <a16:creationId xmlns:a16="http://schemas.microsoft.com/office/drawing/2014/main" id="{B232C0C9-2227-9EC0-2CAE-B2F98E0C6384}"/>
              </a:ext>
            </a:extLst>
          </p:cNvPr>
          <p:cNvSpPr>
            <a:spLocks noGrp="1"/>
          </p:cNvSpPr>
          <p:nvPr>
            <p:ph idx="1"/>
          </p:nvPr>
        </p:nvSpPr>
        <p:spPr/>
        <p:txBody>
          <a:bodyPr vert="horz" lIns="91440" tIns="45720" rIns="91440" bIns="45720" rtlCol="0" anchor="t">
            <a:normAutofit/>
          </a:bodyPr>
          <a:lstStyle/>
          <a:p>
            <a:r>
              <a:rPr lang="en-US"/>
              <a:t>Many things we want to predict are closer to the 2nd example.</a:t>
            </a:r>
          </a:p>
          <a:p>
            <a:pPr lvl="1">
              <a:buFont typeface="Courier New" panose="020B0604020202020204" pitchFamily="34" charset="0"/>
              <a:buChar char="o"/>
            </a:pPr>
            <a:r>
              <a:rPr lang="en-US"/>
              <a:t>What is the probability of the next token given 50 pages of text? </a:t>
            </a:r>
          </a:p>
          <a:p>
            <a:pPr lvl="2">
              <a:buFont typeface="Wingdings" panose="020B0604020202020204" pitchFamily="34" charset="0"/>
              <a:buChar char="§"/>
            </a:pPr>
            <a:r>
              <a:rPr lang="en-US"/>
              <a:t>There is no two extant texts with the same 50 page prefix...</a:t>
            </a:r>
          </a:p>
          <a:p>
            <a:pPr lvl="1">
              <a:buFont typeface="Courier New" panose="020B0604020202020204" pitchFamily="34" charset="0"/>
              <a:buChar char="o"/>
            </a:pPr>
            <a:r>
              <a:rPr lang="en-US"/>
              <a:t>What is the probability that Alice develops sepsis in the next 12 hours?</a:t>
            </a:r>
          </a:p>
          <a:p>
            <a:pPr lvl="2">
              <a:buFont typeface="Wingdings" panose="020B0604020202020204" pitchFamily="34" charset="0"/>
              <a:buChar char="§"/>
            </a:pPr>
            <a:r>
              <a:rPr lang="en-US"/>
              <a:t>There are no two patients with exactly the same medical history and sequence of vital readings</a:t>
            </a:r>
          </a:p>
          <a:p>
            <a:pPr lvl="1">
              <a:buFont typeface="Courier New" panose="020B0604020202020204" pitchFamily="34" charset="0"/>
              <a:buChar char="o"/>
            </a:pPr>
            <a:r>
              <a:rPr lang="en-US"/>
              <a:t>What is the probability of rain in Seoul tomorrow?</a:t>
            </a:r>
          </a:p>
          <a:p>
            <a:pPr lvl="2">
              <a:buFont typeface="Wingdings" panose="020B0604020202020204" pitchFamily="34" charset="0"/>
              <a:buChar char="§"/>
            </a:pPr>
            <a:r>
              <a:rPr lang="en-US"/>
              <a:t>There are no two days with exactly the same atmospheric readings...</a:t>
            </a:r>
          </a:p>
          <a:p>
            <a:pPr lvl="1">
              <a:buFont typeface="Courier New" panose="020B0604020202020204" pitchFamily="34" charset="0"/>
              <a:buChar char="o"/>
            </a:pPr>
            <a:r>
              <a:rPr lang="en-US"/>
              <a:t>…</a:t>
            </a:r>
          </a:p>
          <a:p>
            <a:pPr marL="0" indent="0">
              <a:buNone/>
            </a:pPr>
            <a:endParaRPr lang="en-US"/>
          </a:p>
          <a:p>
            <a:pPr lvl="1">
              <a:buFont typeface="Courier New" panose="020B0604020202020204" pitchFamily="34" charset="0"/>
              <a:buChar char="o"/>
            </a:pPr>
            <a:endParaRPr lang="en-US"/>
          </a:p>
        </p:txBody>
      </p:sp>
    </p:spTree>
    <p:extLst>
      <p:ext uri="{BB962C8B-B14F-4D97-AF65-F5344CB8AC3E}">
        <p14:creationId xmlns:p14="http://schemas.microsoft.com/office/powerpoint/2010/main" val="271441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39196-1D78-6BB6-259B-6B71E51E1DC6}"/>
            </a:ext>
          </a:extLst>
        </p:cNvPr>
        <p:cNvGrpSpPr/>
        <p:nvPr/>
      </p:nvGrpSpPr>
      <p:grpSpPr>
        <a:xfrm>
          <a:off x="0" y="0"/>
          <a:ext cx="0" cy="0"/>
          <a:chOff x="0" y="0"/>
          <a:chExt cx="0" cy="0"/>
        </a:xfrm>
      </p:grpSpPr>
      <p:sp>
        <p:nvSpPr>
          <p:cNvPr id="3" name="Right Arrow 2">
            <a:extLst>
              <a:ext uri="{FF2B5EF4-FFF2-40B4-BE49-F238E27FC236}">
                <a16:creationId xmlns:a16="http://schemas.microsoft.com/office/drawing/2014/main" id="{91A9A9A7-BB42-8EE2-50B0-BCD9F5FC33AC}"/>
              </a:ext>
            </a:extLst>
          </p:cNvPr>
          <p:cNvSpPr/>
          <p:nvPr/>
        </p:nvSpPr>
        <p:spPr>
          <a:xfrm>
            <a:off x="9364983" y="246723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673E85-4A7E-13D8-3361-F7617D91FE9F}"/>
              </a:ext>
            </a:extLst>
          </p:cNvPr>
          <p:cNvSpPr txBox="1"/>
          <p:nvPr/>
        </p:nvSpPr>
        <p:spPr>
          <a:xfrm>
            <a:off x="9213204" y="1690688"/>
            <a:ext cx="1735810" cy="646331"/>
          </a:xfrm>
          <a:prstGeom prst="rect">
            <a:avLst/>
          </a:prstGeom>
          <a:noFill/>
        </p:spPr>
        <p:txBody>
          <a:bodyPr wrap="square" rtlCol="0">
            <a:spAutoFit/>
          </a:bodyPr>
          <a:lstStyle/>
          <a:p>
            <a:r>
              <a:rPr lang="en-US"/>
              <a:t>Post-hoc calibration</a:t>
            </a:r>
          </a:p>
        </p:txBody>
      </p:sp>
      <p:pic>
        <p:nvPicPr>
          <p:cNvPr id="12" name="Picture 11">
            <a:extLst>
              <a:ext uri="{FF2B5EF4-FFF2-40B4-BE49-F238E27FC236}">
                <a16:creationId xmlns:a16="http://schemas.microsoft.com/office/drawing/2014/main" id="{8FD06DD8-1DF8-06B5-C42E-7FB05E37D84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120721" y="1617023"/>
            <a:ext cx="2185059" cy="2185060"/>
          </a:xfrm>
          <a:prstGeom prst="rect">
            <a:avLst/>
          </a:prstGeom>
        </p:spPr>
      </p:pic>
      <p:sp>
        <p:nvSpPr>
          <p:cNvPr id="13" name="Right Arrow 12">
            <a:extLst>
              <a:ext uri="{FF2B5EF4-FFF2-40B4-BE49-F238E27FC236}">
                <a16:creationId xmlns:a16="http://schemas.microsoft.com/office/drawing/2014/main" id="{244EE3C7-4E5D-13C0-D7AE-660EFEA5FCE5}"/>
              </a:ext>
            </a:extLst>
          </p:cNvPr>
          <p:cNvSpPr/>
          <p:nvPr/>
        </p:nvSpPr>
        <p:spPr>
          <a:xfrm>
            <a:off x="2779135" y="246723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67F999A0-2E6D-C5A3-3AED-632260BB647D}"/>
              </a:ext>
            </a:extLst>
          </p:cNvPr>
          <p:cNvSpPr/>
          <p:nvPr/>
        </p:nvSpPr>
        <p:spPr>
          <a:xfrm>
            <a:off x="6668958" y="246723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A80E335-34A2-EB83-FFB1-90EBBEE1FA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48574"/>
            <a:ext cx="1795622" cy="1795622"/>
          </a:xfrm>
          <a:prstGeom prst="rect">
            <a:avLst/>
          </a:prstGeom>
        </p:spPr>
      </p:pic>
      <p:sp>
        <p:nvSpPr>
          <p:cNvPr id="16" name="Google Shape;176;p22">
            <a:extLst>
              <a:ext uri="{FF2B5EF4-FFF2-40B4-BE49-F238E27FC236}">
                <a16:creationId xmlns:a16="http://schemas.microsoft.com/office/drawing/2014/main" id="{31206AE3-FD36-F98B-B322-E285B3A611C9}"/>
              </a:ext>
            </a:extLst>
          </p:cNvPr>
          <p:cNvSpPr/>
          <p:nvPr/>
        </p:nvSpPr>
        <p:spPr>
          <a:xfrm>
            <a:off x="8144685" y="2439985"/>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90% sepsis</a:t>
            </a:r>
            <a:endParaRPr sz="1500" kern="0">
              <a:solidFill>
                <a:srgbClr val="000000"/>
              </a:solidFill>
              <a:latin typeface="Arial"/>
              <a:cs typeface="Arial"/>
              <a:sym typeface="Arial"/>
            </a:endParaRPr>
          </a:p>
        </p:txBody>
      </p:sp>
      <p:sp>
        <p:nvSpPr>
          <p:cNvPr id="17" name="Google Shape;176;p22">
            <a:extLst>
              <a:ext uri="{FF2B5EF4-FFF2-40B4-BE49-F238E27FC236}">
                <a16:creationId xmlns:a16="http://schemas.microsoft.com/office/drawing/2014/main" id="{6B347795-89FA-BF38-1369-9822357754A1}"/>
              </a:ext>
            </a:extLst>
          </p:cNvPr>
          <p:cNvSpPr/>
          <p:nvPr/>
        </p:nvSpPr>
        <p:spPr>
          <a:xfrm>
            <a:off x="10833990" y="2403153"/>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80% sepsis</a:t>
            </a:r>
            <a:endParaRPr sz="1500" kern="0">
              <a:solidFill>
                <a:srgbClr val="000000"/>
              </a:solidFill>
              <a:latin typeface="Arial"/>
              <a:cs typeface="Arial"/>
              <a:sym typeface="Arial"/>
            </a:endParaRPr>
          </a:p>
        </p:txBody>
      </p:sp>
      <p:sp>
        <p:nvSpPr>
          <p:cNvPr id="5" name="Title 4">
            <a:extLst>
              <a:ext uri="{FF2B5EF4-FFF2-40B4-BE49-F238E27FC236}">
                <a16:creationId xmlns:a16="http://schemas.microsoft.com/office/drawing/2014/main" id="{2595F82D-E983-FB79-BF14-D22684C2C897}"/>
              </a:ext>
            </a:extLst>
          </p:cNvPr>
          <p:cNvSpPr>
            <a:spLocks noGrp="1"/>
          </p:cNvSpPr>
          <p:nvPr>
            <p:ph type="title"/>
          </p:nvPr>
        </p:nvSpPr>
        <p:spPr/>
        <p:txBody>
          <a:bodyPr/>
          <a:lstStyle/>
          <a:p>
            <a:r>
              <a:rPr lang="en-US"/>
              <a:t>Warm-up: Post-hoc calibration on your favorite predictor</a:t>
            </a:r>
          </a:p>
        </p:txBody>
      </p:sp>
    </p:spTree>
    <p:extLst>
      <p:ext uri="{BB962C8B-B14F-4D97-AF65-F5344CB8AC3E}">
        <p14:creationId xmlns:p14="http://schemas.microsoft.com/office/powerpoint/2010/main" val="30687556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D0F72-BC00-35DA-1E31-E79155A26DA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0B3561-3DB1-7223-41AC-BC3A53F49CA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28090" y="2997669"/>
            <a:ext cx="916236" cy="916237"/>
          </a:xfrm>
          <a:prstGeom prst="rect">
            <a:avLst/>
          </a:prstGeom>
        </p:spPr>
      </p:pic>
      <p:pic>
        <p:nvPicPr>
          <p:cNvPr id="6" name="Picture 5">
            <a:extLst>
              <a:ext uri="{FF2B5EF4-FFF2-40B4-BE49-F238E27FC236}">
                <a16:creationId xmlns:a16="http://schemas.microsoft.com/office/drawing/2014/main" id="{50B56E0A-8303-F679-CDCE-EBEB9EE16F2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720841" y="2975950"/>
            <a:ext cx="916236" cy="916237"/>
          </a:xfrm>
          <a:prstGeom prst="rect">
            <a:avLst/>
          </a:prstGeom>
        </p:spPr>
      </p:pic>
      <p:pic>
        <p:nvPicPr>
          <p:cNvPr id="12" name="Picture 11">
            <a:extLst>
              <a:ext uri="{FF2B5EF4-FFF2-40B4-BE49-F238E27FC236}">
                <a16:creationId xmlns:a16="http://schemas.microsoft.com/office/drawing/2014/main" id="{43B2B685-6A7D-10CA-4377-E5970C35D43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813592" y="2991062"/>
            <a:ext cx="916236" cy="916237"/>
          </a:xfrm>
          <a:prstGeom prst="rect">
            <a:avLst/>
          </a:prstGeom>
        </p:spPr>
      </p:pic>
      <p:pic>
        <p:nvPicPr>
          <p:cNvPr id="13" name="Picture 12">
            <a:extLst>
              <a:ext uri="{FF2B5EF4-FFF2-40B4-BE49-F238E27FC236}">
                <a16:creationId xmlns:a16="http://schemas.microsoft.com/office/drawing/2014/main" id="{52654A25-9D08-4376-02D9-DCF010F70DA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906343" y="2996403"/>
            <a:ext cx="916236" cy="916237"/>
          </a:xfrm>
          <a:prstGeom prst="rect">
            <a:avLst/>
          </a:prstGeom>
        </p:spPr>
      </p:pic>
      <p:pic>
        <p:nvPicPr>
          <p:cNvPr id="14" name="Picture 13">
            <a:extLst>
              <a:ext uri="{FF2B5EF4-FFF2-40B4-BE49-F238E27FC236}">
                <a16:creationId xmlns:a16="http://schemas.microsoft.com/office/drawing/2014/main" id="{729DC57A-4949-6664-9694-060D7AA3D7D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999094" y="2991062"/>
            <a:ext cx="916236" cy="916237"/>
          </a:xfrm>
          <a:prstGeom prst="rect">
            <a:avLst/>
          </a:prstGeom>
        </p:spPr>
      </p:pic>
      <p:pic>
        <p:nvPicPr>
          <p:cNvPr id="15" name="Picture 14">
            <a:extLst>
              <a:ext uri="{FF2B5EF4-FFF2-40B4-BE49-F238E27FC236}">
                <a16:creationId xmlns:a16="http://schemas.microsoft.com/office/drawing/2014/main" id="{409E111F-F13F-01EA-DD6D-7D07D7D8A55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38052" y="2997669"/>
            <a:ext cx="916236" cy="916237"/>
          </a:xfrm>
          <a:prstGeom prst="rect">
            <a:avLst/>
          </a:prstGeom>
        </p:spPr>
      </p:pic>
      <p:sp>
        <p:nvSpPr>
          <p:cNvPr id="20" name="Right Arrow 19">
            <a:extLst>
              <a:ext uri="{FF2B5EF4-FFF2-40B4-BE49-F238E27FC236}">
                <a16:creationId xmlns:a16="http://schemas.microsoft.com/office/drawing/2014/main" id="{18AEEB54-F993-3115-3C78-5773E92D865D}"/>
              </a:ext>
            </a:extLst>
          </p:cNvPr>
          <p:cNvSpPr/>
          <p:nvPr/>
        </p:nvSpPr>
        <p:spPr>
          <a:xfrm rot="5400000">
            <a:off x="1813863" y="4067442"/>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A15F574D-B8E1-6609-6CFE-02B3D00F2BB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091845" y="2991063"/>
            <a:ext cx="916236" cy="916237"/>
          </a:xfrm>
          <a:prstGeom prst="rect">
            <a:avLst/>
          </a:prstGeom>
        </p:spPr>
      </p:pic>
      <p:pic>
        <p:nvPicPr>
          <p:cNvPr id="26" name="Picture 25">
            <a:extLst>
              <a:ext uri="{FF2B5EF4-FFF2-40B4-BE49-F238E27FC236}">
                <a16:creationId xmlns:a16="http://schemas.microsoft.com/office/drawing/2014/main" id="{90ABAFFC-01B5-AF35-56A3-DB7E8CCA151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184596" y="2977531"/>
            <a:ext cx="916236" cy="916237"/>
          </a:xfrm>
          <a:prstGeom prst="rect">
            <a:avLst/>
          </a:prstGeom>
        </p:spPr>
      </p:pic>
      <p:sp>
        <p:nvSpPr>
          <p:cNvPr id="31" name="Right Arrow 30">
            <a:extLst>
              <a:ext uri="{FF2B5EF4-FFF2-40B4-BE49-F238E27FC236}">
                <a16:creationId xmlns:a16="http://schemas.microsoft.com/office/drawing/2014/main" id="{A0C9352A-FE64-5EC2-39B3-69321D59130F}"/>
              </a:ext>
            </a:extLst>
          </p:cNvPr>
          <p:cNvSpPr/>
          <p:nvPr/>
        </p:nvSpPr>
        <p:spPr>
          <a:xfrm rot="5400000">
            <a:off x="2844700" y="4080092"/>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624AB223-650E-93B4-C74B-B938630BED06}"/>
              </a:ext>
            </a:extLst>
          </p:cNvPr>
          <p:cNvSpPr/>
          <p:nvPr/>
        </p:nvSpPr>
        <p:spPr>
          <a:xfrm rot="5400000">
            <a:off x="3974398" y="4087241"/>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D151E58A-D9EC-97C0-E73B-D07BC768E2F2}"/>
              </a:ext>
            </a:extLst>
          </p:cNvPr>
          <p:cNvSpPr/>
          <p:nvPr/>
        </p:nvSpPr>
        <p:spPr>
          <a:xfrm rot="5400000">
            <a:off x="5030263" y="4087240"/>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3D64EEF0-A708-47F9-569E-AFA1D7B8EBD7}"/>
              </a:ext>
            </a:extLst>
          </p:cNvPr>
          <p:cNvSpPr/>
          <p:nvPr/>
        </p:nvSpPr>
        <p:spPr>
          <a:xfrm rot="5400000">
            <a:off x="6147480" y="4087241"/>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16718BB4-89C6-82A1-04EE-958F991258B2}"/>
              </a:ext>
            </a:extLst>
          </p:cNvPr>
          <p:cNvSpPr/>
          <p:nvPr/>
        </p:nvSpPr>
        <p:spPr>
          <a:xfrm rot="5400000">
            <a:off x="7229389" y="4108022"/>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9599B9AF-7D10-6B63-294B-DF38B05DFC0B}"/>
              </a:ext>
            </a:extLst>
          </p:cNvPr>
          <p:cNvSpPr/>
          <p:nvPr/>
        </p:nvSpPr>
        <p:spPr>
          <a:xfrm rot="5400000">
            <a:off x="8305341" y="4087240"/>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82853538-45B8-5A80-36F0-FDF2BEFAE04E}"/>
              </a:ext>
            </a:extLst>
          </p:cNvPr>
          <p:cNvSpPr/>
          <p:nvPr/>
        </p:nvSpPr>
        <p:spPr>
          <a:xfrm rot="5400000">
            <a:off x="9412634" y="4108021"/>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71D909A9-3CB5-AB33-BBA1-76AC97DDD84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277347" y="2992375"/>
            <a:ext cx="916236" cy="916237"/>
          </a:xfrm>
          <a:prstGeom prst="rect">
            <a:avLst/>
          </a:prstGeom>
        </p:spPr>
      </p:pic>
      <p:sp>
        <p:nvSpPr>
          <p:cNvPr id="65" name="Right Arrow 64">
            <a:extLst>
              <a:ext uri="{FF2B5EF4-FFF2-40B4-BE49-F238E27FC236}">
                <a16:creationId xmlns:a16="http://schemas.microsoft.com/office/drawing/2014/main" id="{3B560B19-01E7-BA4D-7AC1-57B28F930BF1}"/>
              </a:ext>
            </a:extLst>
          </p:cNvPr>
          <p:cNvSpPr/>
          <p:nvPr/>
        </p:nvSpPr>
        <p:spPr>
          <a:xfrm rot="5400000">
            <a:off x="10505385" y="4110990"/>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45252927-F4F2-ADF6-CF7A-63F2E51554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8255" y="1550130"/>
            <a:ext cx="916237" cy="916237"/>
          </a:xfrm>
          <a:prstGeom prst="rect">
            <a:avLst/>
          </a:prstGeom>
        </p:spPr>
      </p:pic>
      <p:pic>
        <p:nvPicPr>
          <p:cNvPr id="69" name="Picture 68">
            <a:extLst>
              <a:ext uri="{FF2B5EF4-FFF2-40B4-BE49-F238E27FC236}">
                <a16:creationId xmlns:a16="http://schemas.microsoft.com/office/drawing/2014/main" id="{9E7885AE-232E-9F6D-4DAA-F58590A360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2628" y="1485577"/>
            <a:ext cx="932029" cy="932029"/>
          </a:xfrm>
          <a:prstGeom prst="rect">
            <a:avLst/>
          </a:prstGeom>
        </p:spPr>
      </p:pic>
      <p:pic>
        <p:nvPicPr>
          <p:cNvPr id="71" name="Picture 70">
            <a:extLst>
              <a:ext uri="{FF2B5EF4-FFF2-40B4-BE49-F238E27FC236}">
                <a16:creationId xmlns:a16="http://schemas.microsoft.com/office/drawing/2014/main" id="{E1C7FB0E-7436-FB71-1286-A58F6E84BA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80423" y="1501369"/>
            <a:ext cx="925060" cy="925060"/>
          </a:xfrm>
          <a:prstGeom prst="rect">
            <a:avLst/>
          </a:prstGeom>
        </p:spPr>
      </p:pic>
      <p:pic>
        <p:nvPicPr>
          <p:cNvPr id="73" name="Picture 72">
            <a:extLst>
              <a:ext uri="{FF2B5EF4-FFF2-40B4-BE49-F238E27FC236}">
                <a16:creationId xmlns:a16="http://schemas.microsoft.com/office/drawing/2014/main" id="{EBA0CB0D-BE3D-2D3A-DB47-5B7575ACAC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35771" y="1566384"/>
            <a:ext cx="736750" cy="736750"/>
          </a:xfrm>
          <a:prstGeom prst="rect">
            <a:avLst/>
          </a:prstGeom>
        </p:spPr>
      </p:pic>
      <p:pic>
        <p:nvPicPr>
          <p:cNvPr id="75" name="Picture 74">
            <a:extLst>
              <a:ext uri="{FF2B5EF4-FFF2-40B4-BE49-F238E27FC236}">
                <a16:creationId xmlns:a16="http://schemas.microsoft.com/office/drawing/2014/main" id="{A3307E5C-CEC5-2573-8CCD-A8A884E1A0D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97082" y="1402653"/>
            <a:ext cx="1007058" cy="1007058"/>
          </a:xfrm>
          <a:prstGeom prst="rect">
            <a:avLst/>
          </a:prstGeom>
        </p:spPr>
      </p:pic>
      <p:pic>
        <p:nvPicPr>
          <p:cNvPr id="77" name="Picture 76">
            <a:extLst>
              <a:ext uri="{FF2B5EF4-FFF2-40B4-BE49-F238E27FC236}">
                <a16:creationId xmlns:a16="http://schemas.microsoft.com/office/drawing/2014/main" id="{18BCF22F-69B9-C126-02E4-DEE0E712292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58520" y="1501369"/>
            <a:ext cx="916237" cy="916237"/>
          </a:xfrm>
          <a:prstGeom prst="rect">
            <a:avLst/>
          </a:prstGeom>
        </p:spPr>
      </p:pic>
      <p:pic>
        <p:nvPicPr>
          <p:cNvPr id="79" name="Picture 78">
            <a:extLst>
              <a:ext uri="{FF2B5EF4-FFF2-40B4-BE49-F238E27FC236}">
                <a16:creationId xmlns:a16="http://schemas.microsoft.com/office/drawing/2014/main" id="{67D2A49F-5659-B9F4-6D3E-7D9B2A00CAC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19609" y="1579389"/>
            <a:ext cx="789739" cy="789739"/>
          </a:xfrm>
          <a:prstGeom prst="rect">
            <a:avLst/>
          </a:prstGeom>
        </p:spPr>
      </p:pic>
      <p:pic>
        <p:nvPicPr>
          <p:cNvPr id="81" name="Picture 80">
            <a:extLst>
              <a:ext uri="{FF2B5EF4-FFF2-40B4-BE49-F238E27FC236}">
                <a16:creationId xmlns:a16="http://schemas.microsoft.com/office/drawing/2014/main" id="{57E12168-6C3F-F769-3106-136CB3E1330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79873" y="1550130"/>
            <a:ext cx="757382" cy="757382"/>
          </a:xfrm>
          <a:prstGeom prst="rect">
            <a:avLst/>
          </a:prstGeom>
        </p:spPr>
      </p:pic>
      <p:pic>
        <p:nvPicPr>
          <p:cNvPr id="83" name="Picture 82">
            <a:extLst>
              <a:ext uri="{FF2B5EF4-FFF2-40B4-BE49-F238E27FC236}">
                <a16:creationId xmlns:a16="http://schemas.microsoft.com/office/drawing/2014/main" id="{4D3712C4-53A2-0D4D-5348-2C4160F6977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56534" y="1476640"/>
            <a:ext cx="916238" cy="916238"/>
          </a:xfrm>
          <a:prstGeom prst="rect">
            <a:avLst/>
          </a:prstGeom>
        </p:spPr>
      </p:pic>
      <p:sp>
        <p:nvSpPr>
          <p:cNvPr id="84" name="Right Arrow 83">
            <a:extLst>
              <a:ext uri="{FF2B5EF4-FFF2-40B4-BE49-F238E27FC236}">
                <a16:creationId xmlns:a16="http://schemas.microsoft.com/office/drawing/2014/main" id="{1CAE91FB-19AB-DADB-A572-74AD9A30B203}"/>
              </a:ext>
            </a:extLst>
          </p:cNvPr>
          <p:cNvSpPr/>
          <p:nvPr/>
        </p:nvSpPr>
        <p:spPr>
          <a:xfrm rot="5400000">
            <a:off x="1764386" y="252166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a:extLst>
              <a:ext uri="{FF2B5EF4-FFF2-40B4-BE49-F238E27FC236}">
                <a16:creationId xmlns:a16="http://schemas.microsoft.com/office/drawing/2014/main" id="{80EED7C1-050A-5CC0-9C87-1CF2A78DF0FE}"/>
              </a:ext>
            </a:extLst>
          </p:cNvPr>
          <p:cNvSpPr/>
          <p:nvPr/>
        </p:nvSpPr>
        <p:spPr>
          <a:xfrm rot="5400000">
            <a:off x="2795223" y="253431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a:extLst>
              <a:ext uri="{FF2B5EF4-FFF2-40B4-BE49-F238E27FC236}">
                <a16:creationId xmlns:a16="http://schemas.microsoft.com/office/drawing/2014/main" id="{4F28F287-AC95-6782-B73D-C623D8D9F758}"/>
              </a:ext>
            </a:extLst>
          </p:cNvPr>
          <p:cNvSpPr/>
          <p:nvPr/>
        </p:nvSpPr>
        <p:spPr>
          <a:xfrm rot="5400000">
            <a:off x="3924921" y="2541468"/>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a:extLst>
              <a:ext uri="{FF2B5EF4-FFF2-40B4-BE49-F238E27FC236}">
                <a16:creationId xmlns:a16="http://schemas.microsoft.com/office/drawing/2014/main" id="{F5CF8D3C-FBD1-83FD-6643-AD6739E15C63}"/>
              </a:ext>
            </a:extLst>
          </p:cNvPr>
          <p:cNvSpPr/>
          <p:nvPr/>
        </p:nvSpPr>
        <p:spPr>
          <a:xfrm rot="5400000">
            <a:off x="4980786" y="2541467"/>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a:extLst>
              <a:ext uri="{FF2B5EF4-FFF2-40B4-BE49-F238E27FC236}">
                <a16:creationId xmlns:a16="http://schemas.microsoft.com/office/drawing/2014/main" id="{0FB1CF84-25B2-B228-CE77-642F290C13FD}"/>
              </a:ext>
            </a:extLst>
          </p:cNvPr>
          <p:cNvSpPr/>
          <p:nvPr/>
        </p:nvSpPr>
        <p:spPr>
          <a:xfrm rot="5400000">
            <a:off x="6098003" y="2541468"/>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a:extLst>
              <a:ext uri="{FF2B5EF4-FFF2-40B4-BE49-F238E27FC236}">
                <a16:creationId xmlns:a16="http://schemas.microsoft.com/office/drawing/2014/main" id="{0AC05D5A-BCE0-B1C7-710E-3C678367C737}"/>
              </a:ext>
            </a:extLst>
          </p:cNvPr>
          <p:cNvSpPr/>
          <p:nvPr/>
        </p:nvSpPr>
        <p:spPr>
          <a:xfrm rot="5400000">
            <a:off x="7179912" y="256224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Arrow 89">
            <a:extLst>
              <a:ext uri="{FF2B5EF4-FFF2-40B4-BE49-F238E27FC236}">
                <a16:creationId xmlns:a16="http://schemas.microsoft.com/office/drawing/2014/main" id="{56607B6A-8A8B-965C-E557-6712F226FA29}"/>
              </a:ext>
            </a:extLst>
          </p:cNvPr>
          <p:cNvSpPr/>
          <p:nvPr/>
        </p:nvSpPr>
        <p:spPr>
          <a:xfrm rot="5400000">
            <a:off x="8255864" y="2541467"/>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a:extLst>
              <a:ext uri="{FF2B5EF4-FFF2-40B4-BE49-F238E27FC236}">
                <a16:creationId xmlns:a16="http://schemas.microsoft.com/office/drawing/2014/main" id="{43E80570-1105-467F-65D2-A2E1732FAABD}"/>
              </a:ext>
            </a:extLst>
          </p:cNvPr>
          <p:cNvSpPr/>
          <p:nvPr/>
        </p:nvSpPr>
        <p:spPr>
          <a:xfrm rot="5400000">
            <a:off x="9363157" y="2562248"/>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Arrow 91">
            <a:extLst>
              <a:ext uri="{FF2B5EF4-FFF2-40B4-BE49-F238E27FC236}">
                <a16:creationId xmlns:a16="http://schemas.microsoft.com/office/drawing/2014/main" id="{C3EBDC02-6BC0-6568-BCA2-6523DB4B725F}"/>
              </a:ext>
            </a:extLst>
          </p:cNvPr>
          <p:cNvSpPr/>
          <p:nvPr/>
        </p:nvSpPr>
        <p:spPr>
          <a:xfrm rot="5400000">
            <a:off x="10455908" y="2565217"/>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76;p22">
            <a:extLst>
              <a:ext uri="{FF2B5EF4-FFF2-40B4-BE49-F238E27FC236}">
                <a16:creationId xmlns:a16="http://schemas.microsoft.com/office/drawing/2014/main" id="{EC2DE38B-F464-D595-F5C5-A405F173F275}"/>
              </a:ext>
            </a:extLst>
          </p:cNvPr>
          <p:cNvSpPr/>
          <p:nvPr/>
        </p:nvSpPr>
        <p:spPr>
          <a:xfrm>
            <a:off x="1555488"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06" name="Google Shape;176;p22">
            <a:extLst>
              <a:ext uri="{FF2B5EF4-FFF2-40B4-BE49-F238E27FC236}">
                <a16:creationId xmlns:a16="http://schemas.microsoft.com/office/drawing/2014/main" id="{292159CA-B99C-E224-003E-ED7D90E5FC73}"/>
              </a:ext>
            </a:extLst>
          </p:cNvPr>
          <p:cNvSpPr/>
          <p:nvPr/>
        </p:nvSpPr>
        <p:spPr>
          <a:xfrm>
            <a:off x="2628225"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07" name="Google Shape;176;p22">
            <a:extLst>
              <a:ext uri="{FF2B5EF4-FFF2-40B4-BE49-F238E27FC236}">
                <a16:creationId xmlns:a16="http://schemas.microsoft.com/office/drawing/2014/main" id="{6A79F9D0-0F81-4E1B-D423-F85DAD290C3D}"/>
              </a:ext>
            </a:extLst>
          </p:cNvPr>
          <p:cNvSpPr/>
          <p:nvPr/>
        </p:nvSpPr>
        <p:spPr>
          <a:xfrm>
            <a:off x="3691438"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90% sepsis</a:t>
            </a:r>
            <a:endParaRPr sz="1500" kern="0">
              <a:solidFill>
                <a:srgbClr val="000000"/>
              </a:solidFill>
              <a:latin typeface="Arial"/>
              <a:cs typeface="Arial"/>
              <a:sym typeface="Arial"/>
            </a:endParaRPr>
          </a:p>
        </p:txBody>
      </p:sp>
      <p:sp>
        <p:nvSpPr>
          <p:cNvPr id="108" name="Google Shape;176;p22">
            <a:extLst>
              <a:ext uri="{FF2B5EF4-FFF2-40B4-BE49-F238E27FC236}">
                <a16:creationId xmlns:a16="http://schemas.microsoft.com/office/drawing/2014/main" id="{92C08029-5F0E-1B60-9C20-5F9684B7398C}"/>
              </a:ext>
            </a:extLst>
          </p:cNvPr>
          <p:cNvSpPr/>
          <p:nvPr/>
        </p:nvSpPr>
        <p:spPr>
          <a:xfrm>
            <a:off x="4780423"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09" name="Google Shape;176;p22">
            <a:extLst>
              <a:ext uri="{FF2B5EF4-FFF2-40B4-BE49-F238E27FC236}">
                <a16:creationId xmlns:a16="http://schemas.microsoft.com/office/drawing/2014/main" id="{9F8E8ADE-15A1-6D1C-B5B6-00A55A9B7CD9}"/>
              </a:ext>
            </a:extLst>
          </p:cNvPr>
          <p:cNvSpPr/>
          <p:nvPr/>
        </p:nvSpPr>
        <p:spPr>
          <a:xfrm>
            <a:off x="5869408"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10" name="Google Shape;176;p22">
            <a:extLst>
              <a:ext uri="{FF2B5EF4-FFF2-40B4-BE49-F238E27FC236}">
                <a16:creationId xmlns:a16="http://schemas.microsoft.com/office/drawing/2014/main" id="{35FCFEA5-A462-D2F7-9539-921C14AA0C0E}"/>
              </a:ext>
            </a:extLst>
          </p:cNvPr>
          <p:cNvSpPr/>
          <p:nvPr/>
        </p:nvSpPr>
        <p:spPr>
          <a:xfrm>
            <a:off x="6999094"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11" name="Google Shape;176;p22">
            <a:extLst>
              <a:ext uri="{FF2B5EF4-FFF2-40B4-BE49-F238E27FC236}">
                <a16:creationId xmlns:a16="http://schemas.microsoft.com/office/drawing/2014/main" id="{51258948-0DF8-290F-C532-EF840D202C09}"/>
              </a:ext>
            </a:extLst>
          </p:cNvPr>
          <p:cNvSpPr/>
          <p:nvPr/>
        </p:nvSpPr>
        <p:spPr>
          <a:xfrm>
            <a:off x="8079874"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2" name="Google Shape;176;p22">
            <a:extLst>
              <a:ext uri="{FF2B5EF4-FFF2-40B4-BE49-F238E27FC236}">
                <a16:creationId xmlns:a16="http://schemas.microsoft.com/office/drawing/2014/main" id="{4B4E7A75-1AAB-2E05-C49B-0964CE0D4418}"/>
              </a:ext>
            </a:extLst>
          </p:cNvPr>
          <p:cNvSpPr/>
          <p:nvPr/>
        </p:nvSpPr>
        <p:spPr>
          <a:xfrm>
            <a:off x="9121259"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3" name="Google Shape;176;p22">
            <a:extLst>
              <a:ext uri="{FF2B5EF4-FFF2-40B4-BE49-F238E27FC236}">
                <a16:creationId xmlns:a16="http://schemas.microsoft.com/office/drawing/2014/main" id="{48193E70-420E-01B6-ADB2-B54159A7B191}"/>
              </a:ext>
            </a:extLst>
          </p:cNvPr>
          <p:cNvSpPr/>
          <p:nvPr/>
        </p:nvSpPr>
        <p:spPr>
          <a:xfrm>
            <a:off x="10222121"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90% sepsis</a:t>
            </a:r>
            <a:endParaRPr sz="1500" kern="0">
              <a:solidFill>
                <a:srgbClr val="000000"/>
              </a:solidFill>
              <a:latin typeface="Arial"/>
              <a:cs typeface="Arial"/>
              <a:sym typeface="Arial"/>
            </a:endParaRPr>
          </a:p>
        </p:txBody>
      </p:sp>
      <p:sp>
        <p:nvSpPr>
          <p:cNvPr id="114" name="Rectangle 113">
            <a:extLst>
              <a:ext uri="{FF2B5EF4-FFF2-40B4-BE49-F238E27FC236}">
                <a16:creationId xmlns:a16="http://schemas.microsoft.com/office/drawing/2014/main" id="{02B70697-FE64-0582-F118-8D0527819FEC}"/>
              </a:ext>
            </a:extLst>
          </p:cNvPr>
          <p:cNvSpPr/>
          <p:nvPr/>
        </p:nvSpPr>
        <p:spPr>
          <a:xfrm>
            <a:off x="1538052" y="5310108"/>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9C7FC336-BBEC-7D54-CEFE-FDE878C25E36}"/>
              </a:ext>
            </a:extLst>
          </p:cNvPr>
          <p:cNvSpPr/>
          <p:nvPr/>
        </p:nvSpPr>
        <p:spPr>
          <a:xfrm>
            <a:off x="2628090" y="5301750"/>
            <a:ext cx="83472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A3721DD0-9AF2-FE92-0BE2-64BB00A4DBE4}"/>
              </a:ext>
            </a:extLst>
          </p:cNvPr>
          <p:cNvSpPr/>
          <p:nvPr/>
        </p:nvSpPr>
        <p:spPr>
          <a:xfrm>
            <a:off x="3707118" y="5310108"/>
            <a:ext cx="834720"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1780E069-8C0D-4707-E148-AD5CAC70C611}"/>
              </a:ext>
            </a:extLst>
          </p:cNvPr>
          <p:cNvSpPr/>
          <p:nvPr/>
        </p:nvSpPr>
        <p:spPr>
          <a:xfrm>
            <a:off x="4796103" y="5309272"/>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754DB22D-10AE-FD9A-217D-0D44DE17CA91}"/>
              </a:ext>
            </a:extLst>
          </p:cNvPr>
          <p:cNvSpPr/>
          <p:nvPr/>
        </p:nvSpPr>
        <p:spPr>
          <a:xfrm>
            <a:off x="5876184" y="5309271"/>
            <a:ext cx="197331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7806109E-B2C8-DDE5-DA11-CAF4C1AECC54}"/>
              </a:ext>
            </a:extLst>
          </p:cNvPr>
          <p:cNvSpPr/>
          <p:nvPr/>
        </p:nvSpPr>
        <p:spPr>
          <a:xfrm>
            <a:off x="8044197" y="5307870"/>
            <a:ext cx="197331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0687FDBE-122C-6F46-7393-55CE1817D35D}"/>
              </a:ext>
            </a:extLst>
          </p:cNvPr>
          <p:cNvSpPr/>
          <p:nvPr/>
        </p:nvSpPr>
        <p:spPr>
          <a:xfrm>
            <a:off x="10206928" y="5309270"/>
            <a:ext cx="865593"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4FFBB67-47CC-51FA-6A10-6269A2FD013C}"/>
              </a:ext>
            </a:extLst>
          </p:cNvPr>
          <p:cNvSpPr>
            <a:spLocks noGrp="1"/>
          </p:cNvSpPr>
          <p:nvPr>
            <p:ph type="title"/>
          </p:nvPr>
        </p:nvSpPr>
        <p:spPr/>
        <p:txBody>
          <a:bodyPr/>
          <a:lstStyle/>
          <a:p>
            <a:r>
              <a:rPr lang="en-US"/>
              <a:t>Warm-up: Post-hoc calibration on your favorite predictor</a:t>
            </a:r>
          </a:p>
        </p:txBody>
      </p:sp>
    </p:spTree>
    <p:extLst>
      <p:ext uri="{BB962C8B-B14F-4D97-AF65-F5344CB8AC3E}">
        <p14:creationId xmlns:p14="http://schemas.microsoft.com/office/powerpoint/2010/main" val="13405135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83BA0-6894-2D51-7319-23889214D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69D69B-EB52-5581-297B-CF60D72670EB}"/>
              </a:ext>
            </a:extLst>
          </p:cNvPr>
          <p:cNvSpPr>
            <a:spLocks noGrp="1"/>
          </p:cNvSpPr>
          <p:nvPr>
            <p:ph type="title"/>
          </p:nvPr>
        </p:nvSpPr>
        <p:spPr/>
        <p:txBody>
          <a:bodyPr/>
          <a:lstStyle/>
          <a:p>
            <a:r>
              <a:rPr lang="en-US"/>
              <a:t>Warm-up: Post-hoc calibration on your favorite predictor</a:t>
            </a:r>
          </a:p>
        </p:txBody>
      </p:sp>
      <p:pic>
        <p:nvPicPr>
          <p:cNvPr id="4" name="Picture 3">
            <a:extLst>
              <a:ext uri="{FF2B5EF4-FFF2-40B4-BE49-F238E27FC236}">
                <a16:creationId xmlns:a16="http://schemas.microsoft.com/office/drawing/2014/main" id="{C920DF0B-C668-902E-D44A-13F61ABD875D}"/>
              </a:ext>
            </a:extLst>
          </p:cNvPr>
          <p:cNvPicPr>
            <a:picLocks noChangeAspect="1"/>
          </p:cNvPicPr>
          <p:nvPr/>
        </p:nvPicPr>
        <p:blipFill>
          <a:blip r:embed="rId2" cstate="email">
            <a:alphaModFix amt="40000"/>
            <a:extLst>
              <a:ext uri="{28A0092B-C50C-407E-A947-70E740481C1C}">
                <a14:useLocalDpi xmlns:a14="http://schemas.microsoft.com/office/drawing/2010/main"/>
              </a:ext>
            </a:extLst>
          </a:blip>
          <a:srcRect/>
          <a:stretch>
            <a:fillRect/>
          </a:stretch>
        </p:blipFill>
        <p:spPr>
          <a:xfrm>
            <a:off x="2628090" y="2997669"/>
            <a:ext cx="916236" cy="916237"/>
          </a:xfrm>
          <a:prstGeom prst="rect">
            <a:avLst/>
          </a:prstGeom>
        </p:spPr>
      </p:pic>
      <p:pic>
        <p:nvPicPr>
          <p:cNvPr id="6" name="Picture 5">
            <a:extLst>
              <a:ext uri="{FF2B5EF4-FFF2-40B4-BE49-F238E27FC236}">
                <a16:creationId xmlns:a16="http://schemas.microsoft.com/office/drawing/2014/main" id="{6F24E17E-CFAA-A351-DFC5-8476FD042F25}"/>
              </a:ext>
            </a:extLst>
          </p:cNvPr>
          <p:cNvPicPr>
            <a:picLocks noChangeAspect="1"/>
          </p:cNvPicPr>
          <p:nvPr/>
        </p:nvPicPr>
        <p:blipFill>
          <a:blip r:embed="rId2" cstate="email">
            <a:alphaModFix amt="40000"/>
            <a:extLst>
              <a:ext uri="{28A0092B-C50C-407E-A947-70E740481C1C}">
                <a14:useLocalDpi xmlns:a14="http://schemas.microsoft.com/office/drawing/2010/main"/>
              </a:ext>
            </a:extLst>
          </a:blip>
          <a:srcRect/>
          <a:stretch>
            <a:fillRect/>
          </a:stretch>
        </p:blipFill>
        <p:spPr>
          <a:xfrm>
            <a:off x="3720841" y="2975950"/>
            <a:ext cx="916236" cy="916237"/>
          </a:xfrm>
          <a:prstGeom prst="rect">
            <a:avLst/>
          </a:prstGeom>
        </p:spPr>
      </p:pic>
      <p:pic>
        <p:nvPicPr>
          <p:cNvPr id="12" name="Picture 11">
            <a:extLst>
              <a:ext uri="{FF2B5EF4-FFF2-40B4-BE49-F238E27FC236}">
                <a16:creationId xmlns:a16="http://schemas.microsoft.com/office/drawing/2014/main" id="{3CA0C401-9B0F-FD1B-8969-C445D9F2E15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813592" y="2991062"/>
            <a:ext cx="916236" cy="916237"/>
          </a:xfrm>
          <a:prstGeom prst="rect">
            <a:avLst/>
          </a:prstGeom>
        </p:spPr>
      </p:pic>
      <p:pic>
        <p:nvPicPr>
          <p:cNvPr id="13" name="Picture 12">
            <a:extLst>
              <a:ext uri="{FF2B5EF4-FFF2-40B4-BE49-F238E27FC236}">
                <a16:creationId xmlns:a16="http://schemas.microsoft.com/office/drawing/2014/main" id="{0279FC6A-393D-EB93-2FA8-469F7083615D}"/>
              </a:ext>
            </a:extLst>
          </p:cNvPr>
          <p:cNvPicPr>
            <a:picLocks noChangeAspect="1"/>
          </p:cNvPicPr>
          <p:nvPr/>
        </p:nvPicPr>
        <p:blipFill>
          <a:blip r:embed="rId2" cstate="email">
            <a:alphaModFix amt="39000"/>
            <a:extLst>
              <a:ext uri="{28A0092B-C50C-407E-A947-70E740481C1C}">
                <a14:useLocalDpi xmlns:a14="http://schemas.microsoft.com/office/drawing/2010/main"/>
              </a:ext>
            </a:extLst>
          </a:blip>
          <a:srcRect/>
          <a:stretch>
            <a:fillRect/>
          </a:stretch>
        </p:blipFill>
        <p:spPr>
          <a:xfrm>
            <a:off x="5906343" y="2996403"/>
            <a:ext cx="916236" cy="916237"/>
          </a:xfrm>
          <a:prstGeom prst="rect">
            <a:avLst/>
          </a:prstGeom>
        </p:spPr>
      </p:pic>
      <p:pic>
        <p:nvPicPr>
          <p:cNvPr id="14" name="Picture 13">
            <a:extLst>
              <a:ext uri="{FF2B5EF4-FFF2-40B4-BE49-F238E27FC236}">
                <a16:creationId xmlns:a16="http://schemas.microsoft.com/office/drawing/2014/main" id="{6DB475A4-A074-2DC1-CEDC-1D942DA2EADF}"/>
              </a:ext>
            </a:extLst>
          </p:cNvPr>
          <p:cNvPicPr>
            <a:picLocks noChangeAspect="1"/>
          </p:cNvPicPr>
          <p:nvPr/>
        </p:nvPicPr>
        <p:blipFill>
          <a:blip r:embed="rId2" cstate="email">
            <a:alphaModFix amt="41000"/>
            <a:extLst>
              <a:ext uri="{28A0092B-C50C-407E-A947-70E740481C1C}">
                <a14:useLocalDpi xmlns:a14="http://schemas.microsoft.com/office/drawing/2010/main"/>
              </a:ext>
            </a:extLst>
          </a:blip>
          <a:srcRect/>
          <a:stretch>
            <a:fillRect/>
          </a:stretch>
        </p:blipFill>
        <p:spPr>
          <a:xfrm>
            <a:off x="6999094" y="2991062"/>
            <a:ext cx="916236" cy="916237"/>
          </a:xfrm>
          <a:prstGeom prst="rect">
            <a:avLst/>
          </a:prstGeom>
        </p:spPr>
      </p:pic>
      <p:pic>
        <p:nvPicPr>
          <p:cNvPr id="15" name="Picture 14">
            <a:extLst>
              <a:ext uri="{FF2B5EF4-FFF2-40B4-BE49-F238E27FC236}">
                <a16:creationId xmlns:a16="http://schemas.microsoft.com/office/drawing/2014/main" id="{99F5D48C-13C3-0EF5-094A-0B7ECB3BADD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38052" y="2997669"/>
            <a:ext cx="916236" cy="916237"/>
          </a:xfrm>
          <a:prstGeom prst="rect">
            <a:avLst/>
          </a:prstGeom>
        </p:spPr>
      </p:pic>
      <p:sp>
        <p:nvSpPr>
          <p:cNvPr id="20" name="Right Arrow 19">
            <a:extLst>
              <a:ext uri="{FF2B5EF4-FFF2-40B4-BE49-F238E27FC236}">
                <a16:creationId xmlns:a16="http://schemas.microsoft.com/office/drawing/2014/main" id="{6B4E538B-8692-C8B8-A3E4-5057C2177174}"/>
              </a:ext>
            </a:extLst>
          </p:cNvPr>
          <p:cNvSpPr/>
          <p:nvPr/>
        </p:nvSpPr>
        <p:spPr>
          <a:xfrm rot="5400000">
            <a:off x="1813863" y="4067442"/>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4111F12-67A7-0C33-D1BE-714F316FEFE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091845" y="2991063"/>
            <a:ext cx="916236" cy="916237"/>
          </a:xfrm>
          <a:prstGeom prst="rect">
            <a:avLst/>
          </a:prstGeom>
        </p:spPr>
      </p:pic>
      <p:pic>
        <p:nvPicPr>
          <p:cNvPr id="26" name="Picture 25">
            <a:extLst>
              <a:ext uri="{FF2B5EF4-FFF2-40B4-BE49-F238E27FC236}">
                <a16:creationId xmlns:a16="http://schemas.microsoft.com/office/drawing/2014/main" id="{49610423-82B9-01AF-C04D-7C7553FE1C5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184596" y="2977531"/>
            <a:ext cx="916236" cy="916237"/>
          </a:xfrm>
          <a:prstGeom prst="rect">
            <a:avLst/>
          </a:prstGeom>
        </p:spPr>
      </p:pic>
      <p:sp>
        <p:nvSpPr>
          <p:cNvPr id="31" name="Right Arrow 30">
            <a:extLst>
              <a:ext uri="{FF2B5EF4-FFF2-40B4-BE49-F238E27FC236}">
                <a16:creationId xmlns:a16="http://schemas.microsoft.com/office/drawing/2014/main" id="{DE2A6413-A08C-2076-822D-F7FC5818D909}"/>
              </a:ext>
            </a:extLst>
          </p:cNvPr>
          <p:cNvSpPr/>
          <p:nvPr/>
        </p:nvSpPr>
        <p:spPr>
          <a:xfrm rot="5400000">
            <a:off x="2844700" y="4080092"/>
            <a:ext cx="366604" cy="224159"/>
          </a:xfrm>
          <a:prstGeom prst="rightArrow">
            <a:avLst/>
          </a:prstGeom>
          <a:solidFill>
            <a:schemeClr val="accent1">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AC9D56F2-2D8B-D8E7-BC53-C1A56BFCAF6E}"/>
              </a:ext>
            </a:extLst>
          </p:cNvPr>
          <p:cNvSpPr/>
          <p:nvPr/>
        </p:nvSpPr>
        <p:spPr>
          <a:xfrm rot="5400000">
            <a:off x="3974398" y="4087241"/>
            <a:ext cx="366604" cy="224159"/>
          </a:xfrm>
          <a:prstGeom prst="rightArrow">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066F1037-C101-C5A5-1E59-82244CCDFCA4}"/>
              </a:ext>
            </a:extLst>
          </p:cNvPr>
          <p:cNvSpPr/>
          <p:nvPr/>
        </p:nvSpPr>
        <p:spPr>
          <a:xfrm rot="5400000">
            <a:off x="5030263" y="4087240"/>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097EB396-E450-B58E-8FCD-74A13801B1A9}"/>
              </a:ext>
            </a:extLst>
          </p:cNvPr>
          <p:cNvSpPr/>
          <p:nvPr/>
        </p:nvSpPr>
        <p:spPr>
          <a:xfrm rot="5400000">
            <a:off x="6147480" y="4087241"/>
            <a:ext cx="366604" cy="224159"/>
          </a:xfrm>
          <a:prstGeom prst="rightArrow">
            <a:avLst/>
          </a:prstGeom>
          <a:solidFill>
            <a:schemeClr val="accent1">
              <a:alpha val="4071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95E190FC-B664-90A0-13FA-008C468A4E61}"/>
              </a:ext>
            </a:extLst>
          </p:cNvPr>
          <p:cNvSpPr/>
          <p:nvPr/>
        </p:nvSpPr>
        <p:spPr>
          <a:xfrm rot="5400000">
            <a:off x="7229389" y="4108022"/>
            <a:ext cx="366604" cy="224159"/>
          </a:xfrm>
          <a:prstGeom prst="rightArrow">
            <a:avLst/>
          </a:prstGeom>
          <a:solidFill>
            <a:schemeClr val="accent1">
              <a:alpha val="3938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8A07C74B-A063-5004-F923-D5AF0325BE86}"/>
              </a:ext>
            </a:extLst>
          </p:cNvPr>
          <p:cNvSpPr/>
          <p:nvPr/>
        </p:nvSpPr>
        <p:spPr>
          <a:xfrm rot="5400000">
            <a:off x="8305341" y="4087240"/>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3C7798A1-74D7-FB6B-633A-FA3D3B4E2D2A}"/>
              </a:ext>
            </a:extLst>
          </p:cNvPr>
          <p:cNvSpPr/>
          <p:nvPr/>
        </p:nvSpPr>
        <p:spPr>
          <a:xfrm rot="5400000">
            <a:off x="9412634" y="4108021"/>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EDDC42A8-11FD-74EF-971B-8F14D23C31DA}"/>
              </a:ext>
            </a:extLst>
          </p:cNvPr>
          <p:cNvPicPr>
            <a:picLocks noChangeAspect="1"/>
          </p:cNvPicPr>
          <p:nvPr/>
        </p:nvPicPr>
        <p:blipFill>
          <a:blip r:embed="rId2" cstate="email">
            <a:alphaModFix amt="39000"/>
            <a:extLst>
              <a:ext uri="{28A0092B-C50C-407E-A947-70E740481C1C}">
                <a14:useLocalDpi xmlns:a14="http://schemas.microsoft.com/office/drawing/2010/main"/>
              </a:ext>
            </a:extLst>
          </a:blip>
          <a:srcRect/>
          <a:stretch>
            <a:fillRect/>
          </a:stretch>
        </p:blipFill>
        <p:spPr>
          <a:xfrm>
            <a:off x="10277347" y="2992375"/>
            <a:ext cx="916236" cy="916237"/>
          </a:xfrm>
          <a:prstGeom prst="rect">
            <a:avLst/>
          </a:prstGeom>
        </p:spPr>
      </p:pic>
      <p:sp>
        <p:nvSpPr>
          <p:cNvPr id="65" name="Right Arrow 64">
            <a:extLst>
              <a:ext uri="{FF2B5EF4-FFF2-40B4-BE49-F238E27FC236}">
                <a16:creationId xmlns:a16="http://schemas.microsoft.com/office/drawing/2014/main" id="{57C2EEE6-81D7-6D59-83E2-737E54FAEFA7}"/>
              </a:ext>
            </a:extLst>
          </p:cNvPr>
          <p:cNvSpPr/>
          <p:nvPr/>
        </p:nvSpPr>
        <p:spPr>
          <a:xfrm rot="5400000">
            <a:off x="10505385" y="4110990"/>
            <a:ext cx="366604" cy="224159"/>
          </a:xfrm>
          <a:prstGeom prst="rightArrow">
            <a:avLst/>
          </a:prstGeom>
          <a:solidFill>
            <a:schemeClr val="accent1">
              <a:alpha val="389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C4DFE2C1-2931-857F-A010-86B47DAD9C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8255" y="1550130"/>
            <a:ext cx="916237" cy="916237"/>
          </a:xfrm>
          <a:prstGeom prst="rect">
            <a:avLst/>
          </a:prstGeom>
        </p:spPr>
      </p:pic>
      <p:pic>
        <p:nvPicPr>
          <p:cNvPr id="69" name="Picture 68">
            <a:extLst>
              <a:ext uri="{FF2B5EF4-FFF2-40B4-BE49-F238E27FC236}">
                <a16:creationId xmlns:a16="http://schemas.microsoft.com/office/drawing/2014/main" id="{A1E8B1D3-85C9-8F83-3E07-EF8C970AA2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22628" y="1485577"/>
            <a:ext cx="932029" cy="932029"/>
          </a:xfrm>
          <a:prstGeom prst="rect">
            <a:avLst/>
          </a:prstGeom>
        </p:spPr>
      </p:pic>
      <p:pic>
        <p:nvPicPr>
          <p:cNvPr id="71" name="Picture 70">
            <a:extLst>
              <a:ext uri="{FF2B5EF4-FFF2-40B4-BE49-F238E27FC236}">
                <a16:creationId xmlns:a16="http://schemas.microsoft.com/office/drawing/2014/main" id="{DDC78188-0EBD-3503-EE63-92BE8DF463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80423" y="1501369"/>
            <a:ext cx="925060" cy="925060"/>
          </a:xfrm>
          <a:prstGeom prst="rect">
            <a:avLst/>
          </a:prstGeom>
        </p:spPr>
      </p:pic>
      <p:pic>
        <p:nvPicPr>
          <p:cNvPr id="73" name="Picture 72">
            <a:extLst>
              <a:ext uri="{FF2B5EF4-FFF2-40B4-BE49-F238E27FC236}">
                <a16:creationId xmlns:a16="http://schemas.microsoft.com/office/drawing/2014/main" id="{8363EC16-53AE-C32C-DBDF-77F71E58EB7B}"/>
              </a:ext>
            </a:extLst>
          </p:cNvPr>
          <p:cNvPicPr>
            <a:picLocks noChangeAspect="1"/>
          </p:cNvPicPr>
          <p:nvPr/>
        </p:nvPicPr>
        <p:blipFill>
          <a:blip r:embed="rId6" cstate="email">
            <a:alphaModFix amt="40000"/>
            <a:extLst>
              <a:ext uri="{28A0092B-C50C-407E-A947-70E740481C1C}">
                <a14:useLocalDpi xmlns:a14="http://schemas.microsoft.com/office/drawing/2010/main"/>
              </a:ext>
            </a:extLst>
          </a:blip>
          <a:stretch>
            <a:fillRect/>
          </a:stretch>
        </p:blipFill>
        <p:spPr>
          <a:xfrm>
            <a:off x="10335771" y="1566384"/>
            <a:ext cx="736750" cy="736750"/>
          </a:xfrm>
          <a:prstGeom prst="rect">
            <a:avLst/>
          </a:prstGeom>
        </p:spPr>
      </p:pic>
      <p:pic>
        <p:nvPicPr>
          <p:cNvPr id="75" name="Picture 74">
            <a:extLst>
              <a:ext uri="{FF2B5EF4-FFF2-40B4-BE49-F238E27FC236}">
                <a16:creationId xmlns:a16="http://schemas.microsoft.com/office/drawing/2014/main" id="{E01FD7A8-05E5-D989-459F-070936CF49A5}"/>
              </a:ext>
            </a:extLst>
          </p:cNvPr>
          <p:cNvPicPr>
            <a:picLocks noChangeAspect="1"/>
          </p:cNvPicPr>
          <p:nvPr/>
        </p:nvPicPr>
        <p:blipFill>
          <a:blip r:embed="rId7" cstate="email">
            <a:alphaModFix amt="40000"/>
            <a:extLst>
              <a:ext uri="{28A0092B-C50C-407E-A947-70E740481C1C}">
                <a14:useLocalDpi xmlns:a14="http://schemas.microsoft.com/office/drawing/2010/main"/>
              </a:ext>
            </a:extLst>
          </a:blip>
          <a:stretch>
            <a:fillRect/>
          </a:stretch>
        </p:blipFill>
        <p:spPr>
          <a:xfrm>
            <a:off x="6797082" y="1402653"/>
            <a:ext cx="1007058" cy="1007058"/>
          </a:xfrm>
          <a:prstGeom prst="rect">
            <a:avLst/>
          </a:prstGeom>
        </p:spPr>
      </p:pic>
      <p:pic>
        <p:nvPicPr>
          <p:cNvPr id="77" name="Picture 76">
            <a:extLst>
              <a:ext uri="{FF2B5EF4-FFF2-40B4-BE49-F238E27FC236}">
                <a16:creationId xmlns:a16="http://schemas.microsoft.com/office/drawing/2014/main" id="{2D7AA130-688C-385D-93BE-82821C4D1141}"/>
              </a:ext>
            </a:extLst>
          </p:cNvPr>
          <p:cNvPicPr>
            <a:picLocks noChangeAspect="1"/>
          </p:cNvPicPr>
          <p:nvPr/>
        </p:nvPicPr>
        <p:blipFill>
          <a:blip r:embed="rId8" cstate="email">
            <a:alphaModFix amt="40000"/>
            <a:extLst>
              <a:ext uri="{28A0092B-C50C-407E-A947-70E740481C1C}">
                <a14:useLocalDpi xmlns:a14="http://schemas.microsoft.com/office/drawing/2010/main"/>
              </a:ext>
            </a:extLst>
          </a:blip>
          <a:stretch>
            <a:fillRect/>
          </a:stretch>
        </p:blipFill>
        <p:spPr>
          <a:xfrm>
            <a:off x="3658520" y="1501369"/>
            <a:ext cx="916237" cy="916237"/>
          </a:xfrm>
          <a:prstGeom prst="rect">
            <a:avLst/>
          </a:prstGeom>
        </p:spPr>
      </p:pic>
      <p:pic>
        <p:nvPicPr>
          <p:cNvPr id="79" name="Picture 78">
            <a:extLst>
              <a:ext uri="{FF2B5EF4-FFF2-40B4-BE49-F238E27FC236}">
                <a16:creationId xmlns:a16="http://schemas.microsoft.com/office/drawing/2014/main" id="{CD2FCE59-0497-D0C8-7B09-214D68E76C32}"/>
              </a:ext>
            </a:extLst>
          </p:cNvPr>
          <p:cNvPicPr>
            <a:picLocks noChangeAspect="1"/>
          </p:cNvPicPr>
          <p:nvPr/>
        </p:nvPicPr>
        <p:blipFill>
          <a:blip r:embed="rId9" cstate="email">
            <a:alphaModFix amt="40000"/>
            <a:extLst>
              <a:ext uri="{28A0092B-C50C-407E-A947-70E740481C1C}">
                <a14:useLocalDpi xmlns:a14="http://schemas.microsoft.com/office/drawing/2010/main"/>
              </a:ext>
            </a:extLst>
          </a:blip>
          <a:stretch>
            <a:fillRect/>
          </a:stretch>
        </p:blipFill>
        <p:spPr>
          <a:xfrm>
            <a:off x="2519609" y="1579389"/>
            <a:ext cx="789739" cy="789739"/>
          </a:xfrm>
          <a:prstGeom prst="rect">
            <a:avLst/>
          </a:prstGeom>
          <a:effectLst>
            <a:glow>
              <a:schemeClr val="accent1"/>
            </a:glow>
            <a:reflection endPos="0" dist="50800" dir="5400000" sy="-100000" algn="bl" rotWithShape="0"/>
          </a:effectLst>
        </p:spPr>
      </p:pic>
      <p:pic>
        <p:nvPicPr>
          <p:cNvPr id="81" name="Picture 80">
            <a:extLst>
              <a:ext uri="{FF2B5EF4-FFF2-40B4-BE49-F238E27FC236}">
                <a16:creationId xmlns:a16="http://schemas.microsoft.com/office/drawing/2014/main" id="{5B4D6ECB-4EC9-397A-EC6F-E848372CE356}"/>
              </a:ext>
            </a:extLst>
          </p:cNvPr>
          <p:cNvPicPr>
            <a:picLocks noChangeAspect="1"/>
          </p:cNvPicPr>
          <p:nvPr/>
        </p:nvPicPr>
        <p:blipFill>
          <a:blip r:embed="rId10" cstate="email">
            <a:alphaModFix amt="39000"/>
            <a:extLst>
              <a:ext uri="{28A0092B-C50C-407E-A947-70E740481C1C}">
                <a14:useLocalDpi xmlns:a14="http://schemas.microsoft.com/office/drawing/2010/main"/>
              </a:ext>
            </a:extLst>
          </a:blip>
          <a:stretch>
            <a:fillRect/>
          </a:stretch>
        </p:blipFill>
        <p:spPr>
          <a:xfrm>
            <a:off x="5879873" y="1550130"/>
            <a:ext cx="757382" cy="757382"/>
          </a:xfrm>
          <a:prstGeom prst="rect">
            <a:avLst/>
          </a:prstGeom>
        </p:spPr>
      </p:pic>
      <p:pic>
        <p:nvPicPr>
          <p:cNvPr id="83" name="Picture 82">
            <a:extLst>
              <a:ext uri="{FF2B5EF4-FFF2-40B4-BE49-F238E27FC236}">
                <a16:creationId xmlns:a16="http://schemas.microsoft.com/office/drawing/2014/main" id="{F9C054D5-1A41-A38F-12A2-6DB2B46481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56534" y="1476640"/>
            <a:ext cx="916238" cy="916238"/>
          </a:xfrm>
          <a:prstGeom prst="rect">
            <a:avLst/>
          </a:prstGeom>
        </p:spPr>
      </p:pic>
      <p:sp>
        <p:nvSpPr>
          <p:cNvPr id="84" name="Right Arrow 83">
            <a:extLst>
              <a:ext uri="{FF2B5EF4-FFF2-40B4-BE49-F238E27FC236}">
                <a16:creationId xmlns:a16="http://schemas.microsoft.com/office/drawing/2014/main" id="{F8CB39C1-F59D-463C-DBE2-BEDCF9486A54}"/>
              </a:ext>
            </a:extLst>
          </p:cNvPr>
          <p:cNvSpPr/>
          <p:nvPr/>
        </p:nvSpPr>
        <p:spPr>
          <a:xfrm rot="5400000">
            <a:off x="1764386" y="2521669"/>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a:extLst>
              <a:ext uri="{FF2B5EF4-FFF2-40B4-BE49-F238E27FC236}">
                <a16:creationId xmlns:a16="http://schemas.microsoft.com/office/drawing/2014/main" id="{75DF60D2-8565-E9E7-C9CD-83CA7CB033FE}"/>
              </a:ext>
            </a:extLst>
          </p:cNvPr>
          <p:cNvSpPr/>
          <p:nvPr/>
        </p:nvSpPr>
        <p:spPr>
          <a:xfrm rot="5400000">
            <a:off x="2783348" y="2534319"/>
            <a:ext cx="366604" cy="224159"/>
          </a:xfrm>
          <a:prstGeom prst="rightArrow">
            <a:avLst/>
          </a:prstGeom>
          <a:solidFill>
            <a:schemeClr val="accent1">
              <a:alpha val="3993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a:extLst>
              <a:ext uri="{FF2B5EF4-FFF2-40B4-BE49-F238E27FC236}">
                <a16:creationId xmlns:a16="http://schemas.microsoft.com/office/drawing/2014/main" id="{51504201-392C-646F-32BD-3AAE2033CC6A}"/>
              </a:ext>
            </a:extLst>
          </p:cNvPr>
          <p:cNvSpPr/>
          <p:nvPr/>
        </p:nvSpPr>
        <p:spPr>
          <a:xfrm rot="5400000">
            <a:off x="3924921" y="2541468"/>
            <a:ext cx="366604" cy="224159"/>
          </a:xfrm>
          <a:prstGeom prst="rightArrow">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a:extLst>
              <a:ext uri="{FF2B5EF4-FFF2-40B4-BE49-F238E27FC236}">
                <a16:creationId xmlns:a16="http://schemas.microsoft.com/office/drawing/2014/main" id="{30D1241F-A22E-74FF-B5DC-860E7E7D4B16}"/>
              </a:ext>
            </a:extLst>
          </p:cNvPr>
          <p:cNvSpPr/>
          <p:nvPr/>
        </p:nvSpPr>
        <p:spPr>
          <a:xfrm rot="5400000">
            <a:off x="4980786" y="2541467"/>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a:extLst>
              <a:ext uri="{FF2B5EF4-FFF2-40B4-BE49-F238E27FC236}">
                <a16:creationId xmlns:a16="http://schemas.microsoft.com/office/drawing/2014/main" id="{10559959-DC8F-BA99-C427-8CA61FECCF68}"/>
              </a:ext>
            </a:extLst>
          </p:cNvPr>
          <p:cNvSpPr/>
          <p:nvPr/>
        </p:nvSpPr>
        <p:spPr>
          <a:xfrm rot="5400000">
            <a:off x="6098003" y="2541468"/>
            <a:ext cx="366604" cy="224159"/>
          </a:xfrm>
          <a:prstGeom prst="rightArrow">
            <a:avLst/>
          </a:prstGeom>
          <a:solidFill>
            <a:schemeClr val="accent1">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a:extLst>
              <a:ext uri="{FF2B5EF4-FFF2-40B4-BE49-F238E27FC236}">
                <a16:creationId xmlns:a16="http://schemas.microsoft.com/office/drawing/2014/main" id="{798D525F-64F2-9C24-5EBA-3B8F3D43CFF8}"/>
              </a:ext>
            </a:extLst>
          </p:cNvPr>
          <p:cNvSpPr/>
          <p:nvPr/>
        </p:nvSpPr>
        <p:spPr>
          <a:xfrm rot="5400000">
            <a:off x="7179912" y="2562249"/>
            <a:ext cx="366604" cy="224159"/>
          </a:xfrm>
          <a:prstGeom prst="rightArrow">
            <a:avLst/>
          </a:prstGeom>
          <a:solidFill>
            <a:schemeClr val="accent1">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Arrow 89">
            <a:extLst>
              <a:ext uri="{FF2B5EF4-FFF2-40B4-BE49-F238E27FC236}">
                <a16:creationId xmlns:a16="http://schemas.microsoft.com/office/drawing/2014/main" id="{9C2884CF-F9D3-F376-119D-D9133A90C0B2}"/>
              </a:ext>
            </a:extLst>
          </p:cNvPr>
          <p:cNvSpPr/>
          <p:nvPr/>
        </p:nvSpPr>
        <p:spPr>
          <a:xfrm rot="5400000">
            <a:off x="8255864" y="2541467"/>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a:extLst>
              <a:ext uri="{FF2B5EF4-FFF2-40B4-BE49-F238E27FC236}">
                <a16:creationId xmlns:a16="http://schemas.microsoft.com/office/drawing/2014/main" id="{2509553F-84E5-2A6B-28CB-A40110CDD3BB}"/>
              </a:ext>
            </a:extLst>
          </p:cNvPr>
          <p:cNvSpPr/>
          <p:nvPr/>
        </p:nvSpPr>
        <p:spPr>
          <a:xfrm rot="5400000">
            <a:off x="9363157" y="2562248"/>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Arrow 91">
            <a:extLst>
              <a:ext uri="{FF2B5EF4-FFF2-40B4-BE49-F238E27FC236}">
                <a16:creationId xmlns:a16="http://schemas.microsoft.com/office/drawing/2014/main" id="{5196922B-B3B4-A517-9DE6-D0E776389B0C}"/>
              </a:ext>
            </a:extLst>
          </p:cNvPr>
          <p:cNvSpPr/>
          <p:nvPr/>
        </p:nvSpPr>
        <p:spPr>
          <a:xfrm rot="5400000">
            <a:off x="10455908" y="2565217"/>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76;p22">
            <a:extLst>
              <a:ext uri="{FF2B5EF4-FFF2-40B4-BE49-F238E27FC236}">
                <a16:creationId xmlns:a16="http://schemas.microsoft.com/office/drawing/2014/main" id="{B518D3D3-DE3E-3CCA-7FBA-63717B30CE25}"/>
              </a:ext>
            </a:extLst>
          </p:cNvPr>
          <p:cNvSpPr/>
          <p:nvPr/>
        </p:nvSpPr>
        <p:spPr>
          <a:xfrm>
            <a:off x="1555488"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06" name="Google Shape;176;p22">
            <a:extLst>
              <a:ext uri="{FF2B5EF4-FFF2-40B4-BE49-F238E27FC236}">
                <a16:creationId xmlns:a16="http://schemas.microsoft.com/office/drawing/2014/main" id="{AD676C6B-D12E-AECD-436F-5300E1C674B0}"/>
              </a:ext>
            </a:extLst>
          </p:cNvPr>
          <p:cNvSpPr/>
          <p:nvPr/>
        </p:nvSpPr>
        <p:spPr>
          <a:xfrm>
            <a:off x="2628225" y="4543642"/>
            <a:ext cx="850400" cy="612800"/>
          </a:xfrm>
          <a:prstGeom prst="rect">
            <a:avLst/>
          </a:prstGeom>
          <a:solidFill>
            <a:schemeClr val="lt2">
              <a:alpha val="0"/>
            </a:schemeClr>
          </a:solidFill>
          <a:ln w="9525" cap="flat" cmpd="sng">
            <a:solidFill>
              <a:schemeClr val="dk2">
                <a:alpha val="48124"/>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07" name="Google Shape;176;p22">
            <a:extLst>
              <a:ext uri="{FF2B5EF4-FFF2-40B4-BE49-F238E27FC236}">
                <a16:creationId xmlns:a16="http://schemas.microsoft.com/office/drawing/2014/main" id="{EB0F55EC-5652-5DE5-66E8-53B569D0BDEA}"/>
              </a:ext>
            </a:extLst>
          </p:cNvPr>
          <p:cNvSpPr/>
          <p:nvPr/>
        </p:nvSpPr>
        <p:spPr>
          <a:xfrm>
            <a:off x="3691438" y="4543642"/>
            <a:ext cx="850400" cy="612800"/>
          </a:xfrm>
          <a:prstGeom prst="rect">
            <a:avLst/>
          </a:prstGeom>
          <a:solidFill>
            <a:schemeClr val="lt2">
              <a:alpha val="0"/>
            </a:schemeClr>
          </a:solidFill>
          <a:ln w="9525" cap="flat" cmpd="sng">
            <a:solidFill>
              <a:schemeClr val="dk2">
                <a:alpha val="48124"/>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90% sepsis</a:t>
            </a:r>
            <a:endParaRPr sz="1500" kern="0">
              <a:solidFill>
                <a:srgbClr val="000000"/>
              </a:solidFill>
              <a:latin typeface="Arial"/>
              <a:cs typeface="Arial"/>
              <a:sym typeface="Arial"/>
            </a:endParaRPr>
          </a:p>
        </p:txBody>
      </p:sp>
      <p:sp>
        <p:nvSpPr>
          <p:cNvPr id="108" name="Google Shape;176;p22">
            <a:extLst>
              <a:ext uri="{FF2B5EF4-FFF2-40B4-BE49-F238E27FC236}">
                <a16:creationId xmlns:a16="http://schemas.microsoft.com/office/drawing/2014/main" id="{A46A64CB-2728-0C9C-1681-FE8DBA1AB545}"/>
              </a:ext>
            </a:extLst>
          </p:cNvPr>
          <p:cNvSpPr/>
          <p:nvPr/>
        </p:nvSpPr>
        <p:spPr>
          <a:xfrm>
            <a:off x="4780423"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09" name="Google Shape;176;p22">
            <a:extLst>
              <a:ext uri="{FF2B5EF4-FFF2-40B4-BE49-F238E27FC236}">
                <a16:creationId xmlns:a16="http://schemas.microsoft.com/office/drawing/2014/main" id="{F5F49E83-8CF7-D09E-17FE-5541AAAC0359}"/>
              </a:ext>
            </a:extLst>
          </p:cNvPr>
          <p:cNvSpPr/>
          <p:nvPr/>
        </p:nvSpPr>
        <p:spPr>
          <a:xfrm>
            <a:off x="5869408" y="4543642"/>
            <a:ext cx="850400" cy="612800"/>
          </a:xfrm>
          <a:prstGeom prst="rect">
            <a:avLst/>
          </a:prstGeom>
          <a:solidFill>
            <a:schemeClr val="lt2">
              <a:alpha val="0"/>
            </a:schemeClr>
          </a:solidFill>
          <a:ln w="9525" cap="flat" cmpd="sng">
            <a:solidFill>
              <a:schemeClr val="dk2">
                <a:alpha val="48124"/>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10" name="Google Shape;176;p22">
            <a:extLst>
              <a:ext uri="{FF2B5EF4-FFF2-40B4-BE49-F238E27FC236}">
                <a16:creationId xmlns:a16="http://schemas.microsoft.com/office/drawing/2014/main" id="{0DBB4FD0-D724-51F1-B7D2-067C2246BA90}"/>
              </a:ext>
            </a:extLst>
          </p:cNvPr>
          <p:cNvSpPr/>
          <p:nvPr/>
        </p:nvSpPr>
        <p:spPr>
          <a:xfrm>
            <a:off x="6999094" y="4543642"/>
            <a:ext cx="850400" cy="612800"/>
          </a:xfrm>
          <a:prstGeom prst="rect">
            <a:avLst/>
          </a:prstGeom>
          <a:solidFill>
            <a:schemeClr val="lt2">
              <a:alpha val="0"/>
            </a:schemeClr>
          </a:solidFill>
          <a:ln w="9525" cap="flat" cmpd="sng">
            <a:solidFill>
              <a:schemeClr val="dk2">
                <a:alpha val="48124"/>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11" name="Google Shape;176;p22">
            <a:extLst>
              <a:ext uri="{FF2B5EF4-FFF2-40B4-BE49-F238E27FC236}">
                <a16:creationId xmlns:a16="http://schemas.microsoft.com/office/drawing/2014/main" id="{3E0F94A9-C705-B1B4-BB34-981DDA85A5A5}"/>
              </a:ext>
            </a:extLst>
          </p:cNvPr>
          <p:cNvSpPr/>
          <p:nvPr/>
        </p:nvSpPr>
        <p:spPr>
          <a:xfrm>
            <a:off x="8079874"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2" name="Google Shape;176;p22">
            <a:extLst>
              <a:ext uri="{FF2B5EF4-FFF2-40B4-BE49-F238E27FC236}">
                <a16:creationId xmlns:a16="http://schemas.microsoft.com/office/drawing/2014/main" id="{59A17255-B1BC-6CA5-2801-F2D5A2F7C88A}"/>
              </a:ext>
            </a:extLst>
          </p:cNvPr>
          <p:cNvSpPr/>
          <p:nvPr/>
        </p:nvSpPr>
        <p:spPr>
          <a:xfrm>
            <a:off x="9121259"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3" name="Google Shape;176;p22">
            <a:extLst>
              <a:ext uri="{FF2B5EF4-FFF2-40B4-BE49-F238E27FC236}">
                <a16:creationId xmlns:a16="http://schemas.microsoft.com/office/drawing/2014/main" id="{204FAE71-BBF2-10E3-7B4B-1F05361F1F9B}"/>
              </a:ext>
            </a:extLst>
          </p:cNvPr>
          <p:cNvSpPr/>
          <p:nvPr/>
        </p:nvSpPr>
        <p:spPr>
          <a:xfrm>
            <a:off x="10222121" y="4543642"/>
            <a:ext cx="850400" cy="612800"/>
          </a:xfrm>
          <a:prstGeom prst="rect">
            <a:avLst/>
          </a:prstGeom>
          <a:solidFill>
            <a:schemeClr val="lt2">
              <a:alpha val="0"/>
            </a:schemeClr>
          </a:solidFill>
          <a:ln w="9525" cap="flat" cmpd="sng">
            <a:solidFill>
              <a:schemeClr val="dk2">
                <a:alpha val="48124"/>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90% sepsis</a:t>
            </a:r>
            <a:endParaRPr sz="1500" kern="0">
              <a:solidFill>
                <a:srgbClr val="000000"/>
              </a:solidFill>
              <a:latin typeface="Arial"/>
              <a:cs typeface="Arial"/>
              <a:sym typeface="Arial"/>
            </a:endParaRPr>
          </a:p>
        </p:txBody>
      </p:sp>
      <p:sp>
        <p:nvSpPr>
          <p:cNvPr id="114" name="Rectangle 113">
            <a:extLst>
              <a:ext uri="{FF2B5EF4-FFF2-40B4-BE49-F238E27FC236}">
                <a16:creationId xmlns:a16="http://schemas.microsoft.com/office/drawing/2014/main" id="{515A3898-A0F1-1197-9A3E-1DE45F9F87E4}"/>
              </a:ext>
            </a:extLst>
          </p:cNvPr>
          <p:cNvSpPr/>
          <p:nvPr/>
        </p:nvSpPr>
        <p:spPr>
          <a:xfrm>
            <a:off x="1538052" y="5310108"/>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93283A35-D8FB-C26E-0AFF-78444A940739}"/>
              </a:ext>
            </a:extLst>
          </p:cNvPr>
          <p:cNvSpPr/>
          <p:nvPr/>
        </p:nvSpPr>
        <p:spPr>
          <a:xfrm>
            <a:off x="2628090" y="5301750"/>
            <a:ext cx="83472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6126F4A-0BBB-9F24-FFB8-F113F66BEA9F}"/>
              </a:ext>
            </a:extLst>
          </p:cNvPr>
          <p:cNvSpPr/>
          <p:nvPr/>
        </p:nvSpPr>
        <p:spPr>
          <a:xfrm>
            <a:off x="3707118" y="5310108"/>
            <a:ext cx="834720"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B940C9F0-3076-2A46-303D-E78576B86D76}"/>
              </a:ext>
            </a:extLst>
          </p:cNvPr>
          <p:cNvSpPr/>
          <p:nvPr/>
        </p:nvSpPr>
        <p:spPr>
          <a:xfrm>
            <a:off x="4796103" y="5309272"/>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A26C6E12-66D9-FFC0-6F7B-68EB86C14339}"/>
              </a:ext>
            </a:extLst>
          </p:cNvPr>
          <p:cNvSpPr/>
          <p:nvPr/>
        </p:nvSpPr>
        <p:spPr>
          <a:xfrm>
            <a:off x="5876184" y="5309271"/>
            <a:ext cx="197331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860C98E-19F2-AA52-D162-D77E95134C97}"/>
              </a:ext>
            </a:extLst>
          </p:cNvPr>
          <p:cNvSpPr/>
          <p:nvPr/>
        </p:nvSpPr>
        <p:spPr>
          <a:xfrm>
            <a:off x="8044197" y="5307870"/>
            <a:ext cx="197331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A66DD457-D9BA-8BEF-1F2F-9C251EECE3F7}"/>
              </a:ext>
            </a:extLst>
          </p:cNvPr>
          <p:cNvSpPr/>
          <p:nvPr/>
        </p:nvSpPr>
        <p:spPr>
          <a:xfrm>
            <a:off x="10206928" y="5309270"/>
            <a:ext cx="865593"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Arrow Connector 121">
            <a:extLst>
              <a:ext uri="{FF2B5EF4-FFF2-40B4-BE49-F238E27FC236}">
                <a16:creationId xmlns:a16="http://schemas.microsoft.com/office/drawing/2014/main" id="{703B1A6A-6B74-8A7B-D27C-D5B70F20F4EB}"/>
              </a:ext>
            </a:extLst>
          </p:cNvPr>
          <p:cNvCxnSpPr>
            <a:cxnSpLocks/>
          </p:cNvCxnSpPr>
          <p:nvPr/>
        </p:nvCxnSpPr>
        <p:spPr>
          <a:xfrm>
            <a:off x="1972456" y="5507821"/>
            <a:ext cx="0" cy="312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4" name="Straight Arrow Connector 123">
            <a:extLst>
              <a:ext uri="{FF2B5EF4-FFF2-40B4-BE49-F238E27FC236}">
                <a16:creationId xmlns:a16="http://schemas.microsoft.com/office/drawing/2014/main" id="{567779AA-D62A-0141-41EA-89B0DEDDE5AE}"/>
              </a:ext>
            </a:extLst>
          </p:cNvPr>
          <p:cNvCxnSpPr>
            <a:cxnSpLocks/>
          </p:cNvCxnSpPr>
          <p:nvPr/>
        </p:nvCxnSpPr>
        <p:spPr>
          <a:xfrm>
            <a:off x="5189070" y="5519696"/>
            <a:ext cx="0" cy="312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924F10F8-DB06-7F05-7191-B935C914B128}"/>
              </a:ext>
            </a:extLst>
          </p:cNvPr>
          <p:cNvCxnSpPr>
            <a:cxnSpLocks/>
          </p:cNvCxnSpPr>
          <p:nvPr/>
        </p:nvCxnSpPr>
        <p:spPr>
          <a:xfrm>
            <a:off x="8502648" y="5454207"/>
            <a:ext cx="2426" cy="338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BA59E6A9-5350-5D1B-E490-AC3C00D8DD3A}"/>
              </a:ext>
            </a:extLst>
          </p:cNvPr>
          <p:cNvCxnSpPr>
            <a:cxnSpLocks/>
          </p:cNvCxnSpPr>
          <p:nvPr/>
        </p:nvCxnSpPr>
        <p:spPr>
          <a:xfrm>
            <a:off x="9560872" y="5465396"/>
            <a:ext cx="2426" cy="338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153D7CE-949D-D81F-6C72-D7FCA27BF6FA}"/>
              </a:ext>
            </a:extLst>
          </p:cNvPr>
          <p:cNvSpPr txBox="1"/>
          <p:nvPr/>
        </p:nvSpPr>
        <p:spPr>
          <a:xfrm>
            <a:off x="2059768" y="5996676"/>
            <a:ext cx="3339570" cy="646331"/>
          </a:xfrm>
          <a:prstGeom prst="rect">
            <a:avLst/>
          </a:prstGeom>
          <a:noFill/>
        </p:spPr>
        <p:txBody>
          <a:bodyPr wrap="square" rtlCol="0">
            <a:spAutoFit/>
          </a:bodyPr>
          <a:lstStyle/>
          <a:p>
            <a:r>
              <a:rPr lang="en-US"/>
              <a:t>Feed these instances into one calibration algorithm    </a:t>
            </a:r>
          </a:p>
        </p:txBody>
      </p:sp>
    </p:spTree>
    <p:extLst>
      <p:ext uri="{BB962C8B-B14F-4D97-AF65-F5344CB8AC3E}">
        <p14:creationId xmlns:p14="http://schemas.microsoft.com/office/powerpoint/2010/main" val="39286815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A05EE-7E0A-EC16-A348-FD2D31588C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1D330-B74A-A19F-8B20-8C9E3B639ADA}"/>
              </a:ext>
            </a:extLst>
          </p:cNvPr>
          <p:cNvSpPr>
            <a:spLocks noGrp="1"/>
          </p:cNvSpPr>
          <p:nvPr>
            <p:ph type="title"/>
          </p:nvPr>
        </p:nvSpPr>
        <p:spPr/>
        <p:txBody>
          <a:bodyPr/>
          <a:lstStyle/>
          <a:p>
            <a:r>
              <a:rPr lang="en-US"/>
              <a:t>Warm-up: Post-hoc calibration on your favorite predictor</a:t>
            </a:r>
          </a:p>
        </p:txBody>
      </p:sp>
      <p:pic>
        <p:nvPicPr>
          <p:cNvPr id="4" name="Picture 3">
            <a:extLst>
              <a:ext uri="{FF2B5EF4-FFF2-40B4-BE49-F238E27FC236}">
                <a16:creationId xmlns:a16="http://schemas.microsoft.com/office/drawing/2014/main" id="{9DC69FFF-47D8-9EDE-5839-518039434BD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28090" y="2997669"/>
            <a:ext cx="916236" cy="916237"/>
          </a:xfrm>
          <a:prstGeom prst="rect">
            <a:avLst/>
          </a:prstGeom>
        </p:spPr>
      </p:pic>
      <p:pic>
        <p:nvPicPr>
          <p:cNvPr id="6" name="Picture 5">
            <a:extLst>
              <a:ext uri="{FF2B5EF4-FFF2-40B4-BE49-F238E27FC236}">
                <a16:creationId xmlns:a16="http://schemas.microsoft.com/office/drawing/2014/main" id="{995921B8-951D-8EC5-2F01-149ACEC9D425}"/>
              </a:ext>
            </a:extLst>
          </p:cNvPr>
          <p:cNvPicPr>
            <a:picLocks noChangeAspect="1"/>
          </p:cNvPicPr>
          <p:nvPr/>
        </p:nvPicPr>
        <p:blipFill>
          <a:blip r:embed="rId2" cstate="email">
            <a:alphaModFix amt="40000"/>
            <a:extLst>
              <a:ext uri="{28A0092B-C50C-407E-A947-70E740481C1C}">
                <a14:useLocalDpi xmlns:a14="http://schemas.microsoft.com/office/drawing/2010/main"/>
              </a:ext>
            </a:extLst>
          </a:blip>
          <a:srcRect/>
          <a:stretch>
            <a:fillRect/>
          </a:stretch>
        </p:blipFill>
        <p:spPr>
          <a:xfrm>
            <a:off x="3720841" y="2975950"/>
            <a:ext cx="916236" cy="916237"/>
          </a:xfrm>
          <a:prstGeom prst="rect">
            <a:avLst/>
          </a:prstGeom>
        </p:spPr>
      </p:pic>
      <p:pic>
        <p:nvPicPr>
          <p:cNvPr id="12" name="Picture 11">
            <a:extLst>
              <a:ext uri="{FF2B5EF4-FFF2-40B4-BE49-F238E27FC236}">
                <a16:creationId xmlns:a16="http://schemas.microsoft.com/office/drawing/2014/main" id="{47527F8B-EDF4-4B83-0018-D53C05E790C2}"/>
              </a:ext>
            </a:extLst>
          </p:cNvPr>
          <p:cNvPicPr>
            <a:picLocks noChangeAspect="1"/>
          </p:cNvPicPr>
          <p:nvPr/>
        </p:nvPicPr>
        <p:blipFill>
          <a:blip r:embed="rId2" cstate="email">
            <a:alphaModFix amt="40000"/>
            <a:extLst>
              <a:ext uri="{28A0092B-C50C-407E-A947-70E740481C1C}">
                <a14:useLocalDpi xmlns:a14="http://schemas.microsoft.com/office/drawing/2010/main"/>
              </a:ext>
            </a:extLst>
          </a:blip>
          <a:srcRect/>
          <a:stretch>
            <a:fillRect/>
          </a:stretch>
        </p:blipFill>
        <p:spPr>
          <a:xfrm>
            <a:off x="4813592" y="2991062"/>
            <a:ext cx="916236" cy="916237"/>
          </a:xfrm>
          <a:prstGeom prst="rect">
            <a:avLst/>
          </a:prstGeom>
        </p:spPr>
      </p:pic>
      <p:pic>
        <p:nvPicPr>
          <p:cNvPr id="13" name="Picture 12">
            <a:extLst>
              <a:ext uri="{FF2B5EF4-FFF2-40B4-BE49-F238E27FC236}">
                <a16:creationId xmlns:a16="http://schemas.microsoft.com/office/drawing/2014/main" id="{B7E1BE45-A43B-5D84-8FD0-93254E55896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906343" y="2996403"/>
            <a:ext cx="916236" cy="916237"/>
          </a:xfrm>
          <a:prstGeom prst="rect">
            <a:avLst/>
          </a:prstGeom>
        </p:spPr>
      </p:pic>
      <p:pic>
        <p:nvPicPr>
          <p:cNvPr id="14" name="Picture 13">
            <a:extLst>
              <a:ext uri="{FF2B5EF4-FFF2-40B4-BE49-F238E27FC236}">
                <a16:creationId xmlns:a16="http://schemas.microsoft.com/office/drawing/2014/main" id="{E8E09685-5C9D-ECF9-B0A0-EDE172B4D2C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999094" y="2991062"/>
            <a:ext cx="916236" cy="916237"/>
          </a:xfrm>
          <a:prstGeom prst="rect">
            <a:avLst/>
          </a:prstGeom>
        </p:spPr>
      </p:pic>
      <p:pic>
        <p:nvPicPr>
          <p:cNvPr id="15" name="Picture 14">
            <a:extLst>
              <a:ext uri="{FF2B5EF4-FFF2-40B4-BE49-F238E27FC236}">
                <a16:creationId xmlns:a16="http://schemas.microsoft.com/office/drawing/2014/main" id="{06591FAA-627E-E736-9723-C18AA6CE5BC6}"/>
              </a:ext>
            </a:extLst>
          </p:cNvPr>
          <p:cNvPicPr>
            <a:picLocks noChangeAspect="1"/>
          </p:cNvPicPr>
          <p:nvPr/>
        </p:nvPicPr>
        <p:blipFill>
          <a:blip r:embed="rId2" cstate="email">
            <a:alphaModFix amt="40000"/>
            <a:extLst>
              <a:ext uri="{28A0092B-C50C-407E-A947-70E740481C1C}">
                <a14:useLocalDpi xmlns:a14="http://schemas.microsoft.com/office/drawing/2010/main"/>
              </a:ext>
            </a:extLst>
          </a:blip>
          <a:srcRect/>
          <a:stretch>
            <a:fillRect/>
          </a:stretch>
        </p:blipFill>
        <p:spPr>
          <a:xfrm>
            <a:off x="1538052" y="2997669"/>
            <a:ext cx="916236" cy="916237"/>
          </a:xfrm>
          <a:prstGeom prst="rect">
            <a:avLst/>
          </a:prstGeom>
        </p:spPr>
      </p:pic>
      <p:sp>
        <p:nvSpPr>
          <p:cNvPr id="20" name="Right Arrow 19">
            <a:extLst>
              <a:ext uri="{FF2B5EF4-FFF2-40B4-BE49-F238E27FC236}">
                <a16:creationId xmlns:a16="http://schemas.microsoft.com/office/drawing/2014/main" id="{342720C1-20DF-2A92-675B-035C90D460C0}"/>
              </a:ext>
            </a:extLst>
          </p:cNvPr>
          <p:cNvSpPr/>
          <p:nvPr/>
        </p:nvSpPr>
        <p:spPr>
          <a:xfrm rot="5400000">
            <a:off x="1766363" y="4067442"/>
            <a:ext cx="366604" cy="224159"/>
          </a:xfrm>
          <a:prstGeom prst="rightArrow">
            <a:avLst/>
          </a:prstGeom>
          <a:solidFill>
            <a:schemeClr val="accent1">
              <a:alpha val="385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E3BF128-18F9-C494-F44D-82AE90DEBAA5}"/>
              </a:ext>
            </a:extLst>
          </p:cNvPr>
          <p:cNvPicPr>
            <a:picLocks noChangeAspect="1"/>
          </p:cNvPicPr>
          <p:nvPr/>
        </p:nvPicPr>
        <p:blipFill>
          <a:blip r:embed="rId2" cstate="email">
            <a:alphaModFix amt="39000"/>
            <a:extLst>
              <a:ext uri="{28A0092B-C50C-407E-A947-70E740481C1C}">
                <a14:useLocalDpi xmlns:a14="http://schemas.microsoft.com/office/drawing/2010/main"/>
              </a:ext>
            </a:extLst>
          </a:blip>
          <a:srcRect/>
          <a:stretch>
            <a:fillRect/>
          </a:stretch>
        </p:blipFill>
        <p:spPr>
          <a:xfrm>
            <a:off x="8091845" y="2991063"/>
            <a:ext cx="916236" cy="916237"/>
          </a:xfrm>
          <a:prstGeom prst="rect">
            <a:avLst/>
          </a:prstGeom>
        </p:spPr>
      </p:pic>
      <p:pic>
        <p:nvPicPr>
          <p:cNvPr id="26" name="Picture 25">
            <a:extLst>
              <a:ext uri="{FF2B5EF4-FFF2-40B4-BE49-F238E27FC236}">
                <a16:creationId xmlns:a16="http://schemas.microsoft.com/office/drawing/2014/main" id="{75EEA620-2237-DA2E-E006-2388BEF7DE19}"/>
              </a:ext>
            </a:extLst>
          </p:cNvPr>
          <p:cNvPicPr>
            <a:picLocks noChangeAspect="1"/>
          </p:cNvPicPr>
          <p:nvPr/>
        </p:nvPicPr>
        <p:blipFill>
          <a:blip r:embed="rId2" cstate="email">
            <a:alphaModFix amt="39000"/>
            <a:extLst>
              <a:ext uri="{28A0092B-C50C-407E-A947-70E740481C1C}">
                <a14:useLocalDpi xmlns:a14="http://schemas.microsoft.com/office/drawing/2010/main"/>
              </a:ext>
            </a:extLst>
          </a:blip>
          <a:srcRect/>
          <a:stretch>
            <a:fillRect/>
          </a:stretch>
        </p:blipFill>
        <p:spPr>
          <a:xfrm>
            <a:off x="9184596" y="2977531"/>
            <a:ext cx="916236" cy="916237"/>
          </a:xfrm>
          <a:prstGeom prst="rect">
            <a:avLst/>
          </a:prstGeom>
        </p:spPr>
      </p:pic>
      <p:sp>
        <p:nvSpPr>
          <p:cNvPr id="31" name="Right Arrow 30">
            <a:extLst>
              <a:ext uri="{FF2B5EF4-FFF2-40B4-BE49-F238E27FC236}">
                <a16:creationId xmlns:a16="http://schemas.microsoft.com/office/drawing/2014/main" id="{BE9F7E6C-6A93-6716-C0FB-34CA216E45CC}"/>
              </a:ext>
            </a:extLst>
          </p:cNvPr>
          <p:cNvSpPr/>
          <p:nvPr/>
        </p:nvSpPr>
        <p:spPr>
          <a:xfrm rot="5400000">
            <a:off x="2844700" y="4080092"/>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7FA365DB-D5C9-00D1-F33D-618E027A5D7E}"/>
              </a:ext>
            </a:extLst>
          </p:cNvPr>
          <p:cNvSpPr/>
          <p:nvPr/>
        </p:nvSpPr>
        <p:spPr>
          <a:xfrm rot="5400000">
            <a:off x="3974398" y="4087241"/>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91953B5F-0B90-622B-010D-3A5E246FC7EB}"/>
              </a:ext>
            </a:extLst>
          </p:cNvPr>
          <p:cNvSpPr/>
          <p:nvPr/>
        </p:nvSpPr>
        <p:spPr>
          <a:xfrm rot="5400000">
            <a:off x="5030263" y="4087240"/>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4C8091B0-1D68-F79D-7BED-591FF093883B}"/>
              </a:ext>
            </a:extLst>
          </p:cNvPr>
          <p:cNvSpPr/>
          <p:nvPr/>
        </p:nvSpPr>
        <p:spPr>
          <a:xfrm rot="5400000">
            <a:off x="6147480" y="4087241"/>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6CCE8166-EEDC-57B6-E21A-7A68305AC268}"/>
              </a:ext>
            </a:extLst>
          </p:cNvPr>
          <p:cNvSpPr/>
          <p:nvPr/>
        </p:nvSpPr>
        <p:spPr>
          <a:xfrm rot="5400000">
            <a:off x="7229389" y="4108022"/>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0B6AEA31-BCA1-7E3A-F58F-0624CC2D9582}"/>
              </a:ext>
            </a:extLst>
          </p:cNvPr>
          <p:cNvSpPr/>
          <p:nvPr/>
        </p:nvSpPr>
        <p:spPr>
          <a:xfrm rot="5400000">
            <a:off x="8305341" y="4087240"/>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83A7C9B2-8D46-2A5C-2366-0742F85E935D}"/>
              </a:ext>
            </a:extLst>
          </p:cNvPr>
          <p:cNvSpPr/>
          <p:nvPr/>
        </p:nvSpPr>
        <p:spPr>
          <a:xfrm rot="5400000">
            <a:off x="9412634" y="4108021"/>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FA38A739-F353-606B-9DBC-5280DC0B40D5}"/>
              </a:ext>
            </a:extLst>
          </p:cNvPr>
          <p:cNvPicPr>
            <a:picLocks noChangeAspect="1"/>
          </p:cNvPicPr>
          <p:nvPr/>
        </p:nvPicPr>
        <p:blipFill>
          <a:blip r:embed="rId2" cstate="email">
            <a:alphaModFix amt="39000"/>
            <a:extLst>
              <a:ext uri="{28A0092B-C50C-407E-A947-70E740481C1C}">
                <a14:useLocalDpi xmlns:a14="http://schemas.microsoft.com/office/drawing/2010/main"/>
              </a:ext>
            </a:extLst>
          </a:blip>
          <a:srcRect/>
          <a:stretch>
            <a:fillRect/>
          </a:stretch>
        </p:blipFill>
        <p:spPr>
          <a:xfrm>
            <a:off x="10277347" y="2992375"/>
            <a:ext cx="916236" cy="916237"/>
          </a:xfrm>
          <a:prstGeom prst="rect">
            <a:avLst/>
          </a:prstGeom>
        </p:spPr>
      </p:pic>
      <p:sp>
        <p:nvSpPr>
          <p:cNvPr id="65" name="Right Arrow 64">
            <a:extLst>
              <a:ext uri="{FF2B5EF4-FFF2-40B4-BE49-F238E27FC236}">
                <a16:creationId xmlns:a16="http://schemas.microsoft.com/office/drawing/2014/main" id="{516B3FF7-8DEE-1C9D-B6B2-EE25C3E28B41}"/>
              </a:ext>
            </a:extLst>
          </p:cNvPr>
          <p:cNvSpPr/>
          <p:nvPr/>
        </p:nvSpPr>
        <p:spPr>
          <a:xfrm rot="5400000">
            <a:off x="10505385" y="4110990"/>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86139885-B60E-4295-F26B-836CAC9488AD}"/>
              </a:ext>
            </a:extLst>
          </p:cNvPr>
          <p:cNvPicPr>
            <a:picLocks noChangeAspect="1"/>
          </p:cNvPicPr>
          <p:nvPr/>
        </p:nvPicPr>
        <p:blipFill>
          <a:blip r:embed="rId3" cstate="email">
            <a:alphaModFix amt="39000"/>
            <a:extLst>
              <a:ext uri="{28A0092B-C50C-407E-A947-70E740481C1C}">
                <a14:useLocalDpi xmlns:a14="http://schemas.microsoft.com/office/drawing/2010/main"/>
              </a:ext>
            </a:extLst>
          </a:blip>
          <a:stretch>
            <a:fillRect/>
          </a:stretch>
        </p:blipFill>
        <p:spPr>
          <a:xfrm>
            <a:off x="9138255" y="1550130"/>
            <a:ext cx="916237" cy="916237"/>
          </a:xfrm>
          <a:prstGeom prst="rect">
            <a:avLst/>
          </a:prstGeom>
        </p:spPr>
      </p:pic>
      <p:pic>
        <p:nvPicPr>
          <p:cNvPr id="69" name="Picture 68">
            <a:extLst>
              <a:ext uri="{FF2B5EF4-FFF2-40B4-BE49-F238E27FC236}">
                <a16:creationId xmlns:a16="http://schemas.microsoft.com/office/drawing/2014/main" id="{EDE2773C-ED5F-1857-2203-0AD570117744}"/>
              </a:ext>
            </a:extLst>
          </p:cNvPr>
          <p:cNvPicPr>
            <a:picLocks noChangeAspect="1"/>
          </p:cNvPicPr>
          <p:nvPr/>
        </p:nvPicPr>
        <p:blipFill>
          <a:blip r:embed="rId4" cstate="email">
            <a:alphaModFix amt="39000"/>
            <a:extLst>
              <a:ext uri="{28A0092B-C50C-407E-A947-70E740481C1C}">
                <a14:useLocalDpi xmlns:a14="http://schemas.microsoft.com/office/drawing/2010/main"/>
              </a:ext>
            </a:extLst>
          </a:blip>
          <a:stretch>
            <a:fillRect/>
          </a:stretch>
        </p:blipFill>
        <p:spPr>
          <a:xfrm>
            <a:off x="8022628" y="1485577"/>
            <a:ext cx="932029" cy="932029"/>
          </a:xfrm>
          <a:prstGeom prst="rect">
            <a:avLst/>
          </a:prstGeom>
        </p:spPr>
      </p:pic>
      <p:pic>
        <p:nvPicPr>
          <p:cNvPr id="71" name="Picture 70">
            <a:extLst>
              <a:ext uri="{FF2B5EF4-FFF2-40B4-BE49-F238E27FC236}">
                <a16:creationId xmlns:a16="http://schemas.microsoft.com/office/drawing/2014/main" id="{94113BA2-19B0-5855-A57B-A22AB62C5754}"/>
              </a:ext>
            </a:extLst>
          </p:cNvPr>
          <p:cNvPicPr>
            <a:picLocks noChangeAspect="1"/>
          </p:cNvPicPr>
          <p:nvPr/>
        </p:nvPicPr>
        <p:blipFill>
          <a:blip r:embed="rId5" cstate="email">
            <a:alphaModFix amt="40000"/>
            <a:extLst>
              <a:ext uri="{28A0092B-C50C-407E-A947-70E740481C1C}">
                <a14:useLocalDpi xmlns:a14="http://schemas.microsoft.com/office/drawing/2010/main"/>
              </a:ext>
            </a:extLst>
          </a:blip>
          <a:stretch>
            <a:fillRect/>
          </a:stretch>
        </p:blipFill>
        <p:spPr>
          <a:xfrm>
            <a:off x="4780423" y="1501369"/>
            <a:ext cx="925060" cy="925060"/>
          </a:xfrm>
          <a:prstGeom prst="rect">
            <a:avLst/>
          </a:prstGeom>
        </p:spPr>
      </p:pic>
      <p:pic>
        <p:nvPicPr>
          <p:cNvPr id="73" name="Picture 72">
            <a:extLst>
              <a:ext uri="{FF2B5EF4-FFF2-40B4-BE49-F238E27FC236}">
                <a16:creationId xmlns:a16="http://schemas.microsoft.com/office/drawing/2014/main" id="{36439D7A-24DD-B424-1CA4-FBA4C54CF4C1}"/>
              </a:ext>
            </a:extLst>
          </p:cNvPr>
          <p:cNvPicPr>
            <a:picLocks noChangeAspect="1"/>
          </p:cNvPicPr>
          <p:nvPr/>
        </p:nvPicPr>
        <p:blipFill>
          <a:blip r:embed="rId6" cstate="email">
            <a:alphaModFix amt="39000"/>
            <a:extLst>
              <a:ext uri="{28A0092B-C50C-407E-A947-70E740481C1C}">
                <a14:useLocalDpi xmlns:a14="http://schemas.microsoft.com/office/drawing/2010/main"/>
              </a:ext>
            </a:extLst>
          </a:blip>
          <a:stretch>
            <a:fillRect/>
          </a:stretch>
        </p:blipFill>
        <p:spPr>
          <a:xfrm>
            <a:off x="10335771" y="1566384"/>
            <a:ext cx="736750" cy="736750"/>
          </a:xfrm>
          <a:prstGeom prst="rect">
            <a:avLst/>
          </a:prstGeom>
        </p:spPr>
      </p:pic>
      <p:pic>
        <p:nvPicPr>
          <p:cNvPr id="75" name="Picture 74">
            <a:extLst>
              <a:ext uri="{FF2B5EF4-FFF2-40B4-BE49-F238E27FC236}">
                <a16:creationId xmlns:a16="http://schemas.microsoft.com/office/drawing/2014/main" id="{EF8258F5-83FF-79A5-E66F-CBC83F802FF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97082" y="1402653"/>
            <a:ext cx="1007058" cy="1007058"/>
          </a:xfrm>
          <a:prstGeom prst="rect">
            <a:avLst/>
          </a:prstGeom>
        </p:spPr>
      </p:pic>
      <p:pic>
        <p:nvPicPr>
          <p:cNvPr id="77" name="Picture 76">
            <a:extLst>
              <a:ext uri="{FF2B5EF4-FFF2-40B4-BE49-F238E27FC236}">
                <a16:creationId xmlns:a16="http://schemas.microsoft.com/office/drawing/2014/main" id="{B19F823B-15A6-364A-31A4-86623CFE2F22}"/>
              </a:ext>
            </a:extLst>
          </p:cNvPr>
          <p:cNvPicPr>
            <a:picLocks noChangeAspect="1"/>
          </p:cNvPicPr>
          <p:nvPr/>
        </p:nvPicPr>
        <p:blipFill>
          <a:blip r:embed="rId8" cstate="email">
            <a:alphaModFix amt="40000"/>
            <a:extLst>
              <a:ext uri="{28A0092B-C50C-407E-A947-70E740481C1C}">
                <a14:useLocalDpi xmlns:a14="http://schemas.microsoft.com/office/drawing/2010/main"/>
              </a:ext>
            </a:extLst>
          </a:blip>
          <a:stretch>
            <a:fillRect/>
          </a:stretch>
        </p:blipFill>
        <p:spPr>
          <a:xfrm>
            <a:off x="3658520" y="1501369"/>
            <a:ext cx="916237" cy="916237"/>
          </a:xfrm>
          <a:prstGeom prst="rect">
            <a:avLst/>
          </a:prstGeom>
        </p:spPr>
      </p:pic>
      <p:pic>
        <p:nvPicPr>
          <p:cNvPr id="79" name="Picture 78">
            <a:extLst>
              <a:ext uri="{FF2B5EF4-FFF2-40B4-BE49-F238E27FC236}">
                <a16:creationId xmlns:a16="http://schemas.microsoft.com/office/drawing/2014/main" id="{4086F080-90A8-6BFC-ABC7-FBA373E2A76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19609" y="1579389"/>
            <a:ext cx="789739" cy="789739"/>
          </a:xfrm>
          <a:prstGeom prst="rect">
            <a:avLst/>
          </a:prstGeom>
        </p:spPr>
      </p:pic>
      <p:pic>
        <p:nvPicPr>
          <p:cNvPr id="81" name="Picture 80">
            <a:extLst>
              <a:ext uri="{FF2B5EF4-FFF2-40B4-BE49-F238E27FC236}">
                <a16:creationId xmlns:a16="http://schemas.microsoft.com/office/drawing/2014/main" id="{4CB9F318-0699-25E2-C110-8A4A00B59EF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79873" y="1550130"/>
            <a:ext cx="757382" cy="757382"/>
          </a:xfrm>
          <a:prstGeom prst="rect">
            <a:avLst/>
          </a:prstGeom>
        </p:spPr>
      </p:pic>
      <p:pic>
        <p:nvPicPr>
          <p:cNvPr id="83" name="Picture 82">
            <a:extLst>
              <a:ext uri="{FF2B5EF4-FFF2-40B4-BE49-F238E27FC236}">
                <a16:creationId xmlns:a16="http://schemas.microsoft.com/office/drawing/2014/main" id="{743EE81C-771E-A0BB-404B-B2548A81E605}"/>
              </a:ext>
            </a:extLst>
          </p:cNvPr>
          <p:cNvPicPr>
            <a:picLocks noChangeAspect="1"/>
          </p:cNvPicPr>
          <p:nvPr/>
        </p:nvPicPr>
        <p:blipFill>
          <a:blip r:embed="rId11" cstate="email">
            <a:alphaModFix amt="40000"/>
            <a:extLst>
              <a:ext uri="{28A0092B-C50C-407E-A947-70E740481C1C}">
                <a14:useLocalDpi xmlns:a14="http://schemas.microsoft.com/office/drawing/2010/main"/>
              </a:ext>
            </a:extLst>
          </a:blip>
          <a:stretch>
            <a:fillRect/>
          </a:stretch>
        </p:blipFill>
        <p:spPr>
          <a:xfrm>
            <a:off x="1456534" y="1476640"/>
            <a:ext cx="916238" cy="916238"/>
          </a:xfrm>
          <a:prstGeom prst="rect">
            <a:avLst/>
          </a:prstGeom>
        </p:spPr>
      </p:pic>
      <p:sp>
        <p:nvSpPr>
          <p:cNvPr id="84" name="Right Arrow 83">
            <a:extLst>
              <a:ext uri="{FF2B5EF4-FFF2-40B4-BE49-F238E27FC236}">
                <a16:creationId xmlns:a16="http://schemas.microsoft.com/office/drawing/2014/main" id="{98D02DCE-79B1-0A73-5E62-1FAA5B363848}"/>
              </a:ext>
            </a:extLst>
          </p:cNvPr>
          <p:cNvSpPr/>
          <p:nvPr/>
        </p:nvSpPr>
        <p:spPr>
          <a:xfrm rot="5400000">
            <a:off x="1764386" y="2521669"/>
            <a:ext cx="366604" cy="224159"/>
          </a:xfrm>
          <a:prstGeom prst="rightArrow">
            <a:avLst/>
          </a:prstGeom>
          <a:solidFill>
            <a:schemeClr val="accent1">
              <a:alpha val="385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a:extLst>
              <a:ext uri="{FF2B5EF4-FFF2-40B4-BE49-F238E27FC236}">
                <a16:creationId xmlns:a16="http://schemas.microsoft.com/office/drawing/2014/main" id="{5039555F-F890-1FCB-BB29-DBCAC0C4D948}"/>
              </a:ext>
            </a:extLst>
          </p:cNvPr>
          <p:cNvSpPr/>
          <p:nvPr/>
        </p:nvSpPr>
        <p:spPr>
          <a:xfrm rot="5400000">
            <a:off x="2795223" y="2534319"/>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a:extLst>
              <a:ext uri="{FF2B5EF4-FFF2-40B4-BE49-F238E27FC236}">
                <a16:creationId xmlns:a16="http://schemas.microsoft.com/office/drawing/2014/main" id="{7F5B8B04-F9D3-D588-F007-3CED3F39B329}"/>
              </a:ext>
            </a:extLst>
          </p:cNvPr>
          <p:cNvSpPr/>
          <p:nvPr/>
        </p:nvSpPr>
        <p:spPr>
          <a:xfrm rot="5400000">
            <a:off x="3924921" y="2541468"/>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a:extLst>
              <a:ext uri="{FF2B5EF4-FFF2-40B4-BE49-F238E27FC236}">
                <a16:creationId xmlns:a16="http://schemas.microsoft.com/office/drawing/2014/main" id="{F75307A9-E458-1EA3-D1B4-4404F766194F}"/>
              </a:ext>
            </a:extLst>
          </p:cNvPr>
          <p:cNvSpPr/>
          <p:nvPr/>
        </p:nvSpPr>
        <p:spPr>
          <a:xfrm rot="5400000">
            <a:off x="4980786" y="2541467"/>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a:extLst>
              <a:ext uri="{FF2B5EF4-FFF2-40B4-BE49-F238E27FC236}">
                <a16:creationId xmlns:a16="http://schemas.microsoft.com/office/drawing/2014/main" id="{36B8D500-561F-2BB0-045C-2DCFFF89B2BE}"/>
              </a:ext>
            </a:extLst>
          </p:cNvPr>
          <p:cNvSpPr/>
          <p:nvPr/>
        </p:nvSpPr>
        <p:spPr>
          <a:xfrm rot="5400000">
            <a:off x="6098003" y="2541468"/>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a:extLst>
              <a:ext uri="{FF2B5EF4-FFF2-40B4-BE49-F238E27FC236}">
                <a16:creationId xmlns:a16="http://schemas.microsoft.com/office/drawing/2014/main" id="{537BF080-328D-76EF-0FAB-B00BF3076A7D}"/>
              </a:ext>
            </a:extLst>
          </p:cNvPr>
          <p:cNvSpPr/>
          <p:nvPr/>
        </p:nvSpPr>
        <p:spPr>
          <a:xfrm rot="5400000">
            <a:off x="7179912" y="2562249"/>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Arrow 89">
            <a:extLst>
              <a:ext uri="{FF2B5EF4-FFF2-40B4-BE49-F238E27FC236}">
                <a16:creationId xmlns:a16="http://schemas.microsoft.com/office/drawing/2014/main" id="{0B9F26E6-884C-EBA5-1B03-4F3782E8A5A3}"/>
              </a:ext>
            </a:extLst>
          </p:cNvPr>
          <p:cNvSpPr/>
          <p:nvPr/>
        </p:nvSpPr>
        <p:spPr>
          <a:xfrm rot="5400000">
            <a:off x="8255864" y="2541467"/>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a:extLst>
              <a:ext uri="{FF2B5EF4-FFF2-40B4-BE49-F238E27FC236}">
                <a16:creationId xmlns:a16="http://schemas.microsoft.com/office/drawing/2014/main" id="{BDFCADCE-526B-1982-6E28-95C14F392EC0}"/>
              </a:ext>
            </a:extLst>
          </p:cNvPr>
          <p:cNvSpPr/>
          <p:nvPr/>
        </p:nvSpPr>
        <p:spPr>
          <a:xfrm rot="5400000">
            <a:off x="9363157" y="2562248"/>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Arrow 91">
            <a:extLst>
              <a:ext uri="{FF2B5EF4-FFF2-40B4-BE49-F238E27FC236}">
                <a16:creationId xmlns:a16="http://schemas.microsoft.com/office/drawing/2014/main" id="{3C0FB1CF-1333-3524-354F-34AC9654EC2D}"/>
              </a:ext>
            </a:extLst>
          </p:cNvPr>
          <p:cNvSpPr/>
          <p:nvPr/>
        </p:nvSpPr>
        <p:spPr>
          <a:xfrm rot="5400000">
            <a:off x="10455908" y="2565217"/>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76;p22">
            <a:extLst>
              <a:ext uri="{FF2B5EF4-FFF2-40B4-BE49-F238E27FC236}">
                <a16:creationId xmlns:a16="http://schemas.microsoft.com/office/drawing/2014/main" id="{2E5EA5A9-0EBB-099B-CAB7-99D0124CD7F1}"/>
              </a:ext>
            </a:extLst>
          </p:cNvPr>
          <p:cNvSpPr/>
          <p:nvPr/>
        </p:nvSpPr>
        <p:spPr>
          <a:xfrm>
            <a:off x="1555488" y="4543642"/>
            <a:ext cx="850400" cy="612800"/>
          </a:xfrm>
          <a:prstGeom prst="rect">
            <a:avLst/>
          </a:prstGeom>
          <a:solidFill>
            <a:schemeClr val="lt2">
              <a:alpha val="0"/>
            </a:schemeClr>
          </a:solidFill>
          <a:ln w="9525" cap="flat" cmpd="sng">
            <a:solidFill>
              <a:schemeClr val="dk2">
                <a:alpha val="43673"/>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06" name="Google Shape;176;p22">
            <a:extLst>
              <a:ext uri="{FF2B5EF4-FFF2-40B4-BE49-F238E27FC236}">
                <a16:creationId xmlns:a16="http://schemas.microsoft.com/office/drawing/2014/main" id="{308B4BA5-2130-8EBB-460D-BDE6F82279A5}"/>
              </a:ext>
            </a:extLst>
          </p:cNvPr>
          <p:cNvSpPr/>
          <p:nvPr/>
        </p:nvSpPr>
        <p:spPr>
          <a:xfrm>
            <a:off x="2628225"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07" name="Google Shape;176;p22">
            <a:extLst>
              <a:ext uri="{FF2B5EF4-FFF2-40B4-BE49-F238E27FC236}">
                <a16:creationId xmlns:a16="http://schemas.microsoft.com/office/drawing/2014/main" id="{22D7B2E6-D2DE-C25B-60F6-25DC156A224B}"/>
              </a:ext>
            </a:extLst>
          </p:cNvPr>
          <p:cNvSpPr/>
          <p:nvPr/>
        </p:nvSpPr>
        <p:spPr>
          <a:xfrm>
            <a:off x="3691438" y="4543642"/>
            <a:ext cx="850400" cy="612800"/>
          </a:xfrm>
          <a:prstGeom prst="rect">
            <a:avLst/>
          </a:prstGeom>
          <a:solidFill>
            <a:schemeClr val="lt2">
              <a:alpha val="0"/>
            </a:schemeClr>
          </a:solidFill>
          <a:ln w="9525" cap="flat" cmpd="sng">
            <a:solidFill>
              <a:schemeClr val="dk2">
                <a:alpha val="43673"/>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90% sepsis</a:t>
            </a:r>
            <a:endParaRPr sz="1500" kern="0">
              <a:solidFill>
                <a:srgbClr val="000000"/>
              </a:solidFill>
              <a:latin typeface="Arial"/>
              <a:cs typeface="Arial"/>
              <a:sym typeface="Arial"/>
            </a:endParaRPr>
          </a:p>
        </p:txBody>
      </p:sp>
      <p:sp>
        <p:nvSpPr>
          <p:cNvPr id="108" name="Google Shape;176;p22">
            <a:extLst>
              <a:ext uri="{FF2B5EF4-FFF2-40B4-BE49-F238E27FC236}">
                <a16:creationId xmlns:a16="http://schemas.microsoft.com/office/drawing/2014/main" id="{E09C5362-841C-F924-1FF4-14443CEF1650}"/>
              </a:ext>
            </a:extLst>
          </p:cNvPr>
          <p:cNvSpPr/>
          <p:nvPr/>
        </p:nvSpPr>
        <p:spPr>
          <a:xfrm>
            <a:off x="4780423" y="4543642"/>
            <a:ext cx="850400" cy="612800"/>
          </a:xfrm>
          <a:prstGeom prst="rect">
            <a:avLst/>
          </a:prstGeom>
          <a:solidFill>
            <a:schemeClr val="lt2">
              <a:alpha val="0"/>
            </a:schemeClr>
          </a:solidFill>
          <a:ln w="9525" cap="flat" cmpd="sng">
            <a:solidFill>
              <a:schemeClr val="dk2">
                <a:alpha val="43673"/>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09" name="Google Shape;176;p22">
            <a:extLst>
              <a:ext uri="{FF2B5EF4-FFF2-40B4-BE49-F238E27FC236}">
                <a16:creationId xmlns:a16="http://schemas.microsoft.com/office/drawing/2014/main" id="{5F062421-0F23-4ECD-5712-219D3E59FD4E}"/>
              </a:ext>
            </a:extLst>
          </p:cNvPr>
          <p:cNvSpPr/>
          <p:nvPr/>
        </p:nvSpPr>
        <p:spPr>
          <a:xfrm>
            <a:off x="5869408"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10" name="Google Shape;176;p22">
            <a:extLst>
              <a:ext uri="{FF2B5EF4-FFF2-40B4-BE49-F238E27FC236}">
                <a16:creationId xmlns:a16="http://schemas.microsoft.com/office/drawing/2014/main" id="{93664F4C-CAAF-5E7F-1BCB-BABD74BC302F}"/>
              </a:ext>
            </a:extLst>
          </p:cNvPr>
          <p:cNvSpPr/>
          <p:nvPr/>
        </p:nvSpPr>
        <p:spPr>
          <a:xfrm>
            <a:off x="6999094"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11" name="Google Shape;176;p22">
            <a:extLst>
              <a:ext uri="{FF2B5EF4-FFF2-40B4-BE49-F238E27FC236}">
                <a16:creationId xmlns:a16="http://schemas.microsoft.com/office/drawing/2014/main" id="{E096160C-2B35-E8DF-F4DA-E4D30C7020E2}"/>
              </a:ext>
            </a:extLst>
          </p:cNvPr>
          <p:cNvSpPr/>
          <p:nvPr/>
        </p:nvSpPr>
        <p:spPr>
          <a:xfrm>
            <a:off x="8079874" y="4543642"/>
            <a:ext cx="850400" cy="612800"/>
          </a:xfrm>
          <a:prstGeom prst="rect">
            <a:avLst/>
          </a:prstGeom>
          <a:solidFill>
            <a:schemeClr val="lt2">
              <a:alpha val="0"/>
            </a:schemeClr>
          </a:solidFill>
          <a:ln w="9525" cap="flat" cmpd="sng">
            <a:solidFill>
              <a:schemeClr val="dk2">
                <a:alpha val="43673"/>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2" name="Google Shape;176;p22">
            <a:extLst>
              <a:ext uri="{FF2B5EF4-FFF2-40B4-BE49-F238E27FC236}">
                <a16:creationId xmlns:a16="http://schemas.microsoft.com/office/drawing/2014/main" id="{4083450E-0C01-C25E-83A4-2A8E175F0E9F}"/>
              </a:ext>
            </a:extLst>
          </p:cNvPr>
          <p:cNvSpPr/>
          <p:nvPr/>
        </p:nvSpPr>
        <p:spPr>
          <a:xfrm>
            <a:off x="9121259" y="4543642"/>
            <a:ext cx="850400" cy="612800"/>
          </a:xfrm>
          <a:prstGeom prst="rect">
            <a:avLst/>
          </a:prstGeom>
          <a:solidFill>
            <a:schemeClr val="lt2">
              <a:alpha val="0"/>
            </a:schemeClr>
          </a:solidFill>
          <a:ln w="9525" cap="flat" cmpd="sng">
            <a:solidFill>
              <a:schemeClr val="dk2">
                <a:alpha val="43673"/>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3" name="Google Shape;176;p22">
            <a:extLst>
              <a:ext uri="{FF2B5EF4-FFF2-40B4-BE49-F238E27FC236}">
                <a16:creationId xmlns:a16="http://schemas.microsoft.com/office/drawing/2014/main" id="{39CFF5DC-952C-F2A9-8C3E-6CA44D95B8C8}"/>
              </a:ext>
            </a:extLst>
          </p:cNvPr>
          <p:cNvSpPr/>
          <p:nvPr/>
        </p:nvSpPr>
        <p:spPr>
          <a:xfrm>
            <a:off x="10222121" y="4543642"/>
            <a:ext cx="850400" cy="612800"/>
          </a:xfrm>
          <a:prstGeom prst="rect">
            <a:avLst/>
          </a:prstGeom>
          <a:solidFill>
            <a:schemeClr val="lt2">
              <a:alpha val="0"/>
            </a:schemeClr>
          </a:solidFill>
          <a:ln w="9525" cap="flat" cmpd="sng">
            <a:solidFill>
              <a:schemeClr val="dk2">
                <a:alpha val="43673"/>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90% sepsis</a:t>
            </a:r>
            <a:endParaRPr sz="1500" kern="0">
              <a:solidFill>
                <a:srgbClr val="000000"/>
              </a:solidFill>
              <a:latin typeface="Arial"/>
              <a:cs typeface="Arial"/>
              <a:sym typeface="Arial"/>
            </a:endParaRPr>
          </a:p>
        </p:txBody>
      </p:sp>
      <p:sp>
        <p:nvSpPr>
          <p:cNvPr id="114" name="Rectangle 113">
            <a:extLst>
              <a:ext uri="{FF2B5EF4-FFF2-40B4-BE49-F238E27FC236}">
                <a16:creationId xmlns:a16="http://schemas.microsoft.com/office/drawing/2014/main" id="{7C6F6D93-8C08-EFE4-5105-7E5F6D6254E6}"/>
              </a:ext>
            </a:extLst>
          </p:cNvPr>
          <p:cNvSpPr/>
          <p:nvPr/>
        </p:nvSpPr>
        <p:spPr>
          <a:xfrm>
            <a:off x="1538052" y="5310108"/>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E5ED641C-BB0B-5FD3-4E0A-399BB6FCAC15}"/>
              </a:ext>
            </a:extLst>
          </p:cNvPr>
          <p:cNvSpPr/>
          <p:nvPr/>
        </p:nvSpPr>
        <p:spPr>
          <a:xfrm>
            <a:off x="2628090" y="5301750"/>
            <a:ext cx="83472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7D31866-E31D-1F42-8ECE-9FA6255996AF}"/>
              </a:ext>
            </a:extLst>
          </p:cNvPr>
          <p:cNvSpPr/>
          <p:nvPr/>
        </p:nvSpPr>
        <p:spPr>
          <a:xfrm>
            <a:off x="3707118" y="5310108"/>
            <a:ext cx="834720"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65796DC5-2525-AE38-D132-BBC10EF19233}"/>
              </a:ext>
            </a:extLst>
          </p:cNvPr>
          <p:cNvSpPr/>
          <p:nvPr/>
        </p:nvSpPr>
        <p:spPr>
          <a:xfrm>
            <a:off x="4796103" y="5309272"/>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46565C56-B918-0BA0-E49B-0BE8FA93EE85}"/>
              </a:ext>
            </a:extLst>
          </p:cNvPr>
          <p:cNvSpPr/>
          <p:nvPr/>
        </p:nvSpPr>
        <p:spPr>
          <a:xfrm>
            <a:off x="5876184" y="5309271"/>
            <a:ext cx="197331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1D89F85-F073-99F3-6FAE-0B60E1A29322}"/>
              </a:ext>
            </a:extLst>
          </p:cNvPr>
          <p:cNvSpPr/>
          <p:nvPr/>
        </p:nvSpPr>
        <p:spPr>
          <a:xfrm>
            <a:off x="8044197" y="5307870"/>
            <a:ext cx="197331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1AC5A229-002F-9DC5-E3EC-80947A033647}"/>
              </a:ext>
            </a:extLst>
          </p:cNvPr>
          <p:cNvSpPr/>
          <p:nvPr/>
        </p:nvSpPr>
        <p:spPr>
          <a:xfrm>
            <a:off x="10206928" y="5309270"/>
            <a:ext cx="865593"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Arrow Connector 121">
            <a:extLst>
              <a:ext uri="{FF2B5EF4-FFF2-40B4-BE49-F238E27FC236}">
                <a16:creationId xmlns:a16="http://schemas.microsoft.com/office/drawing/2014/main" id="{4FAD4265-F67F-8262-FE88-01541B80B108}"/>
              </a:ext>
            </a:extLst>
          </p:cNvPr>
          <p:cNvCxnSpPr>
            <a:cxnSpLocks/>
          </p:cNvCxnSpPr>
          <p:nvPr/>
        </p:nvCxnSpPr>
        <p:spPr>
          <a:xfrm>
            <a:off x="3090605" y="5507821"/>
            <a:ext cx="0" cy="312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4" name="Straight Arrow Connector 123">
            <a:extLst>
              <a:ext uri="{FF2B5EF4-FFF2-40B4-BE49-F238E27FC236}">
                <a16:creationId xmlns:a16="http://schemas.microsoft.com/office/drawing/2014/main" id="{62EBED68-6FB7-A88D-7896-5A506C9138CC}"/>
              </a:ext>
            </a:extLst>
          </p:cNvPr>
          <p:cNvCxnSpPr>
            <a:cxnSpLocks/>
          </p:cNvCxnSpPr>
          <p:nvPr/>
        </p:nvCxnSpPr>
        <p:spPr>
          <a:xfrm>
            <a:off x="6246402" y="5507821"/>
            <a:ext cx="0" cy="312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9968D67F-5D04-31F2-93A3-5DBCDB7AD208}"/>
              </a:ext>
            </a:extLst>
          </p:cNvPr>
          <p:cNvCxnSpPr>
            <a:cxnSpLocks/>
          </p:cNvCxnSpPr>
          <p:nvPr/>
        </p:nvCxnSpPr>
        <p:spPr>
          <a:xfrm>
            <a:off x="7384454" y="5507821"/>
            <a:ext cx="0" cy="312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393BC35E-7F65-18B7-8FDC-8EDFA7D68BAB}"/>
              </a:ext>
            </a:extLst>
          </p:cNvPr>
          <p:cNvSpPr txBox="1"/>
          <p:nvPr/>
        </p:nvSpPr>
        <p:spPr>
          <a:xfrm>
            <a:off x="3309347" y="6009400"/>
            <a:ext cx="3689741" cy="369332"/>
          </a:xfrm>
          <a:prstGeom prst="rect">
            <a:avLst/>
          </a:prstGeom>
          <a:noFill/>
        </p:spPr>
        <p:txBody>
          <a:bodyPr wrap="square" rtlCol="0">
            <a:spAutoFit/>
          </a:bodyPr>
          <a:lstStyle/>
          <a:p>
            <a:r>
              <a:rPr lang="en-US"/>
              <a:t>Feed these instances into another</a:t>
            </a:r>
          </a:p>
        </p:txBody>
      </p:sp>
    </p:spTree>
    <p:extLst>
      <p:ext uri="{BB962C8B-B14F-4D97-AF65-F5344CB8AC3E}">
        <p14:creationId xmlns:p14="http://schemas.microsoft.com/office/powerpoint/2010/main" val="5634071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AD37C-2404-C926-89E7-418870C8D0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F692C6-1CDE-AEDF-D1DD-69891B3243B3}"/>
              </a:ext>
            </a:extLst>
          </p:cNvPr>
          <p:cNvSpPr>
            <a:spLocks noGrp="1"/>
          </p:cNvSpPr>
          <p:nvPr>
            <p:ph type="title"/>
          </p:nvPr>
        </p:nvSpPr>
        <p:spPr/>
        <p:txBody>
          <a:bodyPr/>
          <a:lstStyle/>
          <a:p>
            <a:r>
              <a:rPr lang="en-US"/>
              <a:t>Warm-up: Post-hoc calibration on your favorite predictor</a:t>
            </a:r>
          </a:p>
        </p:txBody>
      </p:sp>
      <p:pic>
        <p:nvPicPr>
          <p:cNvPr id="4" name="Picture 3">
            <a:extLst>
              <a:ext uri="{FF2B5EF4-FFF2-40B4-BE49-F238E27FC236}">
                <a16:creationId xmlns:a16="http://schemas.microsoft.com/office/drawing/2014/main" id="{087EAE11-BF0C-0C04-F7F5-6BD2C5679BC1}"/>
              </a:ext>
            </a:extLst>
          </p:cNvPr>
          <p:cNvPicPr>
            <a:picLocks noChangeAspect="1"/>
          </p:cNvPicPr>
          <p:nvPr/>
        </p:nvPicPr>
        <p:blipFill>
          <a:blip r:embed="rId2" cstate="email">
            <a:alphaModFix amt="39000"/>
            <a:extLst>
              <a:ext uri="{28A0092B-C50C-407E-A947-70E740481C1C}">
                <a14:useLocalDpi xmlns:a14="http://schemas.microsoft.com/office/drawing/2010/main"/>
              </a:ext>
            </a:extLst>
          </a:blip>
          <a:srcRect/>
          <a:stretch>
            <a:fillRect/>
          </a:stretch>
        </p:blipFill>
        <p:spPr>
          <a:xfrm>
            <a:off x="2628090" y="2997669"/>
            <a:ext cx="916236" cy="916237"/>
          </a:xfrm>
          <a:prstGeom prst="rect">
            <a:avLst/>
          </a:prstGeom>
        </p:spPr>
      </p:pic>
      <p:pic>
        <p:nvPicPr>
          <p:cNvPr id="6" name="Picture 5">
            <a:extLst>
              <a:ext uri="{FF2B5EF4-FFF2-40B4-BE49-F238E27FC236}">
                <a16:creationId xmlns:a16="http://schemas.microsoft.com/office/drawing/2014/main" id="{FBE06850-D99F-403D-0B47-FF2D880DF7A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720841" y="2975950"/>
            <a:ext cx="916236" cy="916237"/>
          </a:xfrm>
          <a:prstGeom prst="rect">
            <a:avLst/>
          </a:prstGeom>
        </p:spPr>
      </p:pic>
      <p:pic>
        <p:nvPicPr>
          <p:cNvPr id="12" name="Picture 11">
            <a:extLst>
              <a:ext uri="{FF2B5EF4-FFF2-40B4-BE49-F238E27FC236}">
                <a16:creationId xmlns:a16="http://schemas.microsoft.com/office/drawing/2014/main" id="{FD3AE8BB-9F10-A458-EA93-154BE5E82C38}"/>
              </a:ext>
            </a:extLst>
          </p:cNvPr>
          <p:cNvPicPr>
            <a:picLocks noChangeAspect="1"/>
          </p:cNvPicPr>
          <p:nvPr/>
        </p:nvPicPr>
        <p:blipFill>
          <a:blip r:embed="rId2" cstate="email">
            <a:alphaModFix amt="39000"/>
            <a:extLst>
              <a:ext uri="{28A0092B-C50C-407E-A947-70E740481C1C}">
                <a14:useLocalDpi xmlns:a14="http://schemas.microsoft.com/office/drawing/2010/main"/>
              </a:ext>
            </a:extLst>
          </a:blip>
          <a:srcRect/>
          <a:stretch>
            <a:fillRect/>
          </a:stretch>
        </p:blipFill>
        <p:spPr>
          <a:xfrm>
            <a:off x="4813592" y="2991062"/>
            <a:ext cx="916236" cy="916237"/>
          </a:xfrm>
          <a:prstGeom prst="rect">
            <a:avLst/>
          </a:prstGeom>
        </p:spPr>
      </p:pic>
      <p:pic>
        <p:nvPicPr>
          <p:cNvPr id="13" name="Picture 12">
            <a:extLst>
              <a:ext uri="{FF2B5EF4-FFF2-40B4-BE49-F238E27FC236}">
                <a16:creationId xmlns:a16="http://schemas.microsoft.com/office/drawing/2014/main" id="{7E01BBBF-A93F-0912-188F-5762A8FF4A29}"/>
              </a:ext>
            </a:extLst>
          </p:cNvPr>
          <p:cNvPicPr>
            <a:picLocks noChangeAspect="1"/>
          </p:cNvPicPr>
          <p:nvPr/>
        </p:nvPicPr>
        <p:blipFill>
          <a:blip r:embed="rId2" cstate="email">
            <a:alphaModFix amt="39000"/>
            <a:extLst>
              <a:ext uri="{28A0092B-C50C-407E-A947-70E740481C1C}">
                <a14:useLocalDpi xmlns:a14="http://schemas.microsoft.com/office/drawing/2010/main"/>
              </a:ext>
            </a:extLst>
          </a:blip>
          <a:srcRect/>
          <a:stretch>
            <a:fillRect/>
          </a:stretch>
        </p:blipFill>
        <p:spPr>
          <a:xfrm>
            <a:off x="5906343" y="2996403"/>
            <a:ext cx="916236" cy="916237"/>
          </a:xfrm>
          <a:prstGeom prst="rect">
            <a:avLst/>
          </a:prstGeom>
        </p:spPr>
      </p:pic>
      <p:pic>
        <p:nvPicPr>
          <p:cNvPr id="14" name="Picture 13">
            <a:extLst>
              <a:ext uri="{FF2B5EF4-FFF2-40B4-BE49-F238E27FC236}">
                <a16:creationId xmlns:a16="http://schemas.microsoft.com/office/drawing/2014/main" id="{945AEDF6-CB23-7DBA-3B3B-309CB23E0739}"/>
              </a:ext>
            </a:extLst>
          </p:cNvPr>
          <p:cNvPicPr>
            <a:picLocks noChangeAspect="1"/>
          </p:cNvPicPr>
          <p:nvPr/>
        </p:nvPicPr>
        <p:blipFill>
          <a:blip r:embed="rId2" cstate="email">
            <a:alphaModFix amt="39000"/>
            <a:extLst>
              <a:ext uri="{28A0092B-C50C-407E-A947-70E740481C1C}">
                <a14:useLocalDpi xmlns:a14="http://schemas.microsoft.com/office/drawing/2010/main"/>
              </a:ext>
            </a:extLst>
          </a:blip>
          <a:srcRect/>
          <a:stretch>
            <a:fillRect/>
          </a:stretch>
        </p:blipFill>
        <p:spPr>
          <a:xfrm>
            <a:off x="6999094" y="2991062"/>
            <a:ext cx="916236" cy="916237"/>
          </a:xfrm>
          <a:prstGeom prst="rect">
            <a:avLst/>
          </a:prstGeom>
        </p:spPr>
      </p:pic>
      <p:pic>
        <p:nvPicPr>
          <p:cNvPr id="15" name="Picture 14">
            <a:extLst>
              <a:ext uri="{FF2B5EF4-FFF2-40B4-BE49-F238E27FC236}">
                <a16:creationId xmlns:a16="http://schemas.microsoft.com/office/drawing/2014/main" id="{F3A623C6-59B7-55A0-8BEE-8ABF1F735DA3}"/>
              </a:ext>
            </a:extLst>
          </p:cNvPr>
          <p:cNvPicPr>
            <a:picLocks noChangeAspect="1"/>
          </p:cNvPicPr>
          <p:nvPr/>
        </p:nvPicPr>
        <p:blipFill>
          <a:blip r:embed="rId2" cstate="email">
            <a:alphaModFix amt="39000"/>
            <a:extLst>
              <a:ext uri="{28A0092B-C50C-407E-A947-70E740481C1C}">
                <a14:useLocalDpi xmlns:a14="http://schemas.microsoft.com/office/drawing/2010/main"/>
              </a:ext>
            </a:extLst>
          </a:blip>
          <a:srcRect/>
          <a:stretch>
            <a:fillRect/>
          </a:stretch>
        </p:blipFill>
        <p:spPr>
          <a:xfrm>
            <a:off x="1538052" y="2997669"/>
            <a:ext cx="916236" cy="916237"/>
          </a:xfrm>
          <a:prstGeom prst="rect">
            <a:avLst/>
          </a:prstGeom>
        </p:spPr>
      </p:pic>
      <p:sp>
        <p:nvSpPr>
          <p:cNvPr id="20" name="Right Arrow 19">
            <a:extLst>
              <a:ext uri="{FF2B5EF4-FFF2-40B4-BE49-F238E27FC236}">
                <a16:creationId xmlns:a16="http://schemas.microsoft.com/office/drawing/2014/main" id="{8223B1DE-239A-DB1D-5C0E-2FB8E355C598}"/>
              </a:ext>
            </a:extLst>
          </p:cNvPr>
          <p:cNvSpPr/>
          <p:nvPr/>
        </p:nvSpPr>
        <p:spPr>
          <a:xfrm rot="5400000">
            <a:off x="1813863" y="4067442"/>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C0409A7-8BE1-699F-D71F-BA3F435E389F}"/>
              </a:ext>
            </a:extLst>
          </p:cNvPr>
          <p:cNvPicPr>
            <a:picLocks noChangeAspect="1"/>
          </p:cNvPicPr>
          <p:nvPr/>
        </p:nvPicPr>
        <p:blipFill>
          <a:blip r:embed="rId2" cstate="email">
            <a:alphaModFix amt="39000"/>
            <a:extLst>
              <a:ext uri="{28A0092B-C50C-407E-A947-70E740481C1C}">
                <a14:useLocalDpi xmlns:a14="http://schemas.microsoft.com/office/drawing/2010/main"/>
              </a:ext>
            </a:extLst>
          </a:blip>
          <a:srcRect/>
          <a:stretch>
            <a:fillRect/>
          </a:stretch>
        </p:blipFill>
        <p:spPr>
          <a:xfrm>
            <a:off x="8091845" y="2991063"/>
            <a:ext cx="916236" cy="916237"/>
          </a:xfrm>
          <a:prstGeom prst="rect">
            <a:avLst/>
          </a:prstGeom>
        </p:spPr>
      </p:pic>
      <p:pic>
        <p:nvPicPr>
          <p:cNvPr id="26" name="Picture 25">
            <a:extLst>
              <a:ext uri="{FF2B5EF4-FFF2-40B4-BE49-F238E27FC236}">
                <a16:creationId xmlns:a16="http://schemas.microsoft.com/office/drawing/2014/main" id="{16D39961-D6D9-0AD3-8127-DC9B3AC59D9F}"/>
              </a:ext>
            </a:extLst>
          </p:cNvPr>
          <p:cNvPicPr>
            <a:picLocks noChangeAspect="1"/>
          </p:cNvPicPr>
          <p:nvPr/>
        </p:nvPicPr>
        <p:blipFill>
          <a:blip r:embed="rId2" cstate="email">
            <a:alphaModFix amt="39000"/>
            <a:extLst>
              <a:ext uri="{28A0092B-C50C-407E-A947-70E740481C1C}">
                <a14:useLocalDpi xmlns:a14="http://schemas.microsoft.com/office/drawing/2010/main"/>
              </a:ext>
            </a:extLst>
          </a:blip>
          <a:srcRect/>
          <a:stretch>
            <a:fillRect/>
          </a:stretch>
        </p:blipFill>
        <p:spPr>
          <a:xfrm>
            <a:off x="9184596" y="2977531"/>
            <a:ext cx="916236" cy="916237"/>
          </a:xfrm>
          <a:prstGeom prst="rect">
            <a:avLst/>
          </a:prstGeom>
        </p:spPr>
      </p:pic>
      <p:sp>
        <p:nvSpPr>
          <p:cNvPr id="31" name="Right Arrow 30">
            <a:extLst>
              <a:ext uri="{FF2B5EF4-FFF2-40B4-BE49-F238E27FC236}">
                <a16:creationId xmlns:a16="http://schemas.microsoft.com/office/drawing/2014/main" id="{1152C486-7752-E2C8-E765-3922350700EF}"/>
              </a:ext>
            </a:extLst>
          </p:cNvPr>
          <p:cNvSpPr/>
          <p:nvPr/>
        </p:nvSpPr>
        <p:spPr>
          <a:xfrm rot="5400000">
            <a:off x="2844700" y="4080092"/>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B547497B-9119-27CB-7033-2986A5EFC67F}"/>
              </a:ext>
            </a:extLst>
          </p:cNvPr>
          <p:cNvSpPr/>
          <p:nvPr/>
        </p:nvSpPr>
        <p:spPr>
          <a:xfrm rot="5400000">
            <a:off x="3974398" y="4087241"/>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A2EFB773-D89B-D570-E937-603A993712E9}"/>
              </a:ext>
            </a:extLst>
          </p:cNvPr>
          <p:cNvSpPr/>
          <p:nvPr/>
        </p:nvSpPr>
        <p:spPr>
          <a:xfrm rot="5400000">
            <a:off x="5030263" y="4087240"/>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EFEA558B-D4D3-EC8B-3B36-227889AEB7A8}"/>
              </a:ext>
            </a:extLst>
          </p:cNvPr>
          <p:cNvSpPr/>
          <p:nvPr/>
        </p:nvSpPr>
        <p:spPr>
          <a:xfrm rot="5400000">
            <a:off x="6147480" y="4087241"/>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9BFA7D67-343E-C64F-10A4-5639B57C4A5A}"/>
              </a:ext>
            </a:extLst>
          </p:cNvPr>
          <p:cNvSpPr/>
          <p:nvPr/>
        </p:nvSpPr>
        <p:spPr>
          <a:xfrm rot="5400000">
            <a:off x="7229389" y="4108022"/>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8EE3287A-9B64-03F2-8ABC-B264A0826970}"/>
              </a:ext>
            </a:extLst>
          </p:cNvPr>
          <p:cNvSpPr/>
          <p:nvPr/>
        </p:nvSpPr>
        <p:spPr>
          <a:xfrm rot="5400000">
            <a:off x="8305341" y="4087240"/>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BF322198-FF5C-2708-8EFE-9443001A9C03}"/>
              </a:ext>
            </a:extLst>
          </p:cNvPr>
          <p:cNvSpPr/>
          <p:nvPr/>
        </p:nvSpPr>
        <p:spPr>
          <a:xfrm rot="5400000">
            <a:off x="9412634" y="4108021"/>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1155024A-8FAA-C1EB-15F8-36EECF8C281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277347" y="2992375"/>
            <a:ext cx="916236" cy="916237"/>
          </a:xfrm>
          <a:prstGeom prst="rect">
            <a:avLst/>
          </a:prstGeom>
        </p:spPr>
      </p:pic>
      <p:sp>
        <p:nvSpPr>
          <p:cNvPr id="65" name="Right Arrow 64">
            <a:extLst>
              <a:ext uri="{FF2B5EF4-FFF2-40B4-BE49-F238E27FC236}">
                <a16:creationId xmlns:a16="http://schemas.microsoft.com/office/drawing/2014/main" id="{B6421B23-FA77-41F5-3479-10F95AB432D9}"/>
              </a:ext>
            </a:extLst>
          </p:cNvPr>
          <p:cNvSpPr/>
          <p:nvPr/>
        </p:nvSpPr>
        <p:spPr>
          <a:xfrm rot="5400000">
            <a:off x="10505385" y="4110990"/>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67B03B86-AF2B-960A-8084-10658C20BC48}"/>
              </a:ext>
            </a:extLst>
          </p:cNvPr>
          <p:cNvPicPr>
            <a:picLocks noChangeAspect="1"/>
          </p:cNvPicPr>
          <p:nvPr/>
        </p:nvPicPr>
        <p:blipFill>
          <a:blip r:embed="rId3" cstate="email">
            <a:alphaModFix amt="39000"/>
            <a:extLst>
              <a:ext uri="{28A0092B-C50C-407E-A947-70E740481C1C}">
                <a14:useLocalDpi xmlns:a14="http://schemas.microsoft.com/office/drawing/2010/main"/>
              </a:ext>
            </a:extLst>
          </a:blip>
          <a:stretch>
            <a:fillRect/>
          </a:stretch>
        </p:blipFill>
        <p:spPr>
          <a:xfrm>
            <a:off x="9138255" y="1550130"/>
            <a:ext cx="916237" cy="916237"/>
          </a:xfrm>
          <a:prstGeom prst="rect">
            <a:avLst/>
          </a:prstGeom>
        </p:spPr>
      </p:pic>
      <p:pic>
        <p:nvPicPr>
          <p:cNvPr id="69" name="Picture 68">
            <a:extLst>
              <a:ext uri="{FF2B5EF4-FFF2-40B4-BE49-F238E27FC236}">
                <a16:creationId xmlns:a16="http://schemas.microsoft.com/office/drawing/2014/main" id="{0C816BFF-48B9-6126-68D5-77733990E2F0}"/>
              </a:ext>
            </a:extLst>
          </p:cNvPr>
          <p:cNvPicPr>
            <a:picLocks noChangeAspect="1"/>
          </p:cNvPicPr>
          <p:nvPr/>
        </p:nvPicPr>
        <p:blipFill>
          <a:blip r:embed="rId4" cstate="email">
            <a:alphaModFix amt="39000"/>
            <a:extLst>
              <a:ext uri="{28A0092B-C50C-407E-A947-70E740481C1C}">
                <a14:useLocalDpi xmlns:a14="http://schemas.microsoft.com/office/drawing/2010/main"/>
              </a:ext>
            </a:extLst>
          </a:blip>
          <a:stretch>
            <a:fillRect/>
          </a:stretch>
        </p:blipFill>
        <p:spPr>
          <a:xfrm>
            <a:off x="8022628" y="1485577"/>
            <a:ext cx="932029" cy="932029"/>
          </a:xfrm>
          <a:prstGeom prst="rect">
            <a:avLst/>
          </a:prstGeom>
        </p:spPr>
      </p:pic>
      <p:pic>
        <p:nvPicPr>
          <p:cNvPr id="71" name="Picture 70">
            <a:extLst>
              <a:ext uri="{FF2B5EF4-FFF2-40B4-BE49-F238E27FC236}">
                <a16:creationId xmlns:a16="http://schemas.microsoft.com/office/drawing/2014/main" id="{3CA62300-CD24-F4B1-3F85-A15F43934D90}"/>
              </a:ext>
            </a:extLst>
          </p:cNvPr>
          <p:cNvPicPr>
            <a:picLocks noChangeAspect="1"/>
          </p:cNvPicPr>
          <p:nvPr/>
        </p:nvPicPr>
        <p:blipFill>
          <a:blip r:embed="rId5" cstate="email">
            <a:alphaModFix amt="39000"/>
            <a:extLst>
              <a:ext uri="{28A0092B-C50C-407E-A947-70E740481C1C}">
                <a14:useLocalDpi xmlns:a14="http://schemas.microsoft.com/office/drawing/2010/main"/>
              </a:ext>
            </a:extLst>
          </a:blip>
          <a:stretch>
            <a:fillRect/>
          </a:stretch>
        </p:blipFill>
        <p:spPr>
          <a:xfrm>
            <a:off x="4780423" y="1501369"/>
            <a:ext cx="925060" cy="925060"/>
          </a:xfrm>
          <a:prstGeom prst="rect">
            <a:avLst/>
          </a:prstGeom>
        </p:spPr>
      </p:pic>
      <p:pic>
        <p:nvPicPr>
          <p:cNvPr id="73" name="Picture 72">
            <a:extLst>
              <a:ext uri="{FF2B5EF4-FFF2-40B4-BE49-F238E27FC236}">
                <a16:creationId xmlns:a16="http://schemas.microsoft.com/office/drawing/2014/main" id="{D067C700-D4F2-0484-08DB-C63A0B8BC1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35771" y="1566384"/>
            <a:ext cx="736750" cy="736750"/>
          </a:xfrm>
          <a:prstGeom prst="rect">
            <a:avLst/>
          </a:prstGeom>
        </p:spPr>
      </p:pic>
      <p:pic>
        <p:nvPicPr>
          <p:cNvPr id="75" name="Picture 74">
            <a:extLst>
              <a:ext uri="{FF2B5EF4-FFF2-40B4-BE49-F238E27FC236}">
                <a16:creationId xmlns:a16="http://schemas.microsoft.com/office/drawing/2014/main" id="{0960ED46-5201-794E-85C4-2FF063250F34}"/>
              </a:ext>
            </a:extLst>
          </p:cNvPr>
          <p:cNvPicPr>
            <a:picLocks noChangeAspect="1"/>
          </p:cNvPicPr>
          <p:nvPr/>
        </p:nvPicPr>
        <p:blipFill>
          <a:blip r:embed="rId7" cstate="email">
            <a:alphaModFix amt="39000"/>
            <a:extLst>
              <a:ext uri="{28A0092B-C50C-407E-A947-70E740481C1C}">
                <a14:useLocalDpi xmlns:a14="http://schemas.microsoft.com/office/drawing/2010/main"/>
              </a:ext>
            </a:extLst>
          </a:blip>
          <a:stretch>
            <a:fillRect/>
          </a:stretch>
        </p:blipFill>
        <p:spPr>
          <a:xfrm>
            <a:off x="6797082" y="1402653"/>
            <a:ext cx="1007058" cy="1007058"/>
          </a:xfrm>
          <a:prstGeom prst="rect">
            <a:avLst/>
          </a:prstGeom>
        </p:spPr>
      </p:pic>
      <p:pic>
        <p:nvPicPr>
          <p:cNvPr id="77" name="Picture 76">
            <a:extLst>
              <a:ext uri="{FF2B5EF4-FFF2-40B4-BE49-F238E27FC236}">
                <a16:creationId xmlns:a16="http://schemas.microsoft.com/office/drawing/2014/main" id="{125858C2-6616-7DCB-8978-7374D8C404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58520" y="1501369"/>
            <a:ext cx="916237" cy="916237"/>
          </a:xfrm>
          <a:prstGeom prst="rect">
            <a:avLst/>
          </a:prstGeom>
        </p:spPr>
      </p:pic>
      <p:pic>
        <p:nvPicPr>
          <p:cNvPr id="79" name="Picture 78">
            <a:extLst>
              <a:ext uri="{FF2B5EF4-FFF2-40B4-BE49-F238E27FC236}">
                <a16:creationId xmlns:a16="http://schemas.microsoft.com/office/drawing/2014/main" id="{3CE1356E-9679-0D5C-FB7C-4C7EDEF88DDB}"/>
              </a:ext>
            </a:extLst>
          </p:cNvPr>
          <p:cNvPicPr>
            <a:picLocks noChangeAspect="1"/>
          </p:cNvPicPr>
          <p:nvPr/>
        </p:nvPicPr>
        <p:blipFill>
          <a:blip r:embed="rId9" cstate="email">
            <a:alphaModFix amt="39000"/>
            <a:extLst>
              <a:ext uri="{28A0092B-C50C-407E-A947-70E740481C1C}">
                <a14:useLocalDpi xmlns:a14="http://schemas.microsoft.com/office/drawing/2010/main"/>
              </a:ext>
            </a:extLst>
          </a:blip>
          <a:stretch>
            <a:fillRect/>
          </a:stretch>
        </p:blipFill>
        <p:spPr>
          <a:xfrm>
            <a:off x="2519609" y="1579389"/>
            <a:ext cx="789739" cy="789739"/>
          </a:xfrm>
          <a:prstGeom prst="rect">
            <a:avLst/>
          </a:prstGeom>
        </p:spPr>
      </p:pic>
      <p:pic>
        <p:nvPicPr>
          <p:cNvPr id="81" name="Picture 80">
            <a:extLst>
              <a:ext uri="{FF2B5EF4-FFF2-40B4-BE49-F238E27FC236}">
                <a16:creationId xmlns:a16="http://schemas.microsoft.com/office/drawing/2014/main" id="{3CB18C7B-8484-E341-34DD-3A50B4D3BC3D}"/>
              </a:ext>
            </a:extLst>
          </p:cNvPr>
          <p:cNvPicPr>
            <a:picLocks noChangeAspect="1"/>
          </p:cNvPicPr>
          <p:nvPr/>
        </p:nvPicPr>
        <p:blipFill>
          <a:blip r:embed="rId10" cstate="email">
            <a:alphaModFix amt="39000"/>
            <a:extLst>
              <a:ext uri="{28A0092B-C50C-407E-A947-70E740481C1C}">
                <a14:useLocalDpi xmlns:a14="http://schemas.microsoft.com/office/drawing/2010/main"/>
              </a:ext>
            </a:extLst>
          </a:blip>
          <a:stretch>
            <a:fillRect/>
          </a:stretch>
        </p:blipFill>
        <p:spPr>
          <a:xfrm>
            <a:off x="5879873" y="1550130"/>
            <a:ext cx="757382" cy="757382"/>
          </a:xfrm>
          <a:prstGeom prst="rect">
            <a:avLst/>
          </a:prstGeom>
        </p:spPr>
      </p:pic>
      <p:pic>
        <p:nvPicPr>
          <p:cNvPr id="83" name="Picture 82">
            <a:extLst>
              <a:ext uri="{FF2B5EF4-FFF2-40B4-BE49-F238E27FC236}">
                <a16:creationId xmlns:a16="http://schemas.microsoft.com/office/drawing/2014/main" id="{4E5D092F-2960-C75E-B427-F2BBEF9A5685}"/>
              </a:ext>
            </a:extLst>
          </p:cNvPr>
          <p:cNvPicPr>
            <a:picLocks noChangeAspect="1"/>
          </p:cNvPicPr>
          <p:nvPr/>
        </p:nvPicPr>
        <p:blipFill>
          <a:blip r:embed="rId11" cstate="email">
            <a:alphaModFix amt="39000"/>
            <a:extLst>
              <a:ext uri="{28A0092B-C50C-407E-A947-70E740481C1C}">
                <a14:useLocalDpi xmlns:a14="http://schemas.microsoft.com/office/drawing/2010/main"/>
              </a:ext>
            </a:extLst>
          </a:blip>
          <a:stretch>
            <a:fillRect/>
          </a:stretch>
        </p:blipFill>
        <p:spPr>
          <a:xfrm>
            <a:off x="1456534" y="1476640"/>
            <a:ext cx="916238" cy="916238"/>
          </a:xfrm>
          <a:prstGeom prst="rect">
            <a:avLst/>
          </a:prstGeom>
        </p:spPr>
      </p:pic>
      <p:sp>
        <p:nvSpPr>
          <p:cNvPr id="84" name="Right Arrow 83">
            <a:extLst>
              <a:ext uri="{FF2B5EF4-FFF2-40B4-BE49-F238E27FC236}">
                <a16:creationId xmlns:a16="http://schemas.microsoft.com/office/drawing/2014/main" id="{15E2BD96-8B30-803D-74D1-698836A2C28B}"/>
              </a:ext>
            </a:extLst>
          </p:cNvPr>
          <p:cNvSpPr/>
          <p:nvPr/>
        </p:nvSpPr>
        <p:spPr>
          <a:xfrm rot="5400000">
            <a:off x="1764386" y="2521669"/>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a:extLst>
              <a:ext uri="{FF2B5EF4-FFF2-40B4-BE49-F238E27FC236}">
                <a16:creationId xmlns:a16="http://schemas.microsoft.com/office/drawing/2014/main" id="{CF9C2FA6-6754-124F-02F0-ADF9717B8CA0}"/>
              </a:ext>
            </a:extLst>
          </p:cNvPr>
          <p:cNvSpPr/>
          <p:nvPr/>
        </p:nvSpPr>
        <p:spPr>
          <a:xfrm rot="5400000">
            <a:off x="2795223" y="2534319"/>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a:extLst>
              <a:ext uri="{FF2B5EF4-FFF2-40B4-BE49-F238E27FC236}">
                <a16:creationId xmlns:a16="http://schemas.microsoft.com/office/drawing/2014/main" id="{88D11DBE-F77B-D95B-FCE2-7B95F83940FA}"/>
              </a:ext>
            </a:extLst>
          </p:cNvPr>
          <p:cNvSpPr/>
          <p:nvPr/>
        </p:nvSpPr>
        <p:spPr>
          <a:xfrm rot="5400000">
            <a:off x="3924921" y="2541468"/>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a:extLst>
              <a:ext uri="{FF2B5EF4-FFF2-40B4-BE49-F238E27FC236}">
                <a16:creationId xmlns:a16="http://schemas.microsoft.com/office/drawing/2014/main" id="{AFC64220-2E56-993F-6010-2B9309B21AAB}"/>
              </a:ext>
            </a:extLst>
          </p:cNvPr>
          <p:cNvSpPr/>
          <p:nvPr/>
        </p:nvSpPr>
        <p:spPr>
          <a:xfrm rot="5400000">
            <a:off x="4980786" y="2541467"/>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a:extLst>
              <a:ext uri="{FF2B5EF4-FFF2-40B4-BE49-F238E27FC236}">
                <a16:creationId xmlns:a16="http://schemas.microsoft.com/office/drawing/2014/main" id="{D4368F3A-AB6A-A0E5-02F1-0ADA99F3B424}"/>
              </a:ext>
            </a:extLst>
          </p:cNvPr>
          <p:cNvSpPr/>
          <p:nvPr/>
        </p:nvSpPr>
        <p:spPr>
          <a:xfrm rot="5400000">
            <a:off x="6098003" y="2541468"/>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a:extLst>
              <a:ext uri="{FF2B5EF4-FFF2-40B4-BE49-F238E27FC236}">
                <a16:creationId xmlns:a16="http://schemas.microsoft.com/office/drawing/2014/main" id="{6BE3A64B-7284-7381-A88B-643F8ED2487A}"/>
              </a:ext>
            </a:extLst>
          </p:cNvPr>
          <p:cNvSpPr/>
          <p:nvPr/>
        </p:nvSpPr>
        <p:spPr>
          <a:xfrm rot="5400000">
            <a:off x="7179912" y="2562249"/>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Arrow 89">
            <a:extLst>
              <a:ext uri="{FF2B5EF4-FFF2-40B4-BE49-F238E27FC236}">
                <a16:creationId xmlns:a16="http://schemas.microsoft.com/office/drawing/2014/main" id="{056BC80D-6F3A-DF74-3712-6783DAA64DD3}"/>
              </a:ext>
            </a:extLst>
          </p:cNvPr>
          <p:cNvSpPr/>
          <p:nvPr/>
        </p:nvSpPr>
        <p:spPr>
          <a:xfrm rot="5400000">
            <a:off x="8255864" y="2541467"/>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a:extLst>
              <a:ext uri="{FF2B5EF4-FFF2-40B4-BE49-F238E27FC236}">
                <a16:creationId xmlns:a16="http://schemas.microsoft.com/office/drawing/2014/main" id="{1611FD3D-97D3-584B-BCB0-C61880BD7E32}"/>
              </a:ext>
            </a:extLst>
          </p:cNvPr>
          <p:cNvSpPr/>
          <p:nvPr/>
        </p:nvSpPr>
        <p:spPr>
          <a:xfrm rot="5400000">
            <a:off x="9363157" y="2562248"/>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Arrow 91">
            <a:extLst>
              <a:ext uri="{FF2B5EF4-FFF2-40B4-BE49-F238E27FC236}">
                <a16:creationId xmlns:a16="http://schemas.microsoft.com/office/drawing/2014/main" id="{B2A1409A-E8F9-91C8-7F41-2AE32C245DDD}"/>
              </a:ext>
            </a:extLst>
          </p:cNvPr>
          <p:cNvSpPr/>
          <p:nvPr/>
        </p:nvSpPr>
        <p:spPr>
          <a:xfrm rot="5400000">
            <a:off x="10455908" y="2565217"/>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76;p22">
            <a:extLst>
              <a:ext uri="{FF2B5EF4-FFF2-40B4-BE49-F238E27FC236}">
                <a16:creationId xmlns:a16="http://schemas.microsoft.com/office/drawing/2014/main" id="{D22135BF-FCFE-D26A-7F7B-A63982A0533D}"/>
              </a:ext>
            </a:extLst>
          </p:cNvPr>
          <p:cNvSpPr/>
          <p:nvPr/>
        </p:nvSpPr>
        <p:spPr>
          <a:xfrm>
            <a:off x="1555488" y="4543642"/>
            <a:ext cx="850400" cy="612800"/>
          </a:xfrm>
          <a:prstGeom prst="rect">
            <a:avLst/>
          </a:prstGeom>
          <a:solidFill>
            <a:schemeClr val="lt2">
              <a:alpha val="0"/>
            </a:schemeClr>
          </a:solidFill>
          <a:ln w="9525" cap="flat" cmpd="sng">
            <a:solidFill>
              <a:schemeClr val="dk2">
                <a:alpha val="41114"/>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06" name="Google Shape;176;p22">
            <a:extLst>
              <a:ext uri="{FF2B5EF4-FFF2-40B4-BE49-F238E27FC236}">
                <a16:creationId xmlns:a16="http://schemas.microsoft.com/office/drawing/2014/main" id="{BC0BD219-2860-A8D1-3B3C-F93B590960A6}"/>
              </a:ext>
            </a:extLst>
          </p:cNvPr>
          <p:cNvSpPr/>
          <p:nvPr/>
        </p:nvSpPr>
        <p:spPr>
          <a:xfrm>
            <a:off x="2628225" y="4543642"/>
            <a:ext cx="850400" cy="612800"/>
          </a:xfrm>
          <a:prstGeom prst="rect">
            <a:avLst/>
          </a:prstGeom>
          <a:solidFill>
            <a:schemeClr val="lt2">
              <a:alpha val="0"/>
            </a:schemeClr>
          </a:solidFill>
          <a:ln w="9525" cap="flat" cmpd="sng">
            <a:solidFill>
              <a:schemeClr val="dk2">
                <a:alpha val="41114"/>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07" name="Google Shape;176;p22">
            <a:extLst>
              <a:ext uri="{FF2B5EF4-FFF2-40B4-BE49-F238E27FC236}">
                <a16:creationId xmlns:a16="http://schemas.microsoft.com/office/drawing/2014/main" id="{DDCA5209-58D4-DC4C-91C0-A4676391B8BB}"/>
              </a:ext>
            </a:extLst>
          </p:cNvPr>
          <p:cNvSpPr/>
          <p:nvPr/>
        </p:nvSpPr>
        <p:spPr>
          <a:xfrm>
            <a:off x="3691438"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90% sepsis</a:t>
            </a:r>
            <a:endParaRPr sz="1500" kern="0">
              <a:solidFill>
                <a:srgbClr val="000000"/>
              </a:solidFill>
              <a:latin typeface="Arial"/>
              <a:cs typeface="Arial"/>
              <a:sym typeface="Arial"/>
            </a:endParaRPr>
          </a:p>
        </p:txBody>
      </p:sp>
      <p:sp>
        <p:nvSpPr>
          <p:cNvPr id="108" name="Google Shape;176;p22">
            <a:extLst>
              <a:ext uri="{FF2B5EF4-FFF2-40B4-BE49-F238E27FC236}">
                <a16:creationId xmlns:a16="http://schemas.microsoft.com/office/drawing/2014/main" id="{C5EED0E8-E65B-9354-46A1-97CB695EE915}"/>
              </a:ext>
            </a:extLst>
          </p:cNvPr>
          <p:cNvSpPr/>
          <p:nvPr/>
        </p:nvSpPr>
        <p:spPr>
          <a:xfrm>
            <a:off x="4780423" y="4543642"/>
            <a:ext cx="850400" cy="612800"/>
          </a:xfrm>
          <a:prstGeom prst="rect">
            <a:avLst/>
          </a:prstGeom>
          <a:solidFill>
            <a:schemeClr val="lt2">
              <a:alpha val="0"/>
            </a:schemeClr>
          </a:solidFill>
          <a:ln w="9525" cap="flat" cmpd="sng">
            <a:solidFill>
              <a:schemeClr val="dk2">
                <a:alpha val="41114"/>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09" name="Google Shape;176;p22">
            <a:extLst>
              <a:ext uri="{FF2B5EF4-FFF2-40B4-BE49-F238E27FC236}">
                <a16:creationId xmlns:a16="http://schemas.microsoft.com/office/drawing/2014/main" id="{C2D3528A-A5C9-DD82-025B-97976BAE22D0}"/>
              </a:ext>
            </a:extLst>
          </p:cNvPr>
          <p:cNvSpPr/>
          <p:nvPr/>
        </p:nvSpPr>
        <p:spPr>
          <a:xfrm>
            <a:off x="5869408" y="4543642"/>
            <a:ext cx="850400" cy="612800"/>
          </a:xfrm>
          <a:prstGeom prst="rect">
            <a:avLst/>
          </a:prstGeom>
          <a:solidFill>
            <a:schemeClr val="lt2">
              <a:alpha val="0"/>
            </a:schemeClr>
          </a:solidFill>
          <a:ln w="9525" cap="flat" cmpd="sng">
            <a:solidFill>
              <a:schemeClr val="dk2">
                <a:alpha val="41114"/>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10" name="Google Shape;176;p22">
            <a:extLst>
              <a:ext uri="{FF2B5EF4-FFF2-40B4-BE49-F238E27FC236}">
                <a16:creationId xmlns:a16="http://schemas.microsoft.com/office/drawing/2014/main" id="{90D45315-2AA9-EC05-86F5-4CCF0E35BF18}"/>
              </a:ext>
            </a:extLst>
          </p:cNvPr>
          <p:cNvSpPr/>
          <p:nvPr/>
        </p:nvSpPr>
        <p:spPr>
          <a:xfrm>
            <a:off x="6999094" y="4543642"/>
            <a:ext cx="850400" cy="612800"/>
          </a:xfrm>
          <a:prstGeom prst="rect">
            <a:avLst/>
          </a:prstGeom>
          <a:solidFill>
            <a:schemeClr val="lt2">
              <a:alpha val="0"/>
            </a:schemeClr>
          </a:solidFill>
          <a:ln w="9525" cap="flat" cmpd="sng">
            <a:solidFill>
              <a:schemeClr val="dk2">
                <a:alpha val="41114"/>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20% sepsis</a:t>
            </a:r>
            <a:endParaRPr sz="1500" kern="0">
              <a:solidFill>
                <a:srgbClr val="000000"/>
              </a:solidFill>
              <a:latin typeface="Arial"/>
              <a:cs typeface="Arial"/>
              <a:sym typeface="Arial"/>
            </a:endParaRPr>
          </a:p>
        </p:txBody>
      </p:sp>
      <p:sp>
        <p:nvSpPr>
          <p:cNvPr id="111" name="Google Shape;176;p22">
            <a:extLst>
              <a:ext uri="{FF2B5EF4-FFF2-40B4-BE49-F238E27FC236}">
                <a16:creationId xmlns:a16="http://schemas.microsoft.com/office/drawing/2014/main" id="{27FBA2DF-D1D5-D05C-B420-C8402B99A11F}"/>
              </a:ext>
            </a:extLst>
          </p:cNvPr>
          <p:cNvSpPr/>
          <p:nvPr/>
        </p:nvSpPr>
        <p:spPr>
          <a:xfrm>
            <a:off x="8079874" y="4543642"/>
            <a:ext cx="850400" cy="612800"/>
          </a:xfrm>
          <a:prstGeom prst="rect">
            <a:avLst/>
          </a:prstGeom>
          <a:solidFill>
            <a:schemeClr val="lt2">
              <a:alpha val="0"/>
            </a:schemeClr>
          </a:solidFill>
          <a:ln w="9525" cap="flat" cmpd="sng">
            <a:solidFill>
              <a:schemeClr val="dk2">
                <a:alpha val="41114"/>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2" name="Google Shape;176;p22">
            <a:extLst>
              <a:ext uri="{FF2B5EF4-FFF2-40B4-BE49-F238E27FC236}">
                <a16:creationId xmlns:a16="http://schemas.microsoft.com/office/drawing/2014/main" id="{CE17EFC3-D0BD-9839-CC9D-57D0817E709D}"/>
              </a:ext>
            </a:extLst>
          </p:cNvPr>
          <p:cNvSpPr/>
          <p:nvPr/>
        </p:nvSpPr>
        <p:spPr>
          <a:xfrm>
            <a:off x="9121259" y="4543642"/>
            <a:ext cx="850400" cy="612800"/>
          </a:xfrm>
          <a:prstGeom prst="rect">
            <a:avLst/>
          </a:prstGeom>
          <a:solidFill>
            <a:schemeClr val="lt2">
              <a:alpha val="0"/>
            </a:schemeClr>
          </a:solidFill>
          <a:ln w="9525" cap="flat" cmpd="sng">
            <a:solidFill>
              <a:schemeClr val="dk2">
                <a:alpha val="41114"/>
              </a:schemeClr>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3" name="Google Shape;176;p22">
            <a:extLst>
              <a:ext uri="{FF2B5EF4-FFF2-40B4-BE49-F238E27FC236}">
                <a16:creationId xmlns:a16="http://schemas.microsoft.com/office/drawing/2014/main" id="{375ABB57-487F-FEC7-97F9-CF13BA1F7B69}"/>
              </a:ext>
            </a:extLst>
          </p:cNvPr>
          <p:cNvSpPr/>
          <p:nvPr/>
        </p:nvSpPr>
        <p:spPr>
          <a:xfrm>
            <a:off x="10222121" y="454364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90% sepsis</a:t>
            </a:r>
            <a:endParaRPr sz="1500" kern="0">
              <a:solidFill>
                <a:srgbClr val="000000"/>
              </a:solidFill>
              <a:latin typeface="Arial"/>
              <a:cs typeface="Arial"/>
              <a:sym typeface="Arial"/>
            </a:endParaRPr>
          </a:p>
        </p:txBody>
      </p:sp>
      <p:sp>
        <p:nvSpPr>
          <p:cNvPr id="114" name="Rectangle 113">
            <a:extLst>
              <a:ext uri="{FF2B5EF4-FFF2-40B4-BE49-F238E27FC236}">
                <a16:creationId xmlns:a16="http://schemas.microsoft.com/office/drawing/2014/main" id="{06E5E312-DF73-0D5A-39EF-FF75242561B4}"/>
              </a:ext>
            </a:extLst>
          </p:cNvPr>
          <p:cNvSpPr/>
          <p:nvPr/>
        </p:nvSpPr>
        <p:spPr>
          <a:xfrm>
            <a:off x="1538052" y="5310108"/>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C22715B0-38E5-356B-D643-DB30B48EC520}"/>
              </a:ext>
            </a:extLst>
          </p:cNvPr>
          <p:cNvSpPr/>
          <p:nvPr/>
        </p:nvSpPr>
        <p:spPr>
          <a:xfrm>
            <a:off x="2628090" y="5301750"/>
            <a:ext cx="83472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2B8847B6-5388-F1D7-44F0-47DF4567364A}"/>
              </a:ext>
            </a:extLst>
          </p:cNvPr>
          <p:cNvSpPr/>
          <p:nvPr/>
        </p:nvSpPr>
        <p:spPr>
          <a:xfrm>
            <a:off x="3707118" y="5310108"/>
            <a:ext cx="834720"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4FB56D9A-0718-62BB-3BAE-CC550FA7FF53}"/>
              </a:ext>
            </a:extLst>
          </p:cNvPr>
          <p:cNvSpPr/>
          <p:nvPr/>
        </p:nvSpPr>
        <p:spPr>
          <a:xfrm>
            <a:off x="4796103" y="5309272"/>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00EA5283-7A97-6227-2542-21A0EDB09CB2}"/>
              </a:ext>
            </a:extLst>
          </p:cNvPr>
          <p:cNvSpPr/>
          <p:nvPr/>
        </p:nvSpPr>
        <p:spPr>
          <a:xfrm>
            <a:off x="5876184" y="5309271"/>
            <a:ext cx="197331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72E6ACD3-ABC9-BB95-13EE-29DE621EB430}"/>
              </a:ext>
            </a:extLst>
          </p:cNvPr>
          <p:cNvSpPr/>
          <p:nvPr/>
        </p:nvSpPr>
        <p:spPr>
          <a:xfrm>
            <a:off x="8044197" y="5307870"/>
            <a:ext cx="197331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99C0C9F8-67F6-2FC2-3013-5BFBC4380C95}"/>
              </a:ext>
            </a:extLst>
          </p:cNvPr>
          <p:cNvSpPr/>
          <p:nvPr/>
        </p:nvSpPr>
        <p:spPr>
          <a:xfrm>
            <a:off x="10206928" y="5309270"/>
            <a:ext cx="865593"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Arrow Connector 121">
            <a:extLst>
              <a:ext uri="{FF2B5EF4-FFF2-40B4-BE49-F238E27FC236}">
                <a16:creationId xmlns:a16="http://schemas.microsoft.com/office/drawing/2014/main" id="{66663C6C-4450-0E1B-69E9-609B03E19CAF}"/>
              </a:ext>
            </a:extLst>
          </p:cNvPr>
          <p:cNvCxnSpPr>
            <a:cxnSpLocks/>
          </p:cNvCxnSpPr>
          <p:nvPr/>
        </p:nvCxnSpPr>
        <p:spPr>
          <a:xfrm>
            <a:off x="4118024" y="5481519"/>
            <a:ext cx="0" cy="312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A6F70425-FE23-36F8-3F76-63B6F4C1D267}"/>
              </a:ext>
            </a:extLst>
          </p:cNvPr>
          <p:cNvCxnSpPr>
            <a:cxnSpLocks/>
          </p:cNvCxnSpPr>
          <p:nvPr/>
        </p:nvCxnSpPr>
        <p:spPr>
          <a:xfrm>
            <a:off x="10686261" y="5434351"/>
            <a:ext cx="2426" cy="338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2B6C1B6-83A2-A925-CCD7-D24DD6B66F82}"/>
              </a:ext>
            </a:extLst>
          </p:cNvPr>
          <p:cNvSpPr txBox="1"/>
          <p:nvPr/>
        </p:nvSpPr>
        <p:spPr>
          <a:xfrm>
            <a:off x="3720841" y="6009400"/>
            <a:ext cx="3339570" cy="369332"/>
          </a:xfrm>
          <a:prstGeom prst="rect">
            <a:avLst/>
          </a:prstGeom>
          <a:noFill/>
        </p:spPr>
        <p:txBody>
          <a:bodyPr wrap="square" rtlCol="0">
            <a:spAutoFit/>
          </a:bodyPr>
          <a:lstStyle/>
          <a:p>
            <a:r>
              <a:rPr lang="en-US"/>
              <a:t>…and so on</a:t>
            </a:r>
          </a:p>
        </p:txBody>
      </p:sp>
    </p:spTree>
    <p:extLst>
      <p:ext uri="{BB962C8B-B14F-4D97-AF65-F5344CB8AC3E}">
        <p14:creationId xmlns:p14="http://schemas.microsoft.com/office/powerpoint/2010/main" val="32940891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66C76-8C40-C2BE-02E5-2D6F6742D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C5C23-F367-F76C-A31D-D90584D530D4}"/>
              </a:ext>
            </a:extLst>
          </p:cNvPr>
          <p:cNvSpPr>
            <a:spLocks noGrp="1"/>
          </p:cNvSpPr>
          <p:nvPr>
            <p:ph type="title"/>
          </p:nvPr>
        </p:nvSpPr>
        <p:spPr>
          <a:xfrm>
            <a:off x="484094" y="365125"/>
            <a:ext cx="11497235" cy="1325563"/>
          </a:xfrm>
        </p:spPr>
        <p:txBody>
          <a:bodyPr/>
          <a:lstStyle/>
          <a:p>
            <a:r>
              <a:rPr lang="en-US"/>
              <a:t>Post-hoc calibration only decreases squared error</a:t>
            </a:r>
          </a:p>
        </p:txBody>
      </p:sp>
      <p:pic>
        <p:nvPicPr>
          <p:cNvPr id="12" name="Picture 11">
            <a:extLst>
              <a:ext uri="{FF2B5EF4-FFF2-40B4-BE49-F238E27FC236}">
                <a16:creationId xmlns:a16="http://schemas.microsoft.com/office/drawing/2014/main" id="{AC066EE5-3EB6-CBB8-472C-0E12A369DBE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813592" y="1471551"/>
            <a:ext cx="916236" cy="916237"/>
          </a:xfrm>
          <a:prstGeom prst="rect">
            <a:avLst/>
          </a:prstGeom>
        </p:spPr>
      </p:pic>
      <p:pic>
        <p:nvPicPr>
          <p:cNvPr id="15" name="Picture 14">
            <a:extLst>
              <a:ext uri="{FF2B5EF4-FFF2-40B4-BE49-F238E27FC236}">
                <a16:creationId xmlns:a16="http://schemas.microsoft.com/office/drawing/2014/main" id="{D692A09D-0DC3-CF22-7B1A-2FE3596F862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38052" y="1478158"/>
            <a:ext cx="916236" cy="916237"/>
          </a:xfrm>
          <a:prstGeom prst="rect">
            <a:avLst/>
          </a:prstGeom>
        </p:spPr>
      </p:pic>
      <p:sp>
        <p:nvSpPr>
          <p:cNvPr id="20" name="Right Arrow 19">
            <a:extLst>
              <a:ext uri="{FF2B5EF4-FFF2-40B4-BE49-F238E27FC236}">
                <a16:creationId xmlns:a16="http://schemas.microsoft.com/office/drawing/2014/main" id="{421E6BF9-F84E-54BD-C81E-896734B6B1E9}"/>
              </a:ext>
            </a:extLst>
          </p:cNvPr>
          <p:cNvSpPr/>
          <p:nvPr/>
        </p:nvSpPr>
        <p:spPr>
          <a:xfrm rot="5400000">
            <a:off x="1813863" y="2547931"/>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EA224494-FE3E-A117-1771-79B62F42FDC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091845" y="1471552"/>
            <a:ext cx="916236" cy="916237"/>
          </a:xfrm>
          <a:prstGeom prst="rect">
            <a:avLst/>
          </a:prstGeom>
        </p:spPr>
      </p:pic>
      <p:pic>
        <p:nvPicPr>
          <p:cNvPr id="26" name="Picture 25">
            <a:extLst>
              <a:ext uri="{FF2B5EF4-FFF2-40B4-BE49-F238E27FC236}">
                <a16:creationId xmlns:a16="http://schemas.microsoft.com/office/drawing/2014/main" id="{D6EDFC64-93B2-746D-A412-17E57D205AF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184596" y="1458020"/>
            <a:ext cx="916236" cy="916237"/>
          </a:xfrm>
          <a:prstGeom prst="rect">
            <a:avLst/>
          </a:prstGeom>
        </p:spPr>
      </p:pic>
      <p:sp>
        <p:nvSpPr>
          <p:cNvPr id="33" name="Right Arrow 32">
            <a:extLst>
              <a:ext uri="{FF2B5EF4-FFF2-40B4-BE49-F238E27FC236}">
                <a16:creationId xmlns:a16="http://schemas.microsoft.com/office/drawing/2014/main" id="{E39904B7-F270-9A77-954B-4FFECC257A7D}"/>
              </a:ext>
            </a:extLst>
          </p:cNvPr>
          <p:cNvSpPr/>
          <p:nvPr/>
        </p:nvSpPr>
        <p:spPr>
          <a:xfrm rot="5400000">
            <a:off x="5030263" y="256772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D880FA69-3334-8247-BA91-0FACB0B5F808}"/>
              </a:ext>
            </a:extLst>
          </p:cNvPr>
          <p:cNvSpPr/>
          <p:nvPr/>
        </p:nvSpPr>
        <p:spPr>
          <a:xfrm rot="5400000">
            <a:off x="8305341" y="256772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D1D3E7CA-B3E7-8AE5-ADB0-34B60964A26E}"/>
              </a:ext>
            </a:extLst>
          </p:cNvPr>
          <p:cNvSpPr/>
          <p:nvPr/>
        </p:nvSpPr>
        <p:spPr>
          <a:xfrm rot="5400000">
            <a:off x="9412634" y="2588510"/>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76;p22">
            <a:extLst>
              <a:ext uri="{FF2B5EF4-FFF2-40B4-BE49-F238E27FC236}">
                <a16:creationId xmlns:a16="http://schemas.microsoft.com/office/drawing/2014/main" id="{03B42CD2-94EA-428C-56D4-26B245004BF9}"/>
              </a:ext>
            </a:extLst>
          </p:cNvPr>
          <p:cNvSpPr/>
          <p:nvPr/>
        </p:nvSpPr>
        <p:spPr>
          <a:xfrm>
            <a:off x="1555488"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08" name="Google Shape;176;p22">
            <a:extLst>
              <a:ext uri="{FF2B5EF4-FFF2-40B4-BE49-F238E27FC236}">
                <a16:creationId xmlns:a16="http://schemas.microsoft.com/office/drawing/2014/main" id="{EDCF1283-A80A-9EE1-18F5-BD8ED03BCB98}"/>
              </a:ext>
            </a:extLst>
          </p:cNvPr>
          <p:cNvSpPr/>
          <p:nvPr/>
        </p:nvSpPr>
        <p:spPr>
          <a:xfrm>
            <a:off x="4780423"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1" name="Google Shape;176;p22">
            <a:extLst>
              <a:ext uri="{FF2B5EF4-FFF2-40B4-BE49-F238E27FC236}">
                <a16:creationId xmlns:a16="http://schemas.microsoft.com/office/drawing/2014/main" id="{06DC0AD3-798B-5E04-F155-5D5CF00E2A94}"/>
              </a:ext>
            </a:extLst>
          </p:cNvPr>
          <p:cNvSpPr/>
          <p:nvPr/>
        </p:nvSpPr>
        <p:spPr>
          <a:xfrm>
            <a:off x="8079874"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2" name="Google Shape;176;p22">
            <a:extLst>
              <a:ext uri="{FF2B5EF4-FFF2-40B4-BE49-F238E27FC236}">
                <a16:creationId xmlns:a16="http://schemas.microsoft.com/office/drawing/2014/main" id="{1DA1686B-C2EB-780D-218E-6F0F7814DBC8}"/>
              </a:ext>
            </a:extLst>
          </p:cNvPr>
          <p:cNvSpPr/>
          <p:nvPr/>
        </p:nvSpPr>
        <p:spPr>
          <a:xfrm>
            <a:off x="9121259"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4" name="Rectangle 113">
            <a:extLst>
              <a:ext uri="{FF2B5EF4-FFF2-40B4-BE49-F238E27FC236}">
                <a16:creationId xmlns:a16="http://schemas.microsoft.com/office/drawing/2014/main" id="{33D41985-AE3A-57D3-8E0E-541839551F1A}"/>
              </a:ext>
            </a:extLst>
          </p:cNvPr>
          <p:cNvSpPr/>
          <p:nvPr/>
        </p:nvSpPr>
        <p:spPr>
          <a:xfrm>
            <a:off x="1538052" y="3790597"/>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625E5F9-F48E-4974-D444-FC077F464FE5}"/>
              </a:ext>
            </a:extLst>
          </p:cNvPr>
          <p:cNvSpPr/>
          <p:nvPr/>
        </p:nvSpPr>
        <p:spPr>
          <a:xfrm>
            <a:off x="4796103" y="3789761"/>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9DF84C1-F806-AC22-6C32-9FC2D5D55DE0}"/>
              </a:ext>
            </a:extLst>
          </p:cNvPr>
          <p:cNvSpPr/>
          <p:nvPr/>
        </p:nvSpPr>
        <p:spPr>
          <a:xfrm>
            <a:off x="8044197" y="3788359"/>
            <a:ext cx="197331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34E87E-73A4-8373-B3B2-907FCE87677C}"/>
              </a:ext>
            </a:extLst>
          </p:cNvPr>
          <p:cNvSpPr txBox="1"/>
          <p:nvPr/>
        </p:nvSpPr>
        <p:spPr>
          <a:xfrm>
            <a:off x="625665" y="4866367"/>
            <a:ext cx="11355664" cy="369332"/>
          </a:xfrm>
          <a:prstGeom prst="rect">
            <a:avLst/>
          </a:prstGeom>
          <a:noFill/>
        </p:spPr>
        <p:txBody>
          <a:bodyPr wrap="square" rtlCol="0">
            <a:spAutoFit/>
          </a:bodyPr>
          <a:lstStyle/>
          <a:p>
            <a:r>
              <a:rPr lang="en-US"/>
              <a:t>We can compute total squared error by looking separately at all the level sets of your favorite predictor</a:t>
            </a:r>
          </a:p>
        </p:txBody>
      </p:sp>
    </p:spTree>
    <p:extLst>
      <p:ext uri="{BB962C8B-B14F-4D97-AF65-F5344CB8AC3E}">
        <p14:creationId xmlns:p14="http://schemas.microsoft.com/office/powerpoint/2010/main" val="1953186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1BA81-3B1C-B8F5-208E-4A798E4FF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83DE4-2788-5510-BBC6-A65291DE5687}"/>
              </a:ext>
            </a:extLst>
          </p:cNvPr>
          <p:cNvSpPr>
            <a:spLocks noGrp="1"/>
          </p:cNvSpPr>
          <p:nvPr>
            <p:ph type="title"/>
          </p:nvPr>
        </p:nvSpPr>
        <p:spPr>
          <a:xfrm>
            <a:off x="484094" y="365125"/>
            <a:ext cx="11497235" cy="1325563"/>
          </a:xfrm>
        </p:spPr>
        <p:txBody>
          <a:bodyPr/>
          <a:lstStyle/>
          <a:p>
            <a:r>
              <a:rPr lang="en-US"/>
              <a:t>Post-hoc calibration only decreases squared error</a:t>
            </a:r>
          </a:p>
        </p:txBody>
      </p:sp>
      <p:pic>
        <p:nvPicPr>
          <p:cNvPr id="12" name="Picture 11">
            <a:extLst>
              <a:ext uri="{FF2B5EF4-FFF2-40B4-BE49-F238E27FC236}">
                <a16:creationId xmlns:a16="http://schemas.microsoft.com/office/drawing/2014/main" id="{2B0800E5-AD2C-5D78-997E-0174D70C52A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813592" y="1471551"/>
            <a:ext cx="916236" cy="916237"/>
          </a:xfrm>
          <a:prstGeom prst="rect">
            <a:avLst/>
          </a:prstGeom>
        </p:spPr>
      </p:pic>
      <p:pic>
        <p:nvPicPr>
          <p:cNvPr id="15" name="Picture 14">
            <a:extLst>
              <a:ext uri="{FF2B5EF4-FFF2-40B4-BE49-F238E27FC236}">
                <a16:creationId xmlns:a16="http://schemas.microsoft.com/office/drawing/2014/main" id="{F36998C0-4E1C-79EF-22CF-B45E0B01AD7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38052" y="1478158"/>
            <a:ext cx="916236" cy="916237"/>
          </a:xfrm>
          <a:prstGeom prst="rect">
            <a:avLst/>
          </a:prstGeom>
        </p:spPr>
      </p:pic>
      <p:sp>
        <p:nvSpPr>
          <p:cNvPr id="20" name="Right Arrow 19">
            <a:extLst>
              <a:ext uri="{FF2B5EF4-FFF2-40B4-BE49-F238E27FC236}">
                <a16:creationId xmlns:a16="http://schemas.microsoft.com/office/drawing/2014/main" id="{51897DE6-5CD0-DDBC-1540-3710AF10BAC4}"/>
              </a:ext>
            </a:extLst>
          </p:cNvPr>
          <p:cNvSpPr/>
          <p:nvPr/>
        </p:nvSpPr>
        <p:spPr>
          <a:xfrm rot="5400000">
            <a:off x="1813863" y="2547931"/>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E09B0748-0C02-C599-47C8-E31F822C2D4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091845" y="1471552"/>
            <a:ext cx="916236" cy="916237"/>
          </a:xfrm>
          <a:prstGeom prst="rect">
            <a:avLst/>
          </a:prstGeom>
        </p:spPr>
      </p:pic>
      <p:pic>
        <p:nvPicPr>
          <p:cNvPr id="26" name="Picture 25">
            <a:extLst>
              <a:ext uri="{FF2B5EF4-FFF2-40B4-BE49-F238E27FC236}">
                <a16:creationId xmlns:a16="http://schemas.microsoft.com/office/drawing/2014/main" id="{4CE1643D-E1A8-871D-C38F-E23FFC945D3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184596" y="1458020"/>
            <a:ext cx="916236" cy="916237"/>
          </a:xfrm>
          <a:prstGeom prst="rect">
            <a:avLst/>
          </a:prstGeom>
        </p:spPr>
      </p:pic>
      <p:sp>
        <p:nvSpPr>
          <p:cNvPr id="33" name="Right Arrow 32">
            <a:extLst>
              <a:ext uri="{FF2B5EF4-FFF2-40B4-BE49-F238E27FC236}">
                <a16:creationId xmlns:a16="http://schemas.microsoft.com/office/drawing/2014/main" id="{C150B757-7806-1F07-5C0F-84F4FA60A9C9}"/>
              </a:ext>
            </a:extLst>
          </p:cNvPr>
          <p:cNvSpPr/>
          <p:nvPr/>
        </p:nvSpPr>
        <p:spPr>
          <a:xfrm rot="5400000">
            <a:off x="5030263" y="256772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5A0AACBF-2170-76A3-DFD3-B6BF2939CE8E}"/>
              </a:ext>
            </a:extLst>
          </p:cNvPr>
          <p:cNvSpPr/>
          <p:nvPr/>
        </p:nvSpPr>
        <p:spPr>
          <a:xfrm rot="5400000">
            <a:off x="8305341" y="256772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77D882D3-5E00-F739-5BA6-D17FCCAB9FBF}"/>
              </a:ext>
            </a:extLst>
          </p:cNvPr>
          <p:cNvSpPr/>
          <p:nvPr/>
        </p:nvSpPr>
        <p:spPr>
          <a:xfrm rot="5400000">
            <a:off x="9412634" y="2588510"/>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76;p22">
            <a:extLst>
              <a:ext uri="{FF2B5EF4-FFF2-40B4-BE49-F238E27FC236}">
                <a16:creationId xmlns:a16="http://schemas.microsoft.com/office/drawing/2014/main" id="{BD8516AF-7A76-31C8-C59A-37D9130EA77F}"/>
              </a:ext>
            </a:extLst>
          </p:cNvPr>
          <p:cNvSpPr/>
          <p:nvPr/>
        </p:nvSpPr>
        <p:spPr>
          <a:xfrm>
            <a:off x="1555488"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08" name="Google Shape;176;p22">
            <a:extLst>
              <a:ext uri="{FF2B5EF4-FFF2-40B4-BE49-F238E27FC236}">
                <a16:creationId xmlns:a16="http://schemas.microsoft.com/office/drawing/2014/main" id="{FFF045AB-75E6-98C1-4922-75AC46CAB97D}"/>
              </a:ext>
            </a:extLst>
          </p:cNvPr>
          <p:cNvSpPr/>
          <p:nvPr/>
        </p:nvSpPr>
        <p:spPr>
          <a:xfrm>
            <a:off x="4780423"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1" name="Google Shape;176;p22">
            <a:extLst>
              <a:ext uri="{FF2B5EF4-FFF2-40B4-BE49-F238E27FC236}">
                <a16:creationId xmlns:a16="http://schemas.microsoft.com/office/drawing/2014/main" id="{B86CD899-1BD2-5619-DAA5-ACB3A041BF72}"/>
              </a:ext>
            </a:extLst>
          </p:cNvPr>
          <p:cNvSpPr/>
          <p:nvPr/>
        </p:nvSpPr>
        <p:spPr>
          <a:xfrm>
            <a:off x="8079874"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2" name="Google Shape;176;p22">
            <a:extLst>
              <a:ext uri="{FF2B5EF4-FFF2-40B4-BE49-F238E27FC236}">
                <a16:creationId xmlns:a16="http://schemas.microsoft.com/office/drawing/2014/main" id="{70FE0F51-E5AB-ED0D-D36D-E5BF8361CCFA}"/>
              </a:ext>
            </a:extLst>
          </p:cNvPr>
          <p:cNvSpPr/>
          <p:nvPr/>
        </p:nvSpPr>
        <p:spPr>
          <a:xfrm>
            <a:off x="9121259"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4" name="Rectangle 113">
            <a:extLst>
              <a:ext uri="{FF2B5EF4-FFF2-40B4-BE49-F238E27FC236}">
                <a16:creationId xmlns:a16="http://schemas.microsoft.com/office/drawing/2014/main" id="{64B1DADB-1841-2C2A-11F3-B1512841B24F}"/>
              </a:ext>
            </a:extLst>
          </p:cNvPr>
          <p:cNvSpPr/>
          <p:nvPr/>
        </p:nvSpPr>
        <p:spPr>
          <a:xfrm>
            <a:off x="1538052" y="3790597"/>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003478A6-CDE4-2494-C2C0-95BF394A9C29}"/>
              </a:ext>
            </a:extLst>
          </p:cNvPr>
          <p:cNvSpPr/>
          <p:nvPr/>
        </p:nvSpPr>
        <p:spPr>
          <a:xfrm>
            <a:off x="4796103" y="3789761"/>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A4A1DE76-8A57-CC27-4BF3-3BEFB30EE6AB}"/>
              </a:ext>
            </a:extLst>
          </p:cNvPr>
          <p:cNvSpPr/>
          <p:nvPr/>
        </p:nvSpPr>
        <p:spPr>
          <a:xfrm>
            <a:off x="8044197" y="3788359"/>
            <a:ext cx="197331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0C3AAAD-42DC-D810-93C4-F41F05EA2E3C}"/>
              </a:ext>
            </a:extLst>
          </p:cNvPr>
          <p:cNvSpPr txBox="1"/>
          <p:nvPr/>
        </p:nvSpPr>
        <p:spPr>
          <a:xfrm>
            <a:off x="418168" y="4781814"/>
            <a:ext cx="11355664" cy="646331"/>
          </a:xfrm>
          <a:prstGeom prst="rect">
            <a:avLst/>
          </a:prstGeom>
          <a:noFill/>
        </p:spPr>
        <p:txBody>
          <a:bodyPr wrap="square" rtlCol="0">
            <a:spAutoFit/>
          </a:bodyPr>
          <a:lstStyle/>
          <a:p>
            <a:r>
              <a:rPr lang="en-US"/>
              <a:t>On all the instances where your favorite predictor predicted 70% sepsis, the </a:t>
            </a:r>
            <a:r>
              <a:rPr lang="en-US" i="1"/>
              <a:t>best case scenario </a:t>
            </a:r>
            <a:r>
              <a:rPr lang="en-US"/>
              <a:t>for squared error is that 70% of the patients develop sepsis</a:t>
            </a:r>
          </a:p>
        </p:txBody>
      </p:sp>
      <p:pic>
        <p:nvPicPr>
          <p:cNvPr id="7" name="Picture 6">
            <a:extLst>
              <a:ext uri="{FF2B5EF4-FFF2-40B4-BE49-F238E27FC236}">
                <a16:creationId xmlns:a16="http://schemas.microsoft.com/office/drawing/2014/main" id="{90AF7DF3-0D89-C99A-1019-83A583D1D1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1009" y="3870917"/>
            <a:ext cx="900952" cy="900952"/>
          </a:xfrm>
          <a:prstGeom prst="rect">
            <a:avLst/>
          </a:prstGeom>
        </p:spPr>
      </p:pic>
      <p:pic>
        <p:nvPicPr>
          <p:cNvPr id="9" name="Picture 8">
            <a:extLst>
              <a:ext uri="{FF2B5EF4-FFF2-40B4-BE49-F238E27FC236}">
                <a16:creationId xmlns:a16="http://schemas.microsoft.com/office/drawing/2014/main" id="{50B786FE-86B2-F109-273A-44C4518781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30212" y="3901000"/>
            <a:ext cx="900952" cy="900952"/>
          </a:xfrm>
          <a:prstGeom prst="rect">
            <a:avLst/>
          </a:prstGeom>
        </p:spPr>
      </p:pic>
      <p:pic>
        <p:nvPicPr>
          <p:cNvPr id="11" name="Picture 10">
            <a:extLst>
              <a:ext uri="{FF2B5EF4-FFF2-40B4-BE49-F238E27FC236}">
                <a16:creationId xmlns:a16="http://schemas.microsoft.com/office/drawing/2014/main" id="{0452048C-7308-A866-1D9C-E846702267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2891" y="3901000"/>
            <a:ext cx="900952" cy="900952"/>
          </a:xfrm>
          <a:prstGeom prst="rect">
            <a:avLst/>
          </a:prstGeom>
        </p:spPr>
      </p:pic>
      <p:pic>
        <p:nvPicPr>
          <p:cNvPr id="16" name="Picture 15">
            <a:extLst>
              <a:ext uri="{FF2B5EF4-FFF2-40B4-BE49-F238E27FC236}">
                <a16:creationId xmlns:a16="http://schemas.microsoft.com/office/drawing/2014/main" id="{0F8DFF59-552A-6255-3FC9-F20EE9CFFF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0707" y="3904378"/>
            <a:ext cx="900952" cy="900952"/>
          </a:xfrm>
          <a:prstGeom prst="rect">
            <a:avLst/>
          </a:prstGeom>
        </p:spPr>
      </p:pic>
    </p:spTree>
    <p:extLst>
      <p:ext uri="{BB962C8B-B14F-4D97-AF65-F5344CB8AC3E}">
        <p14:creationId xmlns:p14="http://schemas.microsoft.com/office/powerpoint/2010/main" val="781305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F2BC2-A480-57BC-66B8-3C069EE59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A1AFF-898D-6F9A-2FD5-55D6274EBF0D}"/>
              </a:ext>
            </a:extLst>
          </p:cNvPr>
          <p:cNvSpPr>
            <a:spLocks noGrp="1"/>
          </p:cNvSpPr>
          <p:nvPr>
            <p:ph type="title"/>
          </p:nvPr>
        </p:nvSpPr>
        <p:spPr>
          <a:xfrm>
            <a:off x="484094" y="365125"/>
            <a:ext cx="11497235" cy="1325563"/>
          </a:xfrm>
        </p:spPr>
        <p:txBody>
          <a:bodyPr/>
          <a:lstStyle/>
          <a:p>
            <a:r>
              <a:rPr lang="en-US"/>
              <a:t>Post-hoc calibration only decreases squared error</a:t>
            </a:r>
          </a:p>
        </p:txBody>
      </p:sp>
      <p:pic>
        <p:nvPicPr>
          <p:cNvPr id="12" name="Picture 11">
            <a:extLst>
              <a:ext uri="{FF2B5EF4-FFF2-40B4-BE49-F238E27FC236}">
                <a16:creationId xmlns:a16="http://schemas.microsoft.com/office/drawing/2014/main" id="{633A9E47-9D2E-9C48-4E3A-929311C4676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813592" y="1471551"/>
            <a:ext cx="916236" cy="916237"/>
          </a:xfrm>
          <a:prstGeom prst="rect">
            <a:avLst/>
          </a:prstGeom>
        </p:spPr>
      </p:pic>
      <p:pic>
        <p:nvPicPr>
          <p:cNvPr id="15" name="Picture 14">
            <a:extLst>
              <a:ext uri="{FF2B5EF4-FFF2-40B4-BE49-F238E27FC236}">
                <a16:creationId xmlns:a16="http://schemas.microsoft.com/office/drawing/2014/main" id="{AA32BF14-574D-F5AB-196A-39984CE6148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38052" y="1478158"/>
            <a:ext cx="916236" cy="916237"/>
          </a:xfrm>
          <a:prstGeom prst="rect">
            <a:avLst/>
          </a:prstGeom>
        </p:spPr>
      </p:pic>
      <p:sp>
        <p:nvSpPr>
          <p:cNvPr id="20" name="Right Arrow 19">
            <a:extLst>
              <a:ext uri="{FF2B5EF4-FFF2-40B4-BE49-F238E27FC236}">
                <a16:creationId xmlns:a16="http://schemas.microsoft.com/office/drawing/2014/main" id="{922D1584-657E-A819-CB76-1FD55619B672}"/>
              </a:ext>
            </a:extLst>
          </p:cNvPr>
          <p:cNvSpPr/>
          <p:nvPr/>
        </p:nvSpPr>
        <p:spPr>
          <a:xfrm rot="5400000">
            <a:off x="1813863" y="2547931"/>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E14B003-D8C7-708A-F140-E9F03D8BB0D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091845" y="1471552"/>
            <a:ext cx="916236" cy="916237"/>
          </a:xfrm>
          <a:prstGeom prst="rect">
            <a:avLst/>
          </a:prstGeom>
        </p:spPr>
      </p:pic>
      <p:pic>
        <p:nvPicPr>
          <p:cNvPr id="26" name="Picture 25">
            <a:extLst>
              <a:ext uri="{FF2B5EF4-FFF2-40B4-BE49-F238E27FC236}">
                <a16:creationId xmlns:a16="http://schemas.microsoft.com/office/drawing/2014/main" id="{EBC0501A-2B15-7789-C3ED-472B59583A9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184596" y="1458020"/>
            <a:ext cx="916236" cy="916237"/>
          </a:xfrm>
          <a:prstGeom prst="rect">
            <a:avLst/>
          </a:prstGeom>
        </p:spPr>
      </p:pic>
      <p:sp>
        <p:nvSpPr>
          <p:cNvPr id="33" name="Right Arrow 32">
            <a:extLst>
              <a:ext uri="{FF2B5EF4-FFF2-40B4-BE49-F238E27FC236}">
                <a16:creationId xmlns:a16="http://schemas.microsoft.com/office/drawing/2014/main" id="{F31AC5D9-FEBD-8120-11ED-965B180C2B85}"/>
              </a:ext>
            </a:extLst>
          </p:cNvPr>
          <p:cNvSpPr/>
          <p:nvPr/>
        </p:nvSpPr>
        <p:spPr>
          <a:xfrm rot="5400000">
            <a:off x="5030263" y="256772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6B67ED6B-5B4B-2FF2-7AAC-D7F079646C8E}"/>
              </a:ext>
            </a:extLst>
          </p:cNvPr>
          <p:cNvSpPr/>
          <p:nvPr/>
        </p:nvSpPr>
        <p:spPr>
          <a:xfrm rot="5400000">
            <a:off x="8305341" y="256772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58AA3398-B92F-6840-7B9B-1E04A7AAD581}"/>
              </a:ext>
            </a:extLst>
          </p:cNvPr>
          <p:cNvSpPr/>
          <p:nvPr/>
        </p:nvSpPr>
        <p:spPr>
          <a:xfrm rot="5400000">
            <a:off x="9412634" y="2588510"/>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76;p22">
            <a:extLst>
              <a:ext uri="{FF2B5EF4-FFF2-40B4-BE49-F238E27FC236}">
                <a16:creationId xmlns:a16="http://schemas.microsoft.com/office/drawing/2014/main" id="{D8B66126-163E-7371-7655-142B3B16E52D}"/>
              </a:ext>
            </a:extLst>
          </p:cNvPr>
          <p:cNvSpPr/>
          <p:nvPr/>
        </p:nvSpPr>
        <p:spPr>
          <a:xfrm>
            <a:off x="1555488"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08" name="Google Shape;176;p22">
            <a:extLst>
              <a:ext uri="{FF2B5EF4-FFF2-40B4-BE49-F238E27FC236}">
                <a16:creationId xmlns:a16="http://schemas.microsoft.com/office/drawing/2014/main" id="{034B0570-929A-A3EB-99DF-92FA3797DF53}"/>
              </a:ext>
            </a:extLst>
          </p:cNvPr>
          <p:cNvSpPr/>
          <p:nvPr/>
        </p:nvSpPr>
        <p:spPr>
          <a:xfrm>
            <a:off x="4780423"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1" name="Google Shape;176;p22">
            <a:extLst>
              <a:ext uri="{FF2B5EF4-FFF2-40B4-BE49-F238E27FC236}">
                <a16:creationId xmlns:a16="http://schemas.microsoft.com/office/drawing/2014/main" id="{57DA0750-8A67-8DB4-C767-B73A766E58A6}"/>
              </a:ext>
            </a:extLst>
          </p:cNvPr>
          <p:cNvSpPr/>
          <p:nvPr/>
        </p:nvSpPr>
        <p:spPr>
          <a:xfrm>
            <a:off x="8079874"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2" name="Google Shape;176;p22">
            <a:extLst>
              <a:ext uri="{FF2B5EF4-FFF2-40B4-BE49-F238E27FC236}">
                <a16:creationId xmlns:a16="http://schemas.microsoft.com/office/drawing/2014/main" id="{FB84DC8F-8CA8-145A-8A07-993294F72281}"/>
              </a:ext>
            </a:extLst>
          </p:cNvPr>
          <p:cNvSpPr/>
          <p:nvPr/>
        </p:nvSpPr>
        <p:spPr>
          <a:xfrm>
            <a:off x="9121259"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4" name="Rectangle 113">
            <a:extLst>
              <a:ext uri="{FF2B5EF4-FFF2-40B4-BE49-F238E27FC236}">
                <a16:creationId xmlns:a16="http://schemas.microsoft.com/office/drawing/2014/main" id="{F15F415C-199F-CFE5-E5F7-59F8A112C18D}"/>
              </a:ext>
            </a:extLst>
          </p:cNvPr>
          <p:cNvSpPr/>
          <p:nvPr/>
        </p:nvSpPr>
        <p:spPr>
          <a:xfrm>
            <a:off x="1538052" y="3790597"/>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425D6D36-F0DF-9B5E-5A72-04393993F4F4}"/>
              </a:ext>
            </a:extLst>
          </p:cNvPr>
          <p:cNvSpPr/>
          <p:nvPr/>
        </p:nvSpPr>
        <p:spPr>
          <a:xfrm>
            <a:off x="4796103" y="3789761"/>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FAE5FB08-8FA6-3DE4-1E74-61BB786C6C55}"/>
              </a:ext>
            </a:extLst>
          </p:cNvPr>
          <p:cNvSpPr/>
          <p:nvPr/>
        </p:nvSpPr>
        <p:spPr>
          <a:xfrm>
            <a:off x="8044197" y="3788359"/>
            <a:ext cx="197331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45621A3-9D82-0E0C-E904-81BCE466A53E}"/>
              </a:ext>
            </a:extLst>
          </p:cNvPr>
          <p:cNvSpPr txBox="1"/>
          <p:nvPr/>
        </p:nvSpPr>
        <p:spPr>
          <a:xfrm>
            <a:off x="418168" y="4781814"/>
            <a:ext cx="11355664" cy="646331"/>
          </a:xfrm>
          <a:prstGeom prst="rect">
            <a:avLst/>
          </a:prstGeom>
          <a:noFill/>
        </p:spPr>
        <p:txBody>
          <a:bodyPr wrap="square" rtlCol="0">
            <a:spAutoFit/>
          </a:bodyPr>
          <a:lstStyle/>
          <a:p>
            <a:r>
              <a:rPr lang="en-US"/>
              <a:t>On all the instances where your favorite predictor predicted 70% sepsis, the </a:t>
            </a:r>
            <a:r>
              <a:rPr lang="en-US" i="1"/>
              <a:t>best case scenario </a:t>
            </a:r>
            <a:r>
              <a:rPr lang="en-US"/>
              <a:t>for squared error is that 70% of the patients develop sepsis</a:t>
            </a:r>
          </a:p>
        </p:txBody>
      </p:sp>
      <p:pic>
        <p:nvPicPr>
          <p:cNvPr id="9" name="Picture 8">
            <a:extLst>
              <a:ext uri="{FF2B5EF4-FFF2-40B4-BE49-F238E27FC236}">
                <a16:creationId xmlns:a16="http://schemas.microsoft.com/office/drawing/2014/main" id="{569451B8-5A4A-0FEE-0326-8668C95E41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0212" y="3901000"/>
            <a:ext cx="900952" cy="900952"/>
          </a:xfrm>
          <a:prstGeom prst="rect">
            <a:avLst/>
          </a:prstGeom>
        </p:spPr>
      </p:pic>
      <p:pic>
        <p:nvPicPr>
          <p:cNvPr id="16" name="Picture 15">
            <a:extLst>
              <a:ext uri="{FF2B5EF4-FFF2-40B4-BE49-F238E27FC236}">
                <a16:creationId xmlns:a16="http://schemas.microsoft.com/office/drawing/2014/main" id="{039D4DA9-B4A2-C592-6C28-5835E7D777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70707" y="3904378"/>
            <a:ext cx="900952" cy="900952"/>
          </a:xfrm>
          <a:prstGeom prst="rect">
            <a:avLst/>
          </a:prstGeom>
        </p:spPr>
      </p:pic>
      <p:sp>
        <p:nvSpPr>
          <p:cNvPr id="4" name="TextBox 3">
            <a:extLst>
              <a:ext uri="{FF2B5EF4-FFF2-40B4-BE49-F238E27FC236}">
                <a16:creationId xmlns:a16="http://schemas.microsoft.com/office/drawing/2014/main" id="{768E6314-AD78-9618-9E1C-D35A4ACAF6CD}"/>
              </a:ext>
            </a:extLst>
          </p:cNvPr>
          <p:cNvSpPr txBox="1"/>
          <p:nvPr/>
        </p:nvSpPr>
        <p:spPr>
          <a:xfrm>
            <a:off x="418168" y="5659250"/>
            <a:ext cx="11355664" cy="369332"/>
          </a:xfrm>
          <a:prstGeom prst="rect">
            <a:avLst/>
          </a:prstGeom>
          <a:noFill/>
        </p:spPr>
        <p:txBody>
          <a:bodyPr wrap="square" rtlCol="0">
            <a:spAutoFit/>
          </a:bodyPr>
          <a:lstStyle/>
          <a:p>
            <a:r>
              <a:rPr lang="en-US"/>
              <a:t>Could be worse—maybe your predictor is biased here—but let’s be generous</a:t>
            </a:r>
          </a:p>
        </p:txBody>
      </p:sp>
      <p:pic>
        <p:nvPicPr>
          <p:cNvPr id="5" name="Picture 4">
            <a:extLst>
              <a:ext uri="{FF2B5EF4-FFF2-40B4-BE49-F238E27FC236}">
                <a16:creationId xmlns:a16="http://schemas.microsoft.com/office/drawing/2014/main" id="{56932025-3DDC-A0F3-338A-3D486AF3DF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5163" y="3880862"/>
            <a:ext cx="900952" cy="900952"/>
          </a:xfrm>
          <a:prstGeom prst="rect">
            <a:avLst/>
          </a:prstGeom>
        </p:spPr>
      </p:pic>
      <p:pic>
        <p:nvPicPr>
          <p:cNvPr id="6" name="Picture 5">
            <a:extLst>
              <a:ext uri="{FF2B5EF4-FFF2-40B4-BE49-F238E27FC236}">
                <a16:creationId xmlns:a16="http://schemas.microsoft.com/office/drawing/2014/main" id="{F5A18956-3AD6-2413-7DCF-22A8C600DF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4171" y="3901000"/>
            <a:ext cx="900952" cy="900952"/>
          </a:xfrm>
          <a:prstGeom prst="rect">
            <a:avLst/>
          </a:prstGeom>
        </p:spPr>
      </p:pic>
    </p:spTree>
    <p:extLst>
      <p:ext uri="{BB962C8B-B14F-4D97-AF65-F5344CB8AC3E}">
        <p14:creationId xmlns:p14="http://schemas.microsoft.com/office/powerpoint/2010/main" val="42798853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65EA4-C5D4-CA11-7004-85C449E13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751218-112C-5EE8-DE1F-1AEBD266744C}"/>
              </a:ext>
            </a:extLst>
          </p:cNvPr>
          <p:cNvSpPr>
            <a:spLocks noGrp="1"/>
          </p:cNvSpPr>
          <p:nvPr>
            <p:ph type="title"/>
          </p:nvPr>
        </p:nvSpPr>
        <p:spPr>
          <a:xfrm>
            <a:off x="484094" y="365125"/>
            <a:ext cx="11497235" cy="1325563"/>
          </a:xfrm>
        </p:spPr>
        <p:txBody>
          <a:bodyPr/>
          <a:lstStyle/>
          <a:p>
            <a:r>
              <a:rPr lang="en-US"/>
              <a:t>Post-hoc calibration only decreases squared error</a:t>
            </a:r>
          </a:p>
        </p:txBody>
      </p:sp>
      <p:pic>
        <p:nvPicPr>
          <p:cNvPr id="12" name="Picture 11">
            <a:extLst>
              <a:ext uri="{FF2B5EF4-FFF2-40B4-BE49-F238E27FC236}">
                <a16:creationId xmlns:a16="http://schemas.microsoft.com/office/drawing/2014/main" id="{0E57D0F4-1B5D-BDC6-60F0-A54B8929C6E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813592" y="1471551"/>
            <a:ext cx="916236" cy="916237"/>
          </a:xfrm>
          <a:prstGeom prst="rect">
            <a:avLst/>
          </a:prstGeom>
        </p:spPr>
      </p:pic>
      <p:pic>
        <p:nvPicPr>
          <p:cNvPr id="15" name="Picture 14">
            <a:extLst>
              <a:ext uri="{FF2B5EF4-FFF2-40B4-BE49-F238E27FC236}">
                <a16:creationId xmlns:a16="http://schemas.microsoft.com/office/drawing/2014/main" id="{EAB6F4ED-909E-0692-F715-9A579CB8990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38052" y="1478158"/>
            <a:ext cx="916236" cy="916237"/>
          </a:xfrm>
          <a:prstGeom prst="rect">
            <a:avLst/>
          </a:prstGeom>
        </p:spPr>
      </p:pic>
      <p:sp>
        <p:nvSpPr>
          <p:cNvPr id="20" name="Right Arrow 19">
            <a:extLst>
              <a:ext uri="{FF2B5EF4-FFF2-40B4-BE49-F238E27FC236}">
                <a16:creationId xmlns:a16="http://schemas.microsoft.com/office/drawing/2014/main" id="{6B9F0561-CF4B-6CB3-DD1A-593FC64DEFF0}"/>
              </a:ext>
            </a:extLst>
          </p:cNvPr>
          <p:cNvSpPr/>
          <p:nvPr/>
        </p:nvSpPr>
        <p:spPr>
          <a:xfrm rot="5400000">
            <a:off x="1813863" y="2547931"/>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27F4CAD-B03D-05F0-ABE7-98DB6287A9D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091845" y="1471552"/>
            <a:ext cx="916236" cy="916237"/>
          </a:xfrm>
          <a:prstGeom prst="rect">
            <a:avLst/>
          </a:prstGeom>
        </p:spPr>
      </p:pic>
      <p:pic>
        <p:nvPicPr>
          <p:cNvPr id="26" name="Picture 25">
            <a:extLst>
              <a:ext uri="{FF2B5EF4-FFF2-40B4-BE49-F238E27FC236}">
                <a16:creationId xmlns:a16="http://schemas.microsoft.com/office/drawing/2014/main" id="{F66D2ADD-E2AE-2CA9-6F53-985DCC06D39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184596" y="1458020"/>
            <a:ext cx="916236" cy="916237"/>
          </a:xfrm>
          <a:prstGeom prst="rect">
            <a:avLst/>
          </a:prstGeom>
        </p:spPr>
      </p:pic>
      <p:sp>
        <p:nvSpPr>
          <p:cNvPr id="33" name="Right Arrow 32">
            <a:extLst>
              <a:ext uri="{FF2B5EF4-FFF2-40B4-BE49-F238E27FC236}">
                <a16:creationId xmlns:a16="http://schemas.microsoft.com/office/drawing/2014/main" id="{933E9B53-D26C-DE36-9C41-26758692E96B}"/>
              </a:ext>
            </a:extLst>
          </p:cNvPr>
          <p:cNvSpPr/>
          <p:nvPr/>
        </p:nvSpPr>
        <p:spPr>
          <a:xfrm rot="5400000">
            <a:off x="5030263" y="256772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F92B6861-E9E4-43B1-477D-A38907E45DC1}"/>
              </a:ext>
            </a:extLst>
          </p:cNvPr>
          <p:cNvSpPr/>
          <p:nvPr/>
        </p:nvSpPr>
        <p:spPr>
          <a:xfrm rot="5400000">
            <a:off x="8305341" y="256772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6FAE2E18-2395-48A0-A734-318D744328C2}"/>
              </a:ext>
            </a:extLst>
          </p:cNvPr>
          <p:cNvSpPr/>
          <p:nvPr/>
        </p:nvSpPr>
        <p:spPr>
          <a:xfrm rot="5400000">
            <a:off x="9412634" y="2588510"/>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76;p22">
            <a:extLst>
              <a:ext uri="{FF2B5EF4-FFF2-40B4-BE49-F238E27FC236}">
                <a16:creationId xmlns:a16="http://schemas.microsoft.com/office/drawing/2014/main" id="{1756D13E-E25D-83B7-1452-0747C50A960D}"/>
              </a:ext>
            </a:extLst>
          </p:cNvPr>
          <p:cNvSpPr/>
          <p:nvPr/>
        </p:nvSpPr>
        <p:spPr>
          <a:xfrm>
            <a:off x="1555488"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08" name="Google Shape;176;p22">
            <a:extLst>
              <a:ext uri="{FF2B5EF4-FFF2-40B4-BE49-F238E27FC236}">
                <a16:creationId xmlns:a16="http://schemas.microsoft.com/office/drawing/2014/main" id="{D68EB7EE-175B-0BA0-1D2F-2A18893B83A8}"/>
              </a:ext>
            </a:extLst>
          </p:cNvPr>
          <p:cNvSpPr/>
          <p:nvPr/>
        </p:nvSpPr>
        <p:spPr>
          <a:xfrm>
            <a:off x="4780423"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1" name="Google Shape;176;p22">
            <a:extLst>
              <a:ext uri="{FF2B5EF4-FFF2-40B4-BE49-F238E27FC236}">
                <a16:creationId xmlns:a16="http://schemas.microsoft.com/office/drawing/2014/main" id="{8AA95033-CD4F-8BAC-BAB3-0521177D835B}"/>
              </a:ext>
            </a:extLst>
          </p:cNvPr>
          <p:cNvSpPr/>
          <p:nvPr/>
        </p:nvSpPr>
        <p:spPr>
          <a:xfrm>
            <a:off x="8079874"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2" name="Google Shape;176;p22">
            <a:extLst>
              <a:ext uri="{FF2B5EF4-FFF2-40B4-BE49-F238E27FC236}">
                <a16:creationId xmlns:a16="http://schemas.microsoft.com/office/drawing/2014/main" id="{AFBA3EE0-6F4F-459F-086D-CEF3FE1EF287}"/>
              </a:ext>
            </a:extLst>
          </p:cNvPr>
          <p:cNvSpPr/>
          <p:nvPr/>
        </p:nvSpPr>
        <p:spPr>
          <a:xfrm>
            <a:off x="9121259"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4" name="Rectangle 113">
            <a:extLst>
              <a:ext uri="{FF2B5EF4-FFF2-40B4-BE49-F238E27FC236}">
                <a16:creationId xmlns:a16="http://schemas.microsoft.com/office/drawing/2014/main" id="{D2311D21-9AF9-904F-1438-A26A01D19F81}"/>
              </a:ext>
            </a:extLst>
          </p:cNvPr>
          <p:cNvSpPr/>
          <p:nvPr/>
        </p:nvSpPr>
        <p:spPr>
          <a:xfrm>
            <a:off x="1538052" y="3790597"/>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AA477173-44A7-87C1-23F9-2CF84DDAAC53}"/>
              </a:ext>
            </a:extLst>
          </p:cNvPr>
          <p:cNvSpPr/>
          <p:nvPr/>
        </p:nvSpPr>
        <p:spPr>
          <a:xfrm>
            <a:off x="4796103" y="3789761"/>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93F2DEFF-60B8-D993-9489-7D0D2D03362F}"/>
              </a:ext>
            </a:extLst>
          </p:cNvPr>
          <p:cNvSpPr/>
          <p:nvPr/>
        </p:nvSpPr>
        <p:spPr>
          <a:xfrm>
            <a:off x="8044197" y="3788359"/>
            <a:ext cx="197331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D6D5FE8-C117-E08F-D35D-85629C75A61D}"/>
              </a:ext>
            </a:extLst>
          </p:cNvPr>
          <p:cNvSpPr txBox="1"/>
          <p:nvPr/>
        </p:nvSpPr>
        <p:spPr>
          <a:xfrm>
            <a:off x="418168" y="5839058"/>
            <a:ext cx="11355664" cy="646331"/>
          </a:xfrm>
          <a:prstGeom prst="rect">
            <a:avLst/>
          </a:prstGeom>
          <a:noFill/>
        </p:spPr>
        <p:txBody>
          <a:bodyPr wrap="square" rtlCol="0">
            <a:spAutoFit/>
          </a:bodyPr>
          <a:lstStyle/>
          <a:p>
            <a:r>
              <a:rPr lang="en-US"/>
              <a:t>Meanwhile, on this same set of instances when using post-hoc calibration, the </a:t>
            </a:r>
            <a:r>
              <a:rPr lang="en-US" i="1"/>
              <a:t>worst case scenario </a:t>
            </a:r>
            <a:r>
              <a:rPr lang="en-US"/>
              <a:t>for squared error is that 70% of the patients develop sepsis</a:t>
            </a:r>
          </a:p>
        </p:txBody>
      </p:sp>
      <p:pic>
        <p:nvPicPr>
          <p:cNvPr id="7" name="Picture 6">
            <a:extLst>
              <a:ext uri="{FF2B5EF4-FFF2-40B4-BE49-F238E27FC236}">
                <a16:creationId xmlns:a16="http://schemas.microsoft.com/office/drawing/2014/main" id="{160AB7C9-5313-660A-F7F4-7E2DC8CFA9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1009" y="3870917"/>
            <a:ext cx="900952" cy="900952"/>
          </a:xfrm>
          <a:prstGeom prst="rect">
            <a:avLst/>
          </a:prstGeom>
        </p:spPr>
      </p:pic>
      <p:pic>
        <p:nvPicPr>
          <p:cNvPr id="9" name="Picture 8">
            <a:extLst>
              <a:ext uri="{FF2B5EF4-FFF2-40B4-BE49-F238E27FC236}">
                <a16:creationId xmlns:a16="http://schemas.microsoft.com/office/drawing/2014/main" id="{F9CAFD3E-5A8A-AC58-AC08-022D5C40ED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30212" y="3901000"/>
            <a:ext cx="900952" cy="900952"/>
          </a:xfrm>
          <a:prstGeom prst="rect">
            <a:avLst/>
          </a:prstGeom>
        </p:spPr>
      </p:pic>
      <p:pic>
        <p:nvPicPr>
          <p:cNvPr id="11" name="Picture 10">
            <a:extLst>
              <a:ext uri="{FF2B5EF4-FFF2-40B4-BE49-F238E27FC236}">
                <a16:creationId xmlns:a16="http://schemas.microsoft.com/office/drawing/2014/main" id="{08F49575-B793-721C-ACDB-1FF3DA1317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2891" y="3901000"/>
            <a:ext cx="900952" cy="900952"/>
          </a:xfrm>
          <a:prstGeom prst="rect">
            <a:avLst/>
          </a:prstGeom>
        </p:spPr>
      </p:pic>
      <p:pic>
        <p:nvPicPr>
          <p:cNvPr id="16" name="Picture 15">
            <a:extLst>
              <a:ext uri="{FF2B5EF4-FFF2-40B4-BE49-F238E27FC236}">
                <a16:creationId xmlns:a16="http://schemas.microsoft.com/office/drawing/2014/main" id="{FD5245FB-279A-F228-C8C3-B863C814BB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0707" y="3904378"/>
            <a:ext cx="900952" cy="900952"/>
          </a:xfrm>
          <a:prstGeom prst="rect">
            <a:avLst/>
          </a:prstGeom>
        </p:spPr>
      </p:pic>
      <p:cxnSp>
        <p:nvCxnSpPr>
          <p:cNvPr id="4" name="Straight Arrow Connector 3">
            <a:extLst>
              <a:ext uri="{FF2B5EF4-FFF2-40B4-BE49-F238E27FC236}">
                <a16:creationId xmlns:a16="http://schemas.microsoft.com/office/drawing/2014/main" id="{DF551558-019B-F208-A055-3292D9B9BF3A}"/>
              </a:ext>
            </a:extLst>
          </p:cNvPr>
          <p:cNvCxnSpPr>
            <a:cxnSpLocks/>
          </p:cNvCxnSpPr>
          <p:nvPr/>
        </p:nvCxnSpPr>
        <p:spPr>
          <a:xfrm>
            <a:off x="1898532" y="4801952"/>
            <a:ext cx="0" cy="312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A08C8040-51AA-FF91-FDD8-201FD011CEEB}"/>
              </a:ext>
            </a:extLst>
          </p:cNvPr>
          <p:cNvCxnSpPr>
            <a:cxnSpLocks/>
          </p:cNvCxnSpPr>
          <p:nvPr/>
        </p:nvCxnSpPr>
        <p:spPr>
          <a:xfrm>
            <a:off x="5203197" y="4748032"/>
            <a:ext cx="2426" cy="338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5AF6ED1B-15E5-3FA9-8ABA-B3781C2C5422}"/>
              </a:ext>
            </a:extLst>
          </p:cNvPr>
          <p:cNvCxnSpPr>
            <a:cxnSpLocks/>
          </p:cNvCxnSpPr>
          <p:nvPr/>
        </p:nvCxnSpPr>
        <p:spPr>
          <a:xfrm>
            <a:off x="8510897" y="4712456"/>
            <a:ext cx="2426" cy="338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1BA0D80F-88AD-2FF9-5FB9-59BE4F74C8DC}"/>
              </a:ext>
            </a:extLst>
          </p:cNvPr>
          <p:cNvCxnSpPr>
            <a:cxnSpLocks/>
          </p:cNvCxnSpPr>
          <p:nvPr/>
        </p:nvCxnSpPr>
        <p:spPr>
          <a:xfrm>
            <a:off x="9591140" y="4716939"/>
            <a:ext cx="2426" cy="338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Google Shape;176;p22">
            <a:extLst>
              <a:ext uri="{FF2B5EF4-FFF2-40B4-BE49-F238E27FC236}">
                <a16:creationId xmlns:a16="http://schemas.microsoft.com/office/drawing/2014/main" id="{4814A82E-F582-58A3-F876-0B9D767C1EA4}"/>
              </a:ext>
            </a:extLst>
          </p:cNvPr>
          <p:cNvSpPr/>
          <p:nvPr/>
        </p:nvSpPr>
        <p:spPr>
          <a:xfrm>
            <a:off x="1522372" y="5159298"/>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4" name="Google Shape;176;p22">
            <a:extLst>
              <a:ext uri="{FF2B5EF4-FFF2-40B4-BE49-F238E27FC236}">
                <a16:creationId xmlns:a16="http://schemas.microsoft.com/office/drawing/2014/main" id="{0FCCB23F-A19A-4844-2A4F-3595759298A3}"/>
              </a:ext>
            </a:extLst>
          </p:cNvPr>
          <p:cNvSpPr/>
          <p:nvPr/>
        </p:nvSpPr>
        <p:spPr>
          <a:xfrm>
            <a:off x="4774886" y="5185917"/>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7" name="Google Shape;176;p22">
            <a:extLst>
              <a:ext uri="{FF2B5EF4-FFF2-40B4-BE49-F238E27FC236}">
                <a16:creationId xmlns:a16="http://schemas.microsoft.com/office/drawing/2014/main" id="{16987EB0-0125-7C9E-7F74-A186CF6E2E38}"/>
              </a:ext>
            </a:extLst>
          </p:cNvPr>
          <p:cNvSpPr/>
          <p:nvPr/>
        </p:nvSpPr>
        <p:spPr>
          <a:xfrm>
            <a:off x="8071305" y="512180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8" name="Google Shape;176;p22">
            <a:extLst>
              <a:ext uri="{FF2B5EF4-FFF2-40B4-BE49-F238E27FC236}">
                <a16:creationId xmlns:a16="http://schemas.microsoft.com/office/drawing/2014/main" id="{EC74A154-63CA-69C0-8F55-3373A896209B}"/>
              </a:ext>
            </a:extLst>
          </p:cNvPr>
          <p:cNvSpPr/>
          <p:nvPr/>
        </p:nvSpPr>
        <p:spPr>
          <a:xfrm>
            <a:off x="9184596" y="511173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Tree>
    <p:extLst>
      <p:ext uri="{BB962C8B-B14F-4D97-AF65-F5344CB8AC3E}">
        <p14:creationId xmlns:p14="http://schemas.microsoft.com/office/powerpoint/2010/main" val="25846862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60DE9-1EAC-C3AA-7166-C96ADABC8D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D9709A-6D92-AFCC-D3BC-39376BD2FA5C}"/>
              </a:ext>
            </a:extLst>
          </p:cNvPr>
          <p:cNvSpPr>
            <a:spLocks noGrp="1"/>
          </p:cNvSpPr>
          <p:nvPr>
            <p:ph type="title"/>
          </p:nvPr>
        </p:nvSpPr>
        <p:spPr>
          <a:xfrm>
            <a:off x="484094" y="365125"/>
            <a:ext cx="11497235" cy="1325563"/>
          </a:xfrm>
        </p:spPr>
        <p:txBody>
          <a:bodyPr/>
          <a:lstStyle/>
          <a:p>
            <a:r>
              <a:rPr lang="en-US"/>
              <a:t>Post-hoc calibration only decreases squared error</a:t>
            </a:r>
          </a:p>
        </p:txBody>
      </p:sp>
      <p:pic>
        <p:nvPicPr>
          <p:cNvPr id="12" name="Picture 11">
            <a:extLst>
              <a:ext uri="{FF2B5EF4-FFF2-40B4-BE49-F238E27FC236}">
                <a16:creationId xmlns:a16="http://schemas.microsoft.com/office/drawing/2014/main" id="{130C09E5-4631-49DE-3383-90044CF926C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813592" y="1471551"/>
            <a:ext cx="916236" cy="916237"/>
          </a:xfrm>
          <a:prstGeom prst="rect">
            <a:avLst/>
          </a:prstGeom>
        </p:spPr>
      </p:pic>
      <p:pic>
        <p:nvPicPr>
          <p:cNvPr id="15" name="Picture 14">
            <a:extLst>
              <a:ext uri="{FF2B5EF4-FFF2-40B4-BE49-F238E27FC236}">
                <a16:creationId xmlns:a16="http://schemas.microsoft.com/office/drawing/2014/main" id="{77CB56B0-E498-66D0-168C-DBDC4696396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38052" y="1478158"/>
            <a:ext cx="916236" cy="916237"/>
          </a:xfrm>
          <a:prstGeom prst="rect">
            <a:avLst/>
          </a:prstGeom>
        </p:spPr>
      </p:pic>
      <p:sp>
        <p:nvSpPr>
          <p:cNvPr id="20" name="Right Arrow 19">
            <a:extLst>
              <a:ext uri="{FF2B5EF4-FFF2-40B4-BE49-F238E27FC236}">
                <a16:creationId xmlns:a16="http://schemas.microsoft.com/office/drawing/2014/main" id="{6C81531E-41D0-B762-65E9-71940699D929}"/>
              </a:ext>
            </a:extLst>
          </p:cNvPr>
          <p:cNvSpPr/>
          <p:nvPr/>
        </p:nvSpPr>
        <p:spPr>
          <a:xfrm rot="5400000">
            <a:off x="1813863" y="2547931"/>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9A1FD6A0-A1F2-1819-9B92-75D62EBE1A6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091845" y="1471552"/>
            <a:ext cx="916236" cy="916237"/>
          </a:xfrm>
          <a:prstGeom prst="rect">
            <a:avLst/>
          </a:prstGeom>
        </p:spPr>
      </p:pic>
      <p:pic>
        <p:nvPicPr>
          <p:cNvPr id="26" name="Picture 25">
            <a:extLst>
              <a:ext uri="{FF2B5EF4-FFF2-40B4-BE49-F238E27FC236}">
                <a16:creationId xmlns:a16="http://schemas.microsoft.com/office/drawing/2014/main" id="{609A86EB-5F8C-517F-18CB-F42DD397A15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184596" y="1458020"/>
            <a:ext cx="916236" cy="916237"/>
          </a:xfrm>
          <a:prstGeom prst="rect">
            <a:avLst/>
          </a:prstGeom>
        </p:spPr>
      </p:pic>
      <p:sp>
        <p:nvSpPr>
          <p:cNvPr id="33" name="Right Arrow 32">
            <a:extLst>
              <a:ext uri="{FF2B5EF4-FFF2-40B4-BE49-F238E27FC236}">
                <a16:creationId xmlns:a16="http://schemas.microsoft.com/office/drawing/2014/main" id="{C0C1E986-834B-B698-AAEF-39DB0485670A}"/>
              </a:ext>
            </a:extLst>
          </p:cNvPr>
          <p:cNvSpPr/>
          <p:nvPr/>
        </p:nvSpPr>
        <p:spPr>
          <a:xfrm rot="5400000">
            <a:off x="5030263" y="256772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450BD687-32AD-1379-D39F-AB6EA3474277}"/>
              </a:ext>
            </a:extLst>
          </p:cNvPr>
          <p:cNvSpPr/>
          <p:nvPr/>
        </p:nvSpPr>
        <p:spPr>
          <a:xfrm rot="5400000">
            <a:off x="8305341" y="256772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2457179D-EB74-C5A2-94B6-E396EEDEA45F}"/>
              </a:ext>
            </a:extLst>
          </p:cNvPr>
          <p:cNvSpPr/>
          <p:nvPr/>
        </p:nvSpPr>
        <p:spPr>
          <a:xfrm rot="5400000">
            <a:off x="9412634" y="2588510"/>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76;p22">
            <a:extLst>
              <a:ext uri="{FF2B5EF4-FFF2-40B4-BE49-F238E27FC236}">
                <a16:creationId xmlns:a16="http://schemas.microsoft.com/office/drawing/2014/main" id="{A43C5D52-5FCE-D861-194A-E631BA714760}"/>
              </a:ext>
            </a:extLst>
          </p:cNvPr>
          <p:cNvSpPr/>
          <p:nvPr/>
        </p:nvSpPr>
        <p:spPr>
          <a:xfrm>
            <a:off x="1555488"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08" name="Google Shape;176;p22">
            <a:extLst>
              <a:ext uri="{FF2B5EF4-FFF2-40B4-BE49-F238E27FC236}">
                <a16:creationId xmlns:a16="http://schemas.microsoft.com/office/drawing/2014/main" id="{F1DB3882-40D3-5FD8-6DA4-2997AB3A73A5}"/>
              </a:ext>
            </a:extLst>
          </p:cNvPr>
          <p:cNvSpPr/>
          <p:nvPr/>
        </p:nvSpPr>
        <p:spPr>
          <a:xfrm>
            <a:off x="4780423"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1" name="Google Shape;176;p22">
            <a:extLst>
              <a:ext uri="{FF2B5EF4-FFF2-40B4-BE49-F238E27FC236}">
                <a16:creationId xmlns:a16="http://schemas.microsoft.com/office/drawing/2014/main" id="{F478B145-4626-B63F-A89B-BECBD627CC55}"/>
              </a:ext>
            </a:extLst>
          </p:cNvPr>
          <p:cNvSpPr/>
          <p:nvPr/>
        </p:nvSpPr>
        <p:spPr>
          <a:xfrm>
            <a:off x="8079874"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2" name="Google Shape;176;p22">
            <a:extLst>
              <a:ext uri="{FF2B5EF4-FFF2-40B4-BE49-F238E27FC236}">
                <a16:creationId xmlns:a16="http://schemas.microsoft.com/office/drawing/2014/main" id="{54233EB1-8EED-1440-568A-8705B544C54D}"/>
              </a:ext>
            </a:extLst>
          </p:cNvPr>
          <p:cNvSpPr/>
          <p:nvPr/>
        </p:nvSpPr>
        <p:spPr>
          <a:xfrm>
            <a:off x="9121259" y="3024131"/>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70% sepsis</a:t>
            </a:r>
            <a:endParaRPr sz="1500" kern="0">
              <a:solidFill>
                <a:srgbClr val="000000"/>
              </a:solidFill>
              <a:latin typeface="Arial"/>
              <a:cs typeface="Arial"/>
              <a:sym typeface="Arial"/>
            </a:endParaRPr>
          </a:p>
        </p:txBody>
      </p:sp>
      <p:sp>
        <p:nvSpPr>
          <p:cNvPr id="114" name="Rectangle 113">
            <a:extLst>
              <a:ext uri="{FF2B5EF4-FFF2-40B4-BE49-F238E27FC236}">
                <a16:creationId xmlns:a16="http://schemas.microsoft.com/office/drawing/2014/main" id="{61F54F99-11FC-9960-F538-6EEA2E523F1A}"/>
              </a:ext>
            </a:extLst>
          </p:cNvPr>
          <p:cNvSpPr/>
          <p:nvPr/>
        </p:nvSpPr>
        <p:spPr>
          <a:xfrm>
            <a:off x="1538052" y="3790597"/>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6196B447-F1CE-5590-8137-063F134B587B}"/>
              </a:ext>
            </a:extLst>
          </p:cNvPr>
          <p:cNvSpPr/>
          <p:nvPr/>
        </p:nvSpPr>
        <p:spPr>
          <a:xfrm>
            <a:off x="4796103" y="3789761"/>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FD6A59C5-F7EF-0A68-8DBC-D7A116D3B4D9}"/>
              </a:ext>
            </a:extLst>
          </p:cNvPr>
          <p:cNvSpPr/>
          <p:nvPr/>
        </p:nvSpPr>
        <p:spPr>
          <a:xfrm>
            <a:off x="8044197" y="3788359"/>
            <a:ext cx="197331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9C2E72-B58A-3766-D807-97AAD2513B76}"/>
              </a:ext>
            </a:extLst>
          </p:cNvPr>
          <p:cNvSpPr txBox="1"/>
          <p:nvPr/>
        </p:nvSpPr>
        <p:spPr>
          <a:xfrm>
            <a:off x="418168" y="5839058"/>
            <a:ext cx="11355664" cy="369332"/>
          </a:xfrm>
          <a:prstGeom prst="rect">
            <a:avLst/>
          </a:prstGeom>
          <a:noFill/>
        </p:spPr>
        <p:txBody>
          <a:bodyPr wrap="square" rtlCol="0">
            <a:spAutoFit/>
          </a:bodyPr>
          <a:lstStyle/>
          <a:p>
            <a:r>
              <a:rPr lang="en-US"/>
              <a:t>Could be better! Maybe we predict perfectly! But calibration guarantees, at the very least, </a:t>
            </a:r>
            <a:r>
              <a:rPr lang="en-US" i="1"/>
              <a:t>unbiasedness</a:t>
            </a:r>
            <a:r>
              <a:rPr lang="en-US"/>
              <a:t>. </a:t>
            </a:r>
          </a:p>
        </p:txBody>
      </p:sp>
      <p:pic>
        <p:nvPicPr>
          <p:cNvPr id="7" name="Picture 6">
            <a:extLst>
              <a:ext uri="{FF2B5EF4-FFF2-40B4-BE49-F238E27FC236}">
                <a16:creationId xmlns:a16="http://schemas.microsoft.com/office/drawing/2014/main" id="{9A8BC1EF-AA67-6FAC-8E63-F2C3ABDA80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1009" y="3870917"/>
            <a:ext cx="900952" cy="900952"/>
          </a:xfrm>
          <a:prstGeom prst="rect">
            <a:avLst/>
          </a:prstGeom>
        </p:spPr>
      </p:pic>
      <p:pic>
        <p:nvPicPr>
          <p:cNvPr id="9" name="Picture 8">
            <a:extLst>
              <a:ext uri="{FF2B5EF4-FFF2-40B4-BE49-F238E27FC236}">
                <a16:creationId xmlns:a16="http://schemas.microsoft.com/office/drawing/2014/main" id="{E1DB183E-308F-F8B7-CCD1-B5DAA8ABF2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30212" y="3901000"/>
            <a:ext cx="900952" cy="900952"/>
          </a:xfrm>
          <a:prstGeom prst="rect">
            <a:avLst/>
          </a:prstGeom>
        </p:spPr>
      </p:pic>
      <p:pic>
        <p:nvPicPr>
          <p:cNvPr id="11" name="Picture 10">
            <a:extLst>
              <a:ext uri="{FF2B5EF4-FFF2-40B4-BE49-F238E27FC236}">
                <a16:creationId xmlns:a16="http://schemas.microsoft.com/office/drawing/2014/main" id="{68163D11-D604-9830-039F-8D3775AF28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2891" y="3901000"/>
            <a:ext cx="900952" cy="900952"/>
          </a:xfrm>
          <a:prstGeom prst="rect">
            <a:avLst/>
          </a:prstGeom>
        </p:spPr>
      </p:pic>
      <p:pic>
        <p:nvPicPr>
          <p:cNvPr id="16" name="Picture 15">
            <a:extLst>
              <a:ext uri="{FF2B5EF4-FFF2-40B4-BE49-F238E27FC236}">
                <a16:creationId xmlns:a16="http://schemas.microsoft.com/office/drawing/2014/main" id="{A3D457A3-973F-7F8D-DFAC-E6F5E6EFA4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0707" y="3904378"/>
            <a:ext cx="900952" cy="900952"/>
          </a:xfrm>
          <a:prstGeom prst="rect">
            <a:avLst/>
          </a:prstGeom>
        </p:spPr>
      </p:pic>
      <p:cxnSp>
        <p:nvCxnSpPr>
          <p:cNvPr id="4" name="Straight Arrow Connector 3">
            <a:extLst>
              <a:ext uri="{FF2B5EF4-FFF2-40B4-BE49-F238E27FC236}">
                <a16:creationId xmlns:a16="http://schemas.microsoft.com/office/drawing/2014/main" id="{1EAC6DDA-1EA7-064B-CD98-53B3AD13498B}"/>
              </a:ext>
            </a:extLst>
          </p:cNvPr>
          <p:cNvCxnSpPr>
            <a:cxnSpLocks/>
          </p:cNvCxnSpPr>
          <p:nvPr/>
        </p:nvCxnSpPr>
        <p:spPr>
          <a:xfrm>
            <a:off x="1898532" y="4801952"/>
            <a:ext cx="0" cy="312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990A1BDD-C0B9-4F65-08AB-6DF50FC3CCA6}"/>
              </a:ext>
            </a:extLst>
          </p:cNvPr>
          <p:cNvCxnSpPr>
            <a:cxnSpLocks/>
          </p:cNvCxnSpPr>
          <p:nvPr/>
        </p:nvCxnSpPr>
        <p:spPr>
          <a:xfrm>
            <a:off x="5203197" y="4748032"/>
            <a:ext cx="2426" cy="338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1E1BA253-3EBF-C43F-B242-011B4EB188FA}"/>
              </a:ext>
            </a:extLst>
          </p:cNvPr>
          <p:cNvCxnSpPr>
            <a:cxnSpLocks/>
          </p:cNvCxnSpPr>
          <p:nvPr/>
        </p:nvCxnSpPr>
        <p:spPr>
          <a:xfrm>
            <a:off x="8510897" y="4712456"/>
            <a:ext cx="2426" cy="338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C4803CB2-ED1C-252F-0C66-F1B0C3A82845}"/>
              </a:ext>
            </a:extLst>
          </p:cNvPr>
          <p:cNvCxnSpPr>
            <a:cxnSpLocks/>
          </p:cNvCxnSpPr>
          <p:nvPr/>
        </p:nvCxnSpPr>
        <p:spPr>
          <a:xfrm>
            <a:off x="9591140" y="4716939"/>
            <a:ext cx="2426" cy="338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Google Shape;176;p22">
            <a:extLst>
              <a:ext uri="{FF2B5EF4-FFF2-40B4-BE49-F238E27FC236}">
                <a16:creationId xmlns:a16="http://schemas.microsoft.com/office/drawing/2014/main" id="{DD262980-CC56-CC3F-E7C4-6A9C7B77CFF9}"/>
              </a:ext>
            </a:extLst>
          </p:cNvPr>
          <p:cNvSpPr/>
          <p:nvPr/>
        </p:nvSpPr>
        <p:spPr>
          <a:xfrm>
            <a:off x="1522372" y="5159298"/>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0% sepsis</a:t>
            </a:r>
            <a:endParaRPr sz="1500" kern="0">
              <a:solidFill>
                <a:srgbClr val="000000"/>
              </a:solidFill>
              <a:latin typeface="Arial"/>
              <a:cs typeface="Arial"/>
              <a:sym typeface="Arial"/>
            </a:endParaRPr>
          </a:p>
        </p:txBody>
      </p:sp>
      <p:sp>
        <p:nvSpPr>
          <p:cNvPr id="14" name="Google Shape;176;p22">
            <a:extLst>
              <a:ext uri="{FF2B5EF4-FFF2-40B4-BE49-F238E27FC236}">
                <a16:creationId xmlns:a16="http://schemas.microsoft.com/office/drawing/2014/main" id="{E744BCB7-4B72-DE9A-8E26-328324F6759B}"/>
              </a:ext>
            </a:extLst>
          </p:cNvPr>
          <p:cNvSpPr/>
          <p:nvPr/>
        </p:nvSpPr>
        <p:spPr>
          <a:xfrm>
            <a:off x="4774886" y="5185917"/>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100% sepsis</a:t>
            </a:r>
            <a:endParaRPr sz="1500" kern="0">
              <a:solidFill>
                <a:srgbClr val="000000"/>
              </a:solidFill>
              <a:latin typeface="Arial"/>
              <a:cs typeface="Arial"/>
              <a:sym typeface="Arial"/>
            </a:endParaRPr>
          </a:p>
        </p:txBody>
      </p:sp>
      <p:sp>
        <p:nvSpPr>
          <p:cNvPr id="17" name="Google Shape;176;p22">
            <a:extLst>
              <a:ext uri="{FF2B5EF4-FFF2-40B4-BE49-F238E27FC236}">
                <a16:creationId xmlns:a16="http://schemas.microsoft.com/office/drawing/2014/main" id="{553B61D3-B7CF-B598-CCE8-142F756ED74D}"/>
              </a:ext>
            </a:extLst>
          </p:cNvPr>
          <p:cNvSpPr/>
          <p:nvPr/>
        </p:nvSpPr>
        <p:spPr>
          <a:xfrm>
            <a:off x="8071305" y="5121802"/>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100% sepsis</a:t>
            </a:r>
            <a:endParaRPr sz="1500" kern="0">
              <a:solidFill>
                <a:srgbClr val="000000"/>
              </a:solidFill>
              <a:latin typeface="Arial"/>
              <a:cs typeface="Arial"/>
              <a:sym typeface="Arial"/>
            </a:endParaRPr>
          </a:p>
        </p:txBody>
      </p:sp>
      <p:sp>
        <p:nvSpPr>
          <p:cNvPr id="18" name="Google Shape;176;p22">
            <a:extLst>
              <a:ext uri="{FF2B5EF4-FFF2-40B4-BE49-F238E27FC236}">
                <a16:creationId xmlns:a16="http://schemas.microsoft.com/office/drawing/2014/main" id="{6F8ADFA9-5C9A-89B7-B4BD-568D83A43928}"/>
              </a:ext>
            </a:extLst>
          </p:cNvPr>
          <p:cNvSpPr/>
          <p:nvPr/>
        </p:nvSpPr>
        <p:spPr>
          <a:xfrm>
            <a:off x="9184596" y="5111730"/>
            <a:ext cx="850400"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100% sepsis</a:t>
            </a:r>
            <a:endParaRPr sz="1500" kern="0">
              <a:solidFill>
                <a:srgbClr val="000000"/>
              </a:solidFill>
              <a:latin typeface="Arial"/>
              <a:cs typeface="Arial"/>
              <a:sym typeface="Arial"/>
            </a:endParaRPr>
          </a:p>
        </p:txBody>
      </p:sp>
    </p:spTree>
    <p:extLst>
      <p:ext uri="{BB962C8B-B14F-4D97-AF65-F5344CB8AC3E}">
        <p14:creationId xmlns:p14="http://schemas.microsoft.com/office/powerpoint/2010/main" val="400450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7B42B-E67C-2DFF-F02E-82B0556C70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53F63C-610E-A7FD-19BE-80F6AE36AAAF}"/>
              </a:ext>
            </a:extLst>
          </p:cNvPr>
          <p:cNvSpPr>
            <a:spLocks noGrp="1"/>
          </p:cNvSpPr>
          <p:nvPr>
            <p:ph type="title"/>
          </p:nvPr>
        </p:nvSpPr>
        <p:spPr/>
        <p:txBody>
          <a:bodyPr/>
          <a:lstStyle/>
          <a:p>
            <a:r>
              <a:rPr lang="en-US"/>
              <a:t>How can we make sense of probabilities?</a:t>
            </a:r>
          </a:p>
        </p:txBody>
      </p:sp>
      <p:sp>
        <p:nvSpPr>
          <p:cNvPr id="3" name="Content Placeholder 2">
            <a:extLst>
              <a:ext uri="{FF2B5EF4-FFF2-40B4-BE49-F238E27FC236}">
                <a16:creationId xmlns:a16="http://schemas.microsoft.com/office/drawing/2014/main" id="{F580E7BD-E7D2-4206-4304-A5A3FCE39C0F}"/>
              </a:ext>
            </a:extLst>
          </p:cNvPr>
          <p:cNvSpPr>
            <a:spLocks noGrp="1"/>
          </p:cNvSpPr>
          <p:nvPr>
            <p:ph idx="1"/>
          </p:nvPr>
        </p:nvSpPr>
        <p:spPr>
          <a:xfrm>
            <a:off x="428723" y="3488682"/>
            <a:ext cx="10515600" cy="831273"/>
          </a:xfrm>
        </p:spPr>
        <p:txBody>
          <a:bodyPr vert="horz" lIns="91440" tIns="45720" rIns="91440" bIns="45720" rtlCol="0" anchor="t">
            <a:normAutofit/>
          </a:bodyPr>
          <a:lstStyle/>
          <a:p>
            <a:pPr marL="457200" lvl="1" indent="0">
              <a:buNone/>
            </a:pPr>
            <a:r>
              <a:rPr lang="en-US"/>
              <a:t>This is the </a:t>
            </a:r>
            <a:r>
              <a:rPr lang="en-US" b="1">
                <a:solidFill>
                  <a:srgbClr val="F9BF39"/>
                </a:solidFill>
              </a:rPr>
              <a:t>Reference Class Problem</a:t>
            </a:r>
            <a:r>
              <a:rPr lang="en-US"/>
              <a:t> from Philosophy of Science, and it pervades machine learning. </a:t>
            </a:r>
          </a:p>
        </p:txBody>
      </p:sp>
      <p:pic>
        <p:nvPicPr>
          <p:cNvPr id="4" name="Picture 3" descr="A text on a white background&#10;&#10;AI-generated content may be incorrect.">
            <a:extLst>
              <a:ext uri="{FF2B5EF4-FFF2-40B4-BE49-F238E27FC236}">
                <a16:creationId xmlns:a16="http://schemas.microsoft.com/office/drawing/2014/main" id="{D96E46D1-E29D-8257-0698-16395CE466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15401" y="4549633"/>
            <a:ext cx="3200469" cy="1926616"/>
          </a:xfrm>
          <a:prstGeom prst="roundRect">
            <a:avLst>
              <a:gd name="adj" fmla="val 8783"/>
            </a:avLst>
          </a:prstGeom>
          <a:ln>
            <a:solidFill>
              <a:schemeClr val="accent1"/>
            </a:solidFill>
          </a:ln>
        </p:spPr>
      </p:pic>
      <p:pic>
        <p:nvPicPr>
          <p:cNvPr id="5" name="Picture 4">
            <a:extLst>
              <a:ext uri="{FF2B5EF4-FFF2-40B4-BE49-F238E27FC236}">
                <a16:creationId xmlns:a16="http://schemas.microsoft.com/office/drawing/2014/main" id="{86238208-BB50-AA89-1A0F-16AC2B27E03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476261" y="4549633"/>
            <a:ext cx="2335297" cy="1926616"/>
          </a:xfrm>
          <a:prstGeom prst="roundRect">
            <a:avLst>
              <a:gd name="adj" fmla="val 9192"/>
            </a:avLst>
          </a:prstGeom>
          <a:ln>
            <a:solidFill>
              <a:schemeClr val="accent1"/>
            </a:solidFill>
          </a:ln>
        </p:spPr>
      </p:pic>
      <p:sp>
        <p:nvSpPr>
          <p:cNvPr id="6" name="Rounded Rectangle 5">
            <a:extLst>
              <a:ext uri="{FF2B5EF4-FFF2-40B4-BE49-F238E27FC236}">
                <a16:creationId xmlns:a16="http://schemas.microsoft.com/office/drawing/2014/main" id="{11EB794C-0E4C-1DC1-946C-E0EB26BC0A46}"/>
              </a:ext>
            </a:extLst>
          </p:cNvPr>
          <p:cNvSpPr/>
          <p:nvPr/>
        </p:nvSpPr>
        <p:spPr>
          <a:xfrm>
            <a:off x="603290" y="1704015"/>
            <a:ext cx="10406063" cy="1554989"/>
          </a:xfrm>
          <a:prstGeom prst="roundRect">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800">
              <a:solidFill>
                <a:schemeClr val="tx1"/>
              </a:solidFill>
            </a:endParaRPr>
          </a:p>
        </p:txBody>
      </p:sp>
      <p:sp>
        <p:nvSpPr>
          <p:cNvPr id="7" name="TextBox 6">
            <a:extLst>
              <a:ext uri="{FF2B5EF4-FFF2-40B4-BE49-F238E27FC236}">
                <a16:creationId xmlns:a16="http://schemas.microsoft.com/office/drawing/2014/main" id="{F04F8BB2-9A78-9DCB-8D93-7187A4EA9830}"/>
              </a:ext>
            </a:extLst>
          </p:cNvPr>
          <p:cNvSpPr txBox="1"/>
          <p:nvPr/>
        </p:nvSpPr>
        <p:spPr>
          <a:xfrm>
            <a:off x="838200" y="1789011"/>
            <a:ext cx="9449306" cy="1384995"/>
          </a:xfrm>
          <a:prstGeom prst="rect">
            <a:avLst/>
          </a:prstGeom>
          <a:noFill/>
        </p:spPr>
        <p:txBody>
          <a:bodyPr wrap="square" rtlCol="0">
            <a:spAutoFit/>
          </a:bodyPr>
          <a:lstStyle/>
          <a:p>
            <a:r>
              <a:rPr lang="en-US" sz="2800"/>
              <a:t>In general, no way to verify "</a:t>
            </a:r>
            <a:r>
              <a:rPr lang="en-US" sz="2800" b="1"/>
              <a:t>correctness</a:t>
            </a:r>
            <a:r>
              <a:rPr lang="en-US" sz="2800"/>
              <a:t>" of forecasts of "</a:t>
            </a:r>
            <a:r>
              <a:rPr lang="en-US" sz="2800" b="1"/>
              <a:t>individual probabilities</a:t>
            </a:r>
            <a:r>
              <a:rPr lang="en-US" sz="2800"/>
              <a:t>" and unclear they are even philosophically coherent. </a:t>
            </a:r>
          </a:p>
        </p:txBody>
      </p:sp>
    </p:spTree>
    <p:extLst>
      <p:ext uri="{BB962C8B-B14F-4D97-AF65-F5344CB8AC3E}">
        <p14:creationId xmlns:p14="http://schemas.microsoft.com/office/powerpoint/2010/main" val="50940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06DE3-A8E1-775E-0479-5269B0B47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9B932A-D317-1AEA-8003-60F415746035}"/>
              </a:ext>
            </a:extLst>
          </p:cNvPr>
          <p:cNvSpPr>
            <a:spLocks noGrp="1"/>
          </p:cNvSpPr>
          <p:nvPr>
            <p:ph type="title"/>
          </p:nvPr>
        </p:nvSpPr>
        <p:spPr/>
        <p:txBody>
          <a:bodyPr/>
          <a:lstStyle/>
          <a:p>
            <a:r>
              <a:rPr lang="en-US"/>
              <a:t>Post-hoc </a:t>
            </a:r>
            <a:r>
              <a:rPr lang="en-US" i="1"/>
              <a:t>decision </a:t>
            </a:r>
            <a:r>
              <a:rPr lang="en-US"/>
              <a:t>calibration on your favorite predictor</a:t>
            </a:r>
          </a:p>
        </p:txBody>
      </p:sp>
      <p:pic>
        <p:nvPicPr>
          <p:cNvPr id="4" name="Picture 3">
            <a:extLst>
              <a:ext uri="{FF2B5EF4-FFF2-40B4-BE49-F238E27FC236}">
                <a16:creationId xmlns:a16="http://schemas.microsoft.com/office/drawing/2014/main" id="{7680DB99-1A30-C0EC-5A6D-002D92717B3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208958" y="1386330"/>
            <a:ext cx="2185059" cy="2185060"/>
          </a:xfrm>
          <a:prstGeom prst="rect">
            <a:avLst/>
          </a:prstGeom>
        </p:spPr>
      </p:pic>
      <p:sp>
        <p:nvSpPr>
          <p:cNvPr id="8" name="Right Arrow 7">
            <a:extLst>
              <a:ext uri="{FF2B5EF4-FFF2-40B4-BE49-F238E27FC236}">
                <a16:creationId xmlns:a16="http://schemas.microsoft.com/office/drawing/2014/main" id="{A0167CCD-E0D5-24C8-C009-EC1FC5086F5C}"/>
              </a:ext>
            </a:extLst>
          </p:cNvPr>
          <p:cNvSpPr/>
          <p:nvPr/>
        </p:nvSpPr>
        <p:spPr>
          <a:xfrm>
            <a:off x="2121956" y="226847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D1455247-4200-A5CE-6B75-5220E91CC563}"/>
              </a:ext>
            </a:extLst>
          </p:cNvPr>
          <p:cNvSpPr/>
          <p:nvPr/>
        </p:nvSpPr>
        <p:spPr>
          <a:xfrm>
            <a:off x="5389154" y="2268477"/>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D581370-344C-8C2A-0D88-C19A9D35ED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40" y="1633378"/>
            <a:ext cx="1795622" cy="1795622"/>
          </a:xfrm>
          <a:prstGeom prst="rect">
            <a:avLst/>
          </a:prstGeom>
        </p:spPr>
      </p:pic>
      <p:sp>
        <p:nvSpPr>
          <p:cNvPr id="11" name="Google Shape;176;p22">
            <a:extLst>
              <a:ext uri="{FF2B5EF4-FFF2-40B4-BE49-F238E27FC236}">
                <a16:creationId xmlns:a16="http://schemas.microsoft.com/office/drawing/2014/main" id="{B6C9D523-E3F7-FF70-6D05-694BB6D6BE0E}"/>
              </a:ext>
            </a:extLst>
          </p:cNvPr>
          <p:cNvSpPr/>
          <p:nvPr/>
        </p:nvSpPr>
        <p:spPr>
          <a:xfrm>
            <a:off x="6584750" y="1301045"/>
            <a:ext cx="3378372" cy="218506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400" kern="0">
                <a:solidFill>
                  <a:srgbClr val="000000"/>
                </a:solidFill>
                <a:latin typeface="Arial"/>
                <a:cs typeface="Arial"/>
                <a:sym typeface="Arial"/>
              </a:rPr>
              <a:t>10% sepsis in next hour</a:t>
            </a:r>
          </a:p>
          <a:p>
            <a:pPr algn="ctr" defTabSz="1219170">
              <a:buClr>
                <a:srgbClr val="000000"/>
              </a:buClr>
            </a:pPr>
            <a:r>
              <a:rPr lang="en" sz="1400" kern="0">
                <a:solidFill>
                  <a:srgbClr val="000000"/>
                </a:solidFill>
                <a:latin typeface="Arial"/>
                <a:cs typeface="Arial"/>
                <a:sym typeface="Arial"/>
              </a:rPr>
              <a:t>20% sepsis in next 2 hours</a:t>
            </a:r>
          </a:p>
          <a:p>
            <a:pPr algn="ctr" defTabSz="1219170">
              <a:buClr>
                <a:srgbClr val="000000"/>
              </a:buClr>
            </a:pPr>
            <a:r>
              <a:rPr lang="en" sz="1400" kern="0">
                <a:solidFill>
                  <a:srgbClr val="000000"/>
                </a:solidFill>
                <a:latin typeface="Arial"/>
                <a:cs typeface="Arial"/>
                <a:sym typeface="Arial"/>
              </a:rPr>
              <a:t>…</a:t>
            </a:r>
          </a:p>
          <a:p>
            <a:pPr algn="ctr" defTabSz="1219170">
              <a:buClr>
                <a:srgbClr val="000000"/>
              </a:buClr>
            </a:pPr>
            <a:r>
              <a:rPr lang="en" sz="1400" kern="0">
                <a:solidFill>
                  <a:srgbClr val="000000"/>
                </a:solidFill>
                <a:latin typeface="Arial"/>
                <a:cs typeface="Arial"/>
                <a:sym typeface="Arial"/>
              </a:rPr>
              <a:t>5% elevated heart rate in next hour</a:t>
            </a:r>
          </a:p>
          <a:p>
            <a:pPr algn="ctr" defTabSz="1219170">
              <a:buClr>
                <a:srgbClr val="000000"/>
              </a:buClr>
            </a:pPr>
            <a:r>
              <a:rPr lang="en" sz="1400" kern="0">
                <a:solidFill>
                  <a:srgbClr val="000000"/>
                </a:solidFill>
                <a:latin typeface="Arial"/>
                <a:cs typeface="Arial"/>
                <a:sym typeface="Arial"/>
              </a:rPr>
              <a:t>5% elevated heart rate in next 2 hours</a:t>
            </a:r>
          </a:p>
          <a:p>
            <a:pPr algn="ctr" defTabSz="1219170">
              <a:buClr>
                <a:srgbClr val="000000"/>
              </a:buClr>
            </a:pPr>
            <a:r>
              <a:rPr lang="en" sz="1400" kern="0">
                <a:solidFill>
                  <a:srgbClr val="000000"/>
                </a:solidFill>
                <a:latin typeface="Arial"/>
                <a:cs typeface="Arial"/>
                <a:sym typeface="Arial"/>
              </a:rPr>
              <a:t>…</a:t>
            </a:r>
          </a:p>
          <a:p>
            <a:pPr algn="ctr" defTabSz="1219170">
              <a:buClr>
                <a:srgbClr val="000000"/>
              </a:buClr>
            </a:pPr>
            <a:r>
              <a:rPr lang="en" sz="1400" kern="0">
                <a:solidFill>
                  <a:srgbClr val="000000"/>
                </a:solidFill>
                <a:latin typeface="Arial"/>
                <a:cs typeface="Arial"/>
                <a:sym typeface="Arial"/>
              </a:rPr>
              <a:t>10% low blood pressure in next hour</a:t>
            </a:r>
          </a:p>
          <a:p>
            <a:pPr algn="ctr" defTabSz="1219170">
              <a:buClr>
                <a:srgbClr val="000000"/>
              </a:buClr>
            </a:pPr>
            <a:r>
              <a:rPr lang="en" sz="1400" kern="0">
                <a:solidFill>
                  <a:srgbClr val="000000"/>
                </a:solidFill>
                <a:latin typeface="Arial"/>
                <a:cs typeface="Arial"/>
                <a:sym typeface="Arial"/>
              </a:rPr>
              <a:t>20% low blood pressure in next 2 hours</a:t>
            </a:r>
          </a:p>
          <a:p>
            <a:pPr algn="ctr" defTabSz="1219170">
              <a:buClr>
                <a:srgbClr val="000000"/>
              </a:buClr>
            </a:pPr>
            <a:r>
              <a:rPr lang="en" sz="1400" kern="0">
                <a:solidFill>
                  <a:srgbClr val="000000"/>
                </a:solidFill>
                <a:latin typeface="Arial"/>
                <a:cs typeface="Arial"/>
                <a:sym typeface="Arial"/>
              </a:rPr>
              <a:t>…</a:t>
            </a:r>
          </a:p>
        </p:txBody>
      </p:sp>
      <p:sp>
        <p:nvSpPr>
          <p:cNvPr id="3" name="Right Arrow 2">
            <a:extLst>
              <a:ext uri="{FF2B5EF4-FFF2-40B4-BE49-F238E27FC236}">
                <a16:creationId xmlns:a16="http://schemas.microsoft.com/office/drawing/2014/main" id="{8C761A05-AB59-4A91-7EA7-533DD36CD90C}"/>
              </a:ext>
            </a:extLst>
          </p:cNvPr>
          <p:cNvSpPr/>
          <p:nvPr/>
        </p:nvSpPr>
        <p:spPr>
          <a:xfrm rot="5400000">
            <a:off x="8002230" y="3600781"/>
            <a:ext cx="543413"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76;p22">
            <a:extLst>
              <a:ext uri="{FF2B5EF4-FFF2-40B4-BE49-F238E27FC236}">
                <a16:creationId xmlns:a16="http://schemas.microsoft.com/office/drawing/2014/main" id="{CB1C15F4-2E79-83C9-784B-7BC344220D59}"/>
              </a:ext>
            </a:extLst>
          </p:cNvPr>
          <p:cNvSpPr/>
          <p:nvPr/>
        </p:nvSpPr>
        <p:spPr>
          <a:xfrm>
            <a:off x="6584750" y="4209202"/>
            <a:ext cx="3378372" cy="218506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400" kern="0">
                <a:solidFill>
                  <a:srgbClr val="000000"/>
                </a:solidFill>
                <a:latin typeface="Arial"/>
                <a:cs typeface="Arial"/>
                <a:sym typeface="Arial"/>
              </a:rPr>
              <a:t>5% sepsis in next hour</a:t>
            </a:r>
          </a:p>
          <a:p>
            <a:pPr algn="ctr" defTabSz="1219170">
              <a:buClr>
                <a:srgbClr val="000000"/>
              </a:buClr>
            </a:pPr>
            <a:r>
              <a:rPr lang="en" sz="1400" kern="0">
                <a:solidFill>
                  <a:srgbClr val="000000"/>
                </a:solidFill>
                <a:latin typeface="Arial"/>
                <a:cs typeface="Arial"/>
                <a:sym typeface="Arial"/>
              </a:rPr>
              <a:t>15% sepsis in next 2 hours</a:t>
            </a:r>
          </a:p>
          <a:p>
            <a:pPr algn="ctr" defTabSz="1219170">
              <a:buClr>
                <a:srgbClr val="000000"/>
              </a:buClr>
            </a:pPr>
            <a:r>
              <a:rPr lang="en" sz="1400" kern="0">
                <a:solidFill>
                  <a:srgbClr val="000000"/>
                </a:solidFill>
                <a:latin typeface="Arial"/>
                <a:cs typeface="Arial"/>
                <a:sym typeface="Arial"/>
              </a:rPr>
              <a:t>…</a:t>
            </a:r>
          </a:p>
          <a:p>
            <a:pPr algn="ctr" defTabSz="1219170">
              <a:buClr>
                <a:srgbClr val="000000"/>
              </a:buClr>
            </a:pPr>
            <a:r>
              <a:rPr lang="en" sz="1400" kern="0">
                <a:solidFill>
                  <a:srgbClr val="000000"/>
                </a:solidFill>
                <a:latin typeface="Arial"/>
                <a:cs typeface="Arial"/>
                <a:sym typeface="Arial"/>
              </a:rPr>
              <a:t>40% elevated heart rate in next hour</a:t>
            </a:r>
          </a:p>
          <a:p>
            <a:pPr algn="ctr" defTabSz="1219170">
              <a:buClr>
                <a:srgbClr val="000000"/>
              </a:buClr>
            </a:pPr>
            <a:r>
              <a:rPr lang="en" sz="1400" kern="0">
                <a:solidFill>
                  <a:srgbClr val="000000"/>
                </a:solidFill>
                <a:latin typeface="Arial"/>
                <a:cs typeface="Arial"/>
                <a:sym typeface="Arial"/>
              </a:rPr>
              <a:t>45% elevated heart rate in next 2 hours</a:t>
            </a:r>
          </a:p>
          <a:p>
            <a:pPr algn="ctr" defTabSz="1219170">
              <a:buClr>
                <a:srgbClr val="000000"/>
              </a:buClr>
            </a:pPr>
            <a:r>
              <a:rPr lang="en" sz="1400" kern="0">
                <a:solidFill>
                  <a:srgbClr val="000000"/>
                </a:solidFill>
                <a:latin typeface="Arial"/>
                <a:cs typeface="Arial"/>
                <a:sym typeface="Arial"/>
              </a:rPr>
              <a:t>…</a:t>
            </a:r>
          </a:p>
          <a:p>
            <a:pPr algn="ctr" defTabSz="1219170">
              <a:buClr>
                <a:srgbClr val="000000"/>
              </a:buClr>
            </a:pPr>
            <a:r>
              <a:rPr lang="en" sz="1400" kern="0">
                <a:solidFill>
                  <a:srgbClr val="000000"/>
                </a:solidFill>
                <a:latin typeface="Arial"/>
                <a:cs typeface="Arial"/>
                <a:sym typeface="Arial"/>
              </a:rPr>
              <a:t>20% low blood pressure in next hour</a:t>
            </a:r>
          </a:p>
          <a:p>
            <a:pPr algn="ctr" defTabSz="1219170">
              <a:buClr>
                <a:srgbClr val="000000"/>
              </a:buClr>
            </a:pPr>
            <a:r>
              <a:rPr lang="en" sz="1400" kern="0">
                <a:solidFill>
                  <a:srgbClr val="000000"/>
                </a:solidFill>
                <a:latin typeface="Arial"/>
                <a:cs typeface="Arial"/>
                <a:sym typeface="Arial"/>
              </a:rPr>
              <a:t>30% low blood pressure in next 2 hours</a:t>
            </a:r>
          </a:p>
          <a:p>
            <a:pPr algn="ctr" defTabSz="1219170">
              <a:buClr>
                <a:srgbClr val="000000"/>
              </a:buClr>
            </a:pPr>
            <a:r>
              <a:rPr lang="en" sz="1400" kern="0">
                <a:solidFill>
                  <a:srgbClr val="000000"/>
                </a:solidFill>
                <a:latin typeface="Arial"/>
                <a:cs typeface="Arial"/>
                <a:sym typeface="Arial"/>
              </a:rPr>
              <a:t>…</a:t>
            </a:r>
          </a:p>
        </p:txBody>
      </p:sp>
      <p:sp>
        <p:nvSpPr>
          <p:cNvPr id="6" name="TextBox 5">
            <a:extLst>
              <a:ext uri="{FF2B5EF4-FFF2-40B4-BE49-F238E27FC236}">
                <a16:creationId xmlns:a16="http://schemas.microsoft.com/office/drawing/2014/main" id="{B7EE0BEE-2903-6D61-EBB7-0CA0BDE60A5F}"/>
              </a:ext>
            </a:extLst>
          </p:cNvPr>
          <p:cNvSpPr txBox="1"/>
          <p:nvPr/>
        </p:nvSpPr>
        <p:spPr>
          <a:xfrm>
            <a:off x="8659906" y="3662987"/>
            <a:ext cx="3076996" cy="369332"/>
          </a:xfrm>
          <a:prstGeom prst="rect">
            <a:avLst/>
          </a:prstGeom>
          <a:noFill/>
        </p:spPr>
        <p:txBody>
          <a:bodyPr wrap="none" rtlCol="0">
            <a:spAutoFit/>
          </a:bodyPr>
          <a:lstStyle/>
          <a:p>
            <a:r>
              <a:rPr lang="en-US"/>
              <a:t>Post-hoc decision calibration</a:t>
            </a:r>
          </a:p>
        </p:txBody>
      </p:sp>
    </p:spTree>
    <p:extLst>
      <p:ext uri="{BB962C8B-B14F-4D97-AF65-F5344CB8AC3E}">
        <p14:creationId xmlns:p14="http://schemas.microsoft.com/office/powerpoint/2010/main" val="11144650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06206-2AE4-0F8D-2421-1A07C42C07C1}"/>
            </a:ext>
          </a:extLst>
        </p:cNvPr>
        <p:cNvGrpSpPr/>
        <p:nvPr/>
      </p:nvGrpSpPr>
      <p:grpSpPr>
        <a:xfrm>
          <a:off x="0" y="0"/>
          <a:ext cx="0" cy="0"/>
          <a:chOff x="0" y="0"/>
          <a:chExt cx="0" cy="0"/>
        </a:xfrm>
      </p:grpSpPr>
      <p:pic>
        <p:nvPicPr>
          <p:cNvPr id="83" name="Picture 82">
            <a:extLst>
              <a:ext uri="{FF2B5EF4-FFF2-40B4-BE49-F238E27FC236}">
                <a16:creationId xmlns:a16="http://schemas.microsoft.com/office/drawing/2014/main" id="{0C497C44-315A-B40F-25B2-4CB425B2D7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6534" y="1476640"/>
            <a:ext cx="916238" cy="916238"/>
          </a:xfrm>
          <a:prstGeom prst="rect">
            <a:avLst/>
          </a:prstGeom>
        </p:spPr>
      </p:pic>
      <p:sp>
        <p:nvSpPr>
          <p:cNvPr id="2" name="Title 1">
            <a:extLst>
              <a:ext uri="{FF2B5EF4-FFF2-40B4-BE49-F238E27FC236}">
                <a16:creationId xmlns:a16="http://schemas.microsoft.com/office/drawing/2014/main" id="{DBAA9B36-43D9-8893-2D9D-5A4715A9E750}"/>
              </a:ext>
            </a:extLst>
          </p:cNvPr>
          <p:cNvSpPr>
            <a:spLocks noGrp="1"/>
          </p:cNvSpPr>
          <p:nvPr>
            <p:ph type="title"/>
          </p:nvPr>
        </p:nvSpPr>
        <p:spPr/>
        <p:txBody>
          <a:bodyPr/>
          <a:lstStyle/>
          <a:p>
            <a:r>
              <a:rPr lang="en-US"/>
              <a:t>Post-hoc decision calibration on your favorite predictor</a:t>
            </a:r>
          </a:p>
        </p:txBody>
      </p:sp>
      <p:pic>
        <p:nvPicPr>
          <p:cNvPr id="4" name="Picture 3">
            <a:extLst>
              <a:ext uri="{FF2B5EF4-FFF2-40B4-BE49-F238E27FC236}">
                <a16:creationId xmlns:a16="http://schemas.microsoft.com/office/drawing/2014/main" id="{2D8769FC-F731-7716-14F1-089B48AABC3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628090" y="2997669"/>
            <a:ext cx="916236" cy="916237"/>
          </a:xfrm>
          <a:prstGeom prst="rect">
            <a:avLst/>
          </a:prstGeom>
        </p:spPr>
      </p:pic>
      <p:pic>
        <p:nvPicPr>
          <p:cNvPr id="6" name="Picture 5">
            <a:extLst>
              <a:ext uri="{FF2B5EF4-FFF2-40B4-BE49-F238E27FC236}">
                <a16:creationId xmlns:a16="http://schemas.microsoft.com/office/drawing/2014/main" id="{33E7C8AB-05DF-CA27-1DD6-615BF48C1B9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720841" y="2975950"/>
            <a:ext cx="916236" cy="916237"/>
          </a:xfrm>
          <a:prstGeom prst="rect">
            <a:avLst/>
          </a:prstGeom>
        </p:spPr>
      </p:pic>
      <p:pic>
        <p:nvPicPr>
          <p:cNvPr id="12" name="Picture 11">
            <a:extLst>
              <a:ext uri="{FF2B5EF4-FFF2-40B4-BE49-F238E27FC236}">
                <a16:creationId xmlns:a16="http://schemas.microsoft.com/office/drawing/2014/main" id="{72E10291-A68A-3CAD-53F9-250EEBFBF10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813592" y="2991062"/>
            <a:ext cx="916236" cy="916237"/>
          </a:xfrm>
          <a:prstGeom prst="rect">
            <a:avLst/>
          </a:prstGeom>
        </p:spPr>
      </p:pic>
      <p:pic>
        <p:nvPicPr>
          <p:cNvPr id="13" name="Picture 12">
            <a:extLst>
              <a:ext uri="{FF2B5EF4-FFF2-40B4-BE49-F238E27FC236}">
                <a16:creationId xmlns:a16="http://schemas.microsoft.com/office/drawing/2014/main" id="{3C12AA5E-2AF9-32D8-4646-756E680FF4A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906343" y="2996403"/>
            <a:ext cx="916236" cy="916237"/>
          </a:xfrm>
          <a:prstGeom prst="rect">
            <a:avLst/>
          </a:prstGeom>
        </p:spPr>
      </p:pic>
      <p:pic>
        <p:nvPicPr>
          <p:cNvPr id="14" name="Picture 13">
            <a:extLst>
              <a:ext uri="{FF2B5EF4-FFF2-40B4-BE49-F238E27FC236}">
                <a16:creationId xmlns:a16="http://schemas.microsoft.com/office/drawing/2014/main" id="{DDB4310A-C20B-BBE0-C2D7-888FFFF4F12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999094" y="2991062"/>
            <a:ext cx="916236" cy="916237"/>
          </a:xfrm>
          <a:prstGeom prst="rect">
            <a:avLst/>
          </a:prstGeom>
        </p:spPr>
      </p:pic>
      <p:pic>
        <p:nvPicPr>
          <p:cNvPr id="15" name="Picture 14">
            <a:extLst>
              <a:ext uri="{FF2B5EF4-FFF2-40B4-BE49-F238E27FC236}">
                <a16:creationId xmlns:a16="http://schemas.microsoft.com/office/drawing/2014/main" id="{533B4319-40D5-70D6-F8B4-10E5DB5A05D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38052" y="2997669"/>
            <a:ext cx="916236" cy="916237"/>
          </a:xfrm>
          <a:prstGeom prst="rect">
            <a:avLst/>
          </a:prstGeom>
        </p:spPr>
      </p:pic>
      <p:sp>
        <p:nvSpPr>
          <p:cNvPr id="20" name="Right Arrow 19">
            <a:extLst>
              <a:ext uri="{FF2B5EF4-FFF2-40B4-BE49-F238E27FC236}">
                <a16:creationId xmlns:a16="http://schemas.microsoft.com/office/drawing/2014/main" id="{04FDA58B-D9FA-123A-2346-1391F7020661}"/>
              </a:ext>
            </a:extLst>
          </p:cNvPr>
          <p:cNvSpPr/>
          <p:nvPr/>
        </p:nvSpPr>
        <p:spPr>
          <a:xfrm rot="5400000">
            <a:off x="1813863" y="4067442"/>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02743B3-A741-6637-5CD4-12EF805E692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091845" y="2991063"/>
            <a:ext cx="916236" cy="916237"/>
          </a:xfrm>
          <a:prstGeom prst="rect">
            <a:avLst/>
          </a:prstGeom>
        </p:spPr>
      </p:pic>
      <p:pic>
        <p:nvPicPr>
          <p:cNvPr id="26" name="Picture 25">
            <a:extLst>
              <a:ext uri="{FF2B5EF4-FFF2-40B4-BE49-F238E27FC236}">
                <a16:creationId xmlns:a16="http://schemas.microsoft.com/office/drawing/2014/main" id="{9F693BCE-DF98-38B7-8852-7554B4AE3FE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84596" y="2977531"/>
            <a:ext cx="916236" cy="916237"/>
          </a:xfrm>
          <a:prstGeom prst="rect">
            <a:avLst/>
          </a:prstGeom>
        </p:spPr>
      </p:pic>
      <p:sp>
        <p:nvSpPr>
          <p:cNvPr id="31" name="Right Arrow 30">
            <a:extLst>
              <a:ext uri="{FF2B5EF4-FFF2-40B4-BE49-F238E27FC236}">
                <a16:creationId xmlns:a16="http://schemas.microsoft.com/office/drawing/2014/main" id="{6580B084-CC8C-52EF-C71B-3F9B00923F4B}"/>
              </a:ext>
            </a:extLst>
          </p:cNvPr>
          <p:cNvSpPr/>
          <p:nvPr/>
        </p:nvSpPr>
        <p:spPr>
          <a:xfrm rot="5400000">
            <a:off x="2844700" y="4080092"/>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BB31AF78-06A5-7BC3-C383-8161F9A7AB66}"/>
              </a:ext>
            </a:extLst>
          </p:cNvPr>
          <p:cNvSpPr/>
          <p:nvPr/>
        </p:nvSpPr>
        <p:spPr>
          <a:xfrm rot="5400000">
            <a:off x="3974398" y="4087241"/>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EF92D284-D6F1-6C18-58B1-04644F85C581}"/>
              </a:ext>
            </a:extLst>
          </p:cNvPr>
          <p:cNvSpPr/>
          <p:nvPr/>
        </p:nvSpPr>
        <p:spPr>
          <a:xfrm rot="5400000">
            <a:off x="5030263" y="4087240"/>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F2824865-6126-2F4E-4E63-5C13B0B3B248}"/>
              </a:ext>
            </a:extLst>
          </p:cNvPr>
          <p:cNvSpPr/>
          <p:nvPr/>
        </p:nvSpPr>
        <p:spPr>
          <a:xfrm rot="5400000">
            <a:off x="6147480" y="4087241"/>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11110B41-CB6F-0A78-AA53-5B87AD2BA619}"/>
              </a:ext>
            </a:extLst>
          </p:cNvPr>
          <p:cNvSpPr/>
          <p:nvPr/>
        </p:nvSpPr>
        <p:spPr>
          <a:xfrm rot="5400000">
            <a:off x="7229389" y="4108022"/>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4E319890-AFA9-A7FA-D6C9-E2E7AB1E05B1}"/>
              </a:ext>
            </a:extLst>
          </p:cNvPr>
          <p:cNvSpPr/>
          <p:nvPr/>
        </p:nvSpPr>
        <p:spPr>
          <a:xfrm rot="5400000">
            <a:off x="8305341" y="4087240"/>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1360D356-EBF4-756A-FD35-C018F9DD58E0}"/>
              </a:ext>
            </a:extLst>
          </p:cNvPr>
          <p:cNvSpPr/>
          <p:nvPr/>
        </p:nvSpPr>
        <p:spPr>
          <a:xfrm rot="5400000">
            <a:off x="9412634" y="4108021"/>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4118F1FF-ABFA-D475-7393-FA976889773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277347" y="2992375"/>
            <a:ext cx="916236" cy="916237"/>
          </a:xfrm>
          <a:prstGeom prst="rect">
            <a:avLst/>
          </a:prstGeom>
        </p:spPr>
      </p:pic>
      <p:sp>
        <p:nvSpPr>
          <p:cNvPr id="65" name="Right Arrow 64">
            <a:extLst>
              <a:ext uri="{FF2B5EF4-FFF2-40B4-BE49-F238E27FC236}">
                <a16:creationId xmlns:a16="http://schemas.microsoft.com/office/drawing/2014/main" id="{05F27B6A-99CB-00C5-1187-7C8D2763377D}"/>
              </a:ext>
            </a:extLst>
          </p:cNvPr>
          <p:cNvSpPr/>
          <p:nvPr/>
        </p:nvSpPr>
        <p:spPr>
          <a:xfrm rot="5400000">
            <a:off x="10505385" y="4110990"/>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772BEE75-94D9-4754-8560-E4B0E65BBE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38255" y="1550130"/>
            <a:ext cx="916237" cy="916237"/>
          </a:xfrm>
          <a:prstGeom prst="rect">
            <a:avLst/>
          </a:prstGeom>
        </p:spPr>
      </p:pic>
      <p:pic>
        <p:nvPicPr>
          <p:cNvPr id="69" name="Picture 68">
            <a:extLst>
              <a:ext uri="{FF2B5EF4-FFF2-40B4-BE49-F238E27FC236}">
                <a16:creationId xmlns:a16="http://schemas.microsoft.com/office/drawing/2014/main" id="{66FF3930-080B-FD56-15C8-4598AC0570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22628" y="1485577"/>
            <a:ext cx="932029" cy="932029"/>
          </a:xfrm>
          <a:prstGeom prst="rect">
            <a:avLst/>
          </a:prstGeom>
        </p:spPr>
      </p:pic>
      <p:pic>
        <p:nvPicPr>
          <p:cNvPr id="71" name="Picture 70">
            <a:extLst>
              <a:ext uri="{FF2B5EF4-FFF2-40B4-BE49-F238E27FC236}">
                <a16:creationId xmlns:a16="http://schemas.microsoft.com/office/drawing/2014/main" id="{A560F155-5D55-6693-D745-26DA774336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0423" y="1501369"/>
            <a:ext cx="925060" cy="925060"/>
          </a:xfrm>
          <a:prstGeom prst="rect">
            <a:avLst/>
          </a:prstGeom>
        </p:spPr>
      </p:pic>
      <p:pic>
        <p:nvPicPr>
          <p:cNvPr id="73" name="Picture 72">
            <a:extLst>
              <a:ext uri="{FF2B5EF4-FFF2-40B4-BE49-F238E27FC236}">
                <a16:creationId xmlns:a16="http://schemas.microsoft.com/office/drawing/2014/main" id="{DACA6F7D-57F2-234B-DCDD-DEF662AC1CA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35771" y="1566384"/>
            <a:ext cx="736750" cy="736750"/>
          </a:xfrm>
          <a:prstGeom prst="rect">
            <a:avLst/>
          </a:prstGeom>
        </p:spPr>
      </p:pic>
      <p:pic>
        <p:nvPicPr>
          <p:cNvPr id="75" name="Picture 74">
            <a:extLst>
              <a:ext uri="{FF2B5EF4-FFF2-40B4-BE49-F238E27FC236}">
                <a16:creationId xmlns:a16="http://schemas.microsoft.com/office/drawing/2014/main" id="{408ED234-E435-4DEF-BE12-8E11EA657F8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97082" y="1402653"/>
            <a:ext cx="1007058" cy="1007058"/>
          </a:xfrm>
          <a:prstGeom prst="rect">
            <a:avLst/>
          </a:prstGeom>
        </p:spPr>
      </p:pic>
      <p:pic>
        <p:nvPicPr>
          <p:cNvPr id="77" name="Picture 76">
            <a:extLst>
              <a:ext uri="{FF2B5EF4-FFF2-40B4-BE49-F238E27FC236}">
                <a16:creationId xmlns:a16="http://schemas.microsoft.com/office/drawing/2014/main" id="{7B8EACE2-78C5-4788-3CDE-7FDBEAB295C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58520" y="1501369"/>
            <a:ext cx="916237" cy="916237"/>
          </a:xfrm>
          <a:prstGeom prst="rect">
            <a:avLst/>
          </a:prstGeom>
        </p:spPr>
      </p:pic>
      <p:pic>
        <p:nvPicPr>
          <p:cNvPr id="79" name="Picture 78">
            <a:extLst>
              <a:ext uri="{FF2B5EF4-FFF2-40B4-BE49-F238E27FC236}">
                <a16:creationId xmlns:a16="http://schemas.microsoft.com/office/drawing/2014/main" id="{FA26D819-4BB8-D87F-0063-876FF43E6B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19609" y="1579389"/>
            <a:ext cx="789739" cy="789739"/>
          </a:xfrm>
          <a:prstGeom prst="rect">
            <a:avLst/>
          </a:prstGeom>
        </p:spPr>
      </p:pic>
      <p:pic>
        <p:nvPicPr>
          <p:cNvPr id="81" name="Picture 80">
            <a:extLst>
              <a:ext uri="{FF2B5EF4-FFF2-40B4-BE49-F238E27FC236}">
                <a16:creationId xmlns:a16="http://schemas.microsoft.com/office/drawing/2014/main" id="{A9AE41AE-A760-6198-EB36-DE42B618936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879873" y="1550130"/>
            <a:ext cx="757382" cy="757382"/>
          </a:xfrm>
          <a:prstGeom prst="rect">
            <a:avLst/>
          </a:prstGeom>
        </p:spPr>
      </p:pic>
      <p:sp>
        <p:nvSpPr>
          <p:cNvPr id="84" name="Right Arrow 83">
            <a:extLst>
              <a:ext uri="{FF2B5EF4-FFF2-40B4-BE49-F238E27FC236}">
                <a16:creationId xmlns:a16="http://schemas.microsoft.com/office/drawing/2014/main" id="{DEB0227F-58CD-D19B-219F-450F82B6877C}"/>
              </a:ext>
            </a:extLst>
          </p:cNvPr>
          <p:cNvSpPr/>
          <p:nvPr/>
        </p:nvSpPr>
        <p:spPr>
          <a:xfrm rot="5400000">
            <a:off x="1764386" y="252166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a:extLst>
              <a:ext uri="{FF2B5EF4-FFF2-40B4-BE49-F238E27FC236}">
                <a16:creationId xmlns:a16="http://schemas.microsoft.com/office/drawing/2014/main" id="{09FF311F-465E-AA7A-186F-8C6634114BA6}"/>
              </a:ext>
            </a:extLst>
          </p:cNvPr>
          <p:cNvSpPr/>
          <p:nvPr/>
        </p:nvSpPr>
        <p:spPr>
          <a:xfrm rot="5400000">
            <a:off x="2795223" y="253431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a:extLst>
              <a:ext uri="{FF2B5EF4-FFF2-40B4-BE49-F238E27FC236}">
                <a16:creationId xmlns:a16="http://schemas.microsoft.com/office/drawing/2014/main" id="{97DC2F53-DF85-2362-1EA6-0B471AD47C11}"/>
              </a:ext>
            </a:extLst>
          </p:cNvPr>
          <p:cNvSpPr/>
          <p:nvPr/>
        </p:nvSpPr>
        <p:spPr>
          <a:xfrm rot="5400000">
            <a:off x="3924921" y="2541468"/>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a:extLst>
              <a:ext uri="{FF2B5EF4-FFF2-40B4-BE49-F238E27FC236}">
                <a16:creationId xmlns:a16="http://schemas.microsoft.com/office/drawing/2014/main" id="{739D73D3-EBCB-3CAA-67A5-CA957E0E48F4}"/>
              </a:ext>
            </a:extLst>
          </p:cNvPr>
          <p:cNvSpPr/>
          <p:nvPr/>
        </p:nvSpPr>
        <p:spPr>
          <a:xfrm rot="5400000">
            <a:off x="4980786" y="2541467"/>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a:extLst>
              <a:ext uri="{FF2B5EF4-FFF2-40B4-BE49-F238E27FC236}">
                <a16:creationId xmlns:a16="http://schemas.microsoft.com/office/drawing/2014/main" id="{5FA5BDEE-9A59-03AB-FD24-6A9BBAD24CCF}"/>
              </a:ext>
            </a:extLst>
          </p:cNvPr>
          <p:cNvSpPr/>
          <p:nvPr/>
        </p:nvSpPr>
        <p:spPr>
          <a:xfrm rot="5400000">
            <a:off x="6098003" y="2541468"/>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a:extLst>
              <a:ext uri="{FF2B5EF4-FFF2-40B4-BE49-F238E27FC236}">
                <a16:creationId xmlns:a16="http://schemas.microsoft.com/office/drawing/2014/main" id="{942025BD-9C4D-F46B-AC33-02D6590DAA54}"/>
              </a:ext>
            </a:extLst>
          </p:cNvPr>
          <p:cNvSpPr/>
          <p:nvPr/>
        </p:nvSpPr>
        <p:spPr>
          <a:xfrm rot="5400000">
            <a:off x="7179912" y="2562249"/>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Arrow 89">
            <a:extLst>
              <a:ext uri="{FF2B5EF4-FFF2-40B4-BE49-F238E27FC236}">
                <a16:creationId xmlns:a16="http://schemas.microsoft.com/office/drawing/2014/main" id="{0F0B9A70-CAAC-EC1D-65D3-B76134315327}"/>
              </a:ext>
            </a:extLst>
          </p:cNvPr>
          <p:cNvSpPr/>
          <p:nvPr/>
        </p:nvSpPr>
        <p:spPr>
          <a:xfrm rot="5400000">
            <a:off x="8255864" y="2541467"/>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a:extLst>
              <a:ext uri="{FF2B5EF4-FFF2-40B4-BE49-F238E27FC236}">
                <a16:creationId xmlns:a16="http://schemas.microsoft.com/office/drawing/2014/main" id="{4FB0B146-2F1D-CF27-ECDD-C249966DEC22}"/>
              </a:ext>
            </a:extLst>
          </p:cNvPr>
          <p:cNvSpPr/>
          <p:nvPr/>
        </p:nvSpPr>
        <p:spPr>
          <a:xfrm rot="5400000">
            <a:off x="9363157" y="2562248"/>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Arrow 91">
            <a:extLst>
              <a:ext uri="{FF2B5EF4-FFF2-40B4-BE49-F238E27FC236}">
                <a16:creationId xmlns:a16="http://schemas.microsoft.com/office/drawing/2014/main" id="{D318054F-5041-213F-3834-ADC8529757E8}"/>
              </a:ext>
            </a:extLst>
          </p:cNvPr>
          <p:cNvSpPr/>
          <p:nvPr/>
        </p:nvSpPr>
        <p:spPr>
          <a:xfrm rot="5400000">
            <a:off x="10455908" y="2565217"/>
            <a:ext cx="366604" cy="2241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76;p22">
            <a:extLst>
              <a:ext uri="{FF2B5EF4-FFF2-40B4-BE49-F238E27FC236}">
                <a16:creationId xmlns:a16="http://schemas.microsoft.com/office/drawing/2014/main" id="{81CB7497-1534-69C5-4FC3-05C1B131E748}"/>
              </a:ext>
            </a:extLst>
          </p:cNvPr>
          <p:cNvSpPr/>
          <p:nvPr/>
        </p:nvSpPr>
        <p:spPr>
          <a:xfrm>
            <a:off x="1308470" y="4470567"/>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106" name="Google Shape;176;p22">
            <a:extLst>
              <a:ext uri="{FF2B5EF4-FFF2-40B4-BE49-F238E27FC236}">
                <a16:creationId xmlns:a16="http://schemas.microsoft.com/office/drawing/2014/main" id="{C669FEA7-F2DC-AF15-94D0-1EEBA4E41FEB}"/>
              </a:ext>
            </a:extLst>
          </p:cNvPr>
          <p:cNvSpPr/>
          <p:nvPr/>
        </p:nvSpPr>
        <p:spPr>
          <a:xfrm>
            <a:off x="2566101" y="4484014"/>
            <a:ext cx="916236"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Surgery</a:t>
            </a:r>
            <a:endParaRPr sz="1500" kern="0">
              <a:solidFill>
                <a:srgbClr val="000000"/>
              </a:solidFill>
              <a:latin typeface="Arial"/>
              <a:cs typeface="Arial"/>
              <a:sym typeface="Arial"/>
            </a:endParaRPr>
          </a:p>
        </p:txBody>
      </p:sp>
      <p:sp>
        <p:nvSpPr>
          <p:cNvPr id="107" name="Google Shape;176;p22">
            <a:extLst>
              <a:ext uri="{FF2B5EF4-FFF2-40B4-BE49-F238E27FC236}">
                <a16:creationId xmlns:a16="http://schemas.microsoft.com/office/drawing/2014/main" id="{D70A8A62-CA58-DBA2-6F32-D7248381683A}"/>
              </a:ext>
            </a:extLst>
          </p:cNvPr>
          <p:cNvSpPr/>
          <p:nvPr/>
        </p:nvSpPr>
        <p:spPr>
          <a:xfrm>
            <a:off x="3544281" y="4499126"/>
            <a:ext cx="1122154"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Antibiotics</a:t>
            </a:r>
            <a:endParaRPr sz="1500" kern="0">
              <a:solidFill>
                <a:srgbClr val="000000"/>
              </a:solidFill>
              <a:latin typeface="Arial"/>
              <a:cs typeface="Arial"/>
              <a:sym typeface="Arial"/>
            </a:endParaRPr>
          </a:p>
        </p:txBody>
      </p:sp>
      <p:sp>
        <p:nvSpPr>
          <p:cNvPr id="114" name="Rectangle 113">
            <a:extLst>
              <a:ext uri="{FF2B5EF4-FFF2-40B4-BE49-F238E27FC236}">
                <a16:creationId xmlns:a16="http://schemas.microsoft.com/office/drawing/2014/main" id="{290BE5E7-2D67-ECEE-5D2A-B59060E08A3A}"/>
              </a:ext>
            </a:extLst>
          </p:cNvPr>
          <p:cNvSpPr/>
          <p:nvPr/>
        </p:nvSpPr>
        <p:spPr>
          <a:xfrm>
            <a:off x="1538052" y="5310108"/>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7C13D635-5236-C002-14B6-54719F69096A}"/>
              </a:ext>
            </a:extLst>
          </p:cNvPr>
          <p:cNvSpPr/>
          <p:nvPr/>
        </p:nvSpPr>
        <p:spPr>
          <a:xfrm>
            <a:off x="2628090" y="5301750"/>
            <a:ext cx="83472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3C2EDF53-09B9-AB0A-5CDC-D910C4F074F4}"/>
              </a:ext>
            </a:extLst>
          </p:cNvPr>
          <p:cNvSpPr/>
          <p:nvPr/>
        </p:nvSpPr>
        <p:spPr>
          <a:xfrm>
            <a:off x="3707118" y="5310108"/>
            <a:ext cx="834720"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6184ED0-9587-E4DF-90C1-1FED332EC8A6}"/>
              </a:ext>
            </a:extLst>
          </p:cNvPr>
          <p:cNvSpPr/>
          <p:nvPr/>
        </p:nvSpPr>
        <p:spPr>
          <a:xfrm>
            <a:off x="4796103" y="5309272"/>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E03B93FB-FD08-B4B9-8127-B4CFABFF14B4}"/>
              </a:ext>
            </a:extLst>
          </p:cNvPr>
          <p:cNvSpPr/>
          <p:nvPr/>
        </p:nvSpPr>
        <p:spPr>
          <a:xfrm>
            <a:off x="5876184" y="5309271"/>
            <a:ext cx="197331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F2B4A5F-A786-36B1-55C6-3FA005E52A4A}"/>
              </a:ext>
            </a:extLst>
          </p:cNvPr>
          <p:cNvSpPr/>
          <p:nvPr/>
        </p:nvSpPr>
        <p:spPr>
          <a:xfrm>
            <a:off x="8044197" y="5307870"/>
            <a:ext cx="197331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9E27860A-68A6-4515-7496-E1AE40C63B47}"/>
              </a:ext>
            </a:extLst>
          </p:cNvPr>
          <p:cNvSpPr/>
          <p:nvPr/>
        </p:nvSpPr>
        <p:spPr>
          <a:xfrm>
            <a:off x="10206928" y="5309270"/>
            <a:ext cx="865593"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76;p22">
            <a:extLst>
              <a:ext uri="{FF2B5EF4-FFF2-40B4-BE49-F238E27FC236}">
                <a16:creationId xmlns:a16="http://schemas.microsoft.com/office/drawing/2014/main" id="{28C5465A-64B4-DC71-FDB1-2732A1C66E25}"/>
              </a:ext>
            </a:extLst>
          </p:cNvPr>
          <p:cNvSpPr/>
          <p:nvPr/>
        </p:nvSpPr>
        <p:spPr>
          <a:xfrm>
            <a:off x="4719462" y="4499126"/>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7" name="Google Shape;176;p22">
            <a:extLst>
              <a:ext uri="{FF2B5EF4-FFF2-40B4-BE49-F238E27FC236}">
                <a16:creationId xmlns:a16="http://schemas.microsoft.com/office/drawing/2014/main" id="{B46512B7-2CD2-4D79-87CB-1FFA4F75B24C}"/>
              </a:ext>
            </a:extLst>
          </p:cNvPr>
          <p:cNvSpPr/>
          <p:nvPr/>
        </p:nvSpPr>
        <p:spPr>
          <a:xfrm>
            <a:off x="5954681" y="4499126"/>
            <a:ext cx="916236"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Surgery</a:t>
            </a:r>
            <a:endParaRPr sz="1500" kern="0">
              <a:solidFill>
                <a:srgbClr val="000000"/>
              </a:solidFill>
              <a:latin typeface="Arial"/>
              <a:cs typeface="Arial"/>
              <a:sym typeface="Arial"/>
            </a:endParaRPr>
          </a:p>
        </p:txBody>
      </p:sp>
      <p:sp>
        <p:nvSpPr>
          <p:cNvPr id="8" name="Google Shape;176;p22">
            <a:extLst>
              <a:ext uri="{FF2B5EF4-FFF2-40B4-BE49-F238E27FC236}">
                <a16:creationId xmlns:a16="http://schemas.microsoft.com/office/drawing/2014/main" id="{5192FFEF-3EDB-8F04-A0A6-94CF542DCACE}"/>
              </a:ext>
            </a:extLst>
          </p:cNvPr>
          <p:cNvSpPr/>
          <p:nvPr/>
        </p:nvSpPr>
        <p:spPr>
          <a:xfrm>
            <a:off x="6954573" y="4484014"/>
            <a:ext cx="916236"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Surgery</a:t>
            </a:r>
            <a:endParaRPr sz="1500" kern="0">
              <a:solidFill>
                <a:srgbClr val="000000"/>
              </a:solidFill>
              <a:latin typeface="Arial"/>
              <a:cs typeface="Arial"/>
              <a:sym typeface="Arial"/>
            </a:endParaRPr>
          </a:p>
        </p:txBody>
      </p:sp>
      <p:sp>
        <p:nvSpPr>
          <p:cNvPr id="9" name="Google Shape;176;p22">
            <a:extLst>
              <a:ext uri="{FF2B5EF4-FFF2-40B4-BE49-F238E27FC236}">
                <a16:creationId xmlns:a16="http://schemas.microsoft.com/office/drawing/2014/main" id="{E458C0AE-3A43-766C-305D-5DCDC8EC7D20}"/>
              </a:ext>
            </a:extLst>
          </p:cNvPr>
          <p:cNvSpPr/>
          <p:nvPr/>
        </p:nvSpPr>
        <p:spPr>
          <a:xfrm>
            <a:off x="9030852" y="4470567"/>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10" name="Google Shape;176;p22">
            <a:extLst>
              <a:ext uri="{FF2B5EF4-FFF2-40B4-BE49-F238E27FC236}">
                <a16:creationId xmlns:a16="http://schemas.microsoft.com/office/drawing/2014/main" id="{21654CE7-D6BB-2B88-2FD0-4598AFD5DD21}"/>
              </a:ext>
            </a:extLst>
          </p:cNvPr>
          <p:cNvSpPr/>
          <p:nvPr/>
        </p:nvSpPr>
        <p:spPr>
          <a:xfrm>
            <a:off x="7912600" y="4480756"/>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11" name="Google Shape;176;p22">
            <a:extLst>
              <a:ext uri="{FF2B5EF4-FFF2-40B4-BE49-F238E27FC236}">
                <a16:creationId xmlns:a16="http://schemas.microsoft.com/office/drawing/2014/main" id="{5EFE688E-BAAF-93C1-01EA-9384729B7F95}"/>
              </a:ext>
            </a:extLst>
          </p:cNvPr>
          <p:cNvSpPr/>
          <p:nvPr/>
        </p:nvSpPr>
        <p:spPr>
          <a:xfrm>
            <a:off x="10078133" y="4460378"/>
            <a:ext cx="1122154"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Antibiotics</a:t>
            </a:r>
            <a:endParaRPr sz="1500" kern="0">
              <a:solidFill>
                <a:srgbClr val="000000"/>
              </a:solidFill>
              <a:latin typeface="Arial"/>
              <a:cs typeface="Arial"/>
              <a:sym typeface="Arial"/>
            </a:endParaRPr>
          </a:p>
        </p:txBody>
      </p:sp>
    </p:spTree>
    <p:extLst>
      <p:ext uri="{BB962C8B-B14F-4D97-AF65-F5344CB8AC3E}">
        <p14:creationId xmlns:p14="http://schemas.microsoft.com/office/powerpoint/2010/main" val="38100205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0CB9F-A3D9-E672-1CB6-E6F470608EC5}"/>
            </a:ext>
          </a:extLst>
        </p:cNvPr>
        <p:cNvGrpSpPr/>
        <p:nvPr/>
      </p:nvGrpSpPr>
      <p:grpSpPr>
        <a:xfrm>
          <a:off x="0" y="0"/>
          <a:ext cx="0" cy="0"/>
          <a:chOff x="0" y="0"/>
          <a:chExt cx="0" cy="0"/>
        </a:xfrm>
      </p:grpSpPr>
      <p:pic>
        <p:nvPicPr>
          <p:cNvPr id="83" name="Picture 82">
            <a:extLst>
              <a:ext uri="{FF2B5EF4-FFF2-40B4-BE49-F238E27FC236}">
                <a16:creationId xmlns:a16="http://schemas.microsoft.com/office/drawing/2014/main" id="{E5E25872-CCE0-7320-4903-FD7EB4FB34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6534" y="1476640"/>
            <a:ext cx="916238" cy="916238"/>
          </a:xfrm>
          <a:prstGeom prst="rect">
            <a:avLst/>
          </a:prstGeom>
        </p:spPr>
      </p:pic>
      <p:sp>
        <p:nvSpPr>
          <p:cNvPr id="2" name="Title 1">
            <a:extLst>
              <a:ext uri="{FF2B5EF4-FFF2-40B4-BE49-F238E27FC236}">
                <a16:creationId xmlns:a16="http://schemas.microsoft.com/office/drawing/2014/main" id="{82D67B91-1173-3E93-0C18-EA20A671B698}"/>
              </a:ext>
            </a:extLst>
          </p:cNvPr>
          <p:cNvSpPr>
            <a:spLocks noGrp="1"/>
          </p:cNvSpPr>
          <p:nvPr>
            <p:ph type="title"/>
          </p:nvPr>
        </p:nvSpPr>
        <p:spPr/>
        <p:txBody>
          <a:bodyPr/>
          <a:lstStyle/>
          <a:p>
            <a:r>
              <a:rPr lang="en-US"/>
              <a:t>Post-hoc decision calibration on your favorite predictor</a:t>
            </a:r>
          </a:p>
        </p:txBody>
      </p:sp>
      <p:pic>
        <p:nvPicPr>
          <p:cNvPr id="4" name="Picture 3">
            <a:extLst>
              <a:ext uri="{FF2B5EF4-FFF2-40B4-BE49-F238E27FC236}">
                <a16:creationId xmlns:a16="http://schemas.microsoft.com/office/drawing/2014/main" id="{D1941A36-B90C-FF76-BB91-216B533EA5D2}"/>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a:stretch>
            <a:fillRect/>
          </a:stretch>
        </p:blipFill>
        <p:spPr>
          <a:xfrm>
            <a:off x="2628090" y="2997669"/>
            <a:ext cx="916236" cy="916237"/>
          </a:xfrm>
          <a:prstGeom prst="rect">
            <a:avLst/>
          </a:prstGeom>
        </p:spPr>
      </p:pic>
      <p:pic>
        <p:nvPicPr>
          <p:cNvPr id="6" name="Picture 5">
            <a:extLst>
              <a:ext uri="{FF2B5EF4-FFF2-40B4-BE49-F238E27FC236}">
                <a16:creationId xmlns:a16="http://schemas.microsoft.com/office/drawing/2014/main" id="{8FBA9F61-8806-43B3-3E68-44DA3D8B1EEB}"/>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a:stretch>
            <a:fillRect/>
          </a:stretch>
        </p:blipFill>
        <p:spPr>
          <a:xfrm>
            <a:off x="3720841" y="2975950"/>
            <a:ext cx="916236" cy="916237"/>
          </a:xfrm>
          <a:prstGeom prst="rect">
            <a:avLst/>
          </a:prstGeom>
        </p:spPr>
      </p:pic>
      <p:pic>
        <p:nvPicPr>
          <p:cNvPr id="12" name="Picture 11">
            <a:extLst>
              <a:ext uri="{FF2B5EF4-FFF2-40B4-BE49-F238E27FC236}">
                <a16:creationId xmlns:a16="http://schemas.microsoft.com/office/drawing/2014/main" id="{8CF17FF5-B013-536D-98BE-C60AAF9D0CC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813592" y="2991062"/>
            <a:ext cx="916236" cy="916237"/>
          </a:xfrm>
          <a:prstGeom prst="rect">
            <a:avLst/>
          </a:prstGeom>
        </p:spPr>
      </p:pic>
      <p:pic>
        <p:nvPicPr>
          <p:cNvPr id="13" name="Picture 12">
            <a:extLst>
              <a:ext uri="{FF2B5EF4-FFF2-40B4-BE49-F238E27FC236}">
                <a16:creationId xmlns:a16="http://schemas.microsoft.com/office/drawing/2014/main" id="{ED897145-E8F6-41EB-8626-3B6E60BD3535}"/>
              </a:ext>
            </a:extLst>
          </p:cNvPr>
          <p:cNvPicPr>
            <a:picLocks noChangeAspect="1"/>
          </p:cNvPicPr>
          <p:nvPr/>
        </p:nvPicPr>
        <p:blipFill>
          <a:blip r:embed="rId3" cstate="email">
            <a:alphaModFix amt="39000"/>
            <a:extLst>
              <a:ext uri="{28A0092B-C50C-407E-A947-70E740481C1C}">
                <a14:useLocalDpi xmlns:a14="http://schemas.microsoft.com/office/drawing/2010/main"/>
              </a:ext>
            </a:extLst>
          </a:blip>
          <a:srcRect/>
          <a:stretch>
            <a:fillRect/>
          </a:stretch>
        </p:blipFill>
        <p:spPr>
          <a:xfrm>
            <a:off x="5906343" y="2996403"/>
            <a:ext cx="916236" cy="916237"/>
          </a:xfrm>
          <a:prstGeom prst="rect">
            <a:avLst/>
          </a:prstGeom>
        </p:spPr>
      </p:pic>
      <p:pic>
        <p:nvPicPr>
          <p:cNvPr id="14" name="Picture 13">
            <a:extLst>
              <a:ext uri="{FF2B5EF4-FFF2-40B4-BE49-F238E27FC236}">
                <a16:creationId xmlns:a16="http://schemas.microsoft.com/office/drawing/2014/main" id="{15B586BD-3552-9B34-9FB2-C42DDD683C23}"/>
              </a:ext>
            </a:extLst>
          </p:cNvPr>
          <p:cNvPicPr>
            <a:picLocks noChangeAspect="1"/>
          </p:cNvPicPr>
          <p:nvPr/>
        </p:nvPicPr>
        <p:blipFill>
          <a:blip r:embed="rId3" cstate="email">
            <a:alphaModFix amt="41000"/>
            <a:extLst>
              <a:ext uri="{28A0092B-C50C-407E-A947-70E740481C1C}">
                <a14:useLocalDpi xmlns:a14="http://schemas.microsoft.com/office/drawing/2010/main"/>
              </a:ext>
            </a:extLst>
          </a:blip>
          <a:srcRect/>
          <a:stretch>
            <a:fillRect/>
          </a:stretch>
        </p:blipFill>
        <p:spPr>
          <a:xfrm>
            <a:off x="6999094" y="2991062"/>
            <a:ext cx="916236" cy="916237"/>
          </a:xfrm>
          <a:prstGeom prst="rect">
            <a:avLst/>
          </a:prstGeom>
        </p:spPr>
      </p:pic>
      <p:pic>
        <p:nvPicPr>
          <p:cNvPr id="15" name="Picture 14">
            <a:extLst>
              <a:ext uri="{FF2B5EF4-FFF2-40B4-BE49-F238E27FC236}">
                <a16:creationId xmlns:a16="http://schemas.microsoft.com/office/drawing/2014/main" id="{A53D5084-8B6A-2B98-4DFA-582A056B38A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38052" y="2997669"/>
            <a:ext cx="916236" cy="916237"/>
          </a:xfrm>
          <a:prstGeom prst="rect">
            <a:avLst/>
          </a:prstGeom>
        </p:spPr>
      </p:pic>
      <p:sp>
        <p:nvSpPr>
          <p:cNvPr id="20" name="Right Arrow 19">
            <a:extLst>
              <a:ext uri="{FF2B5EF4-FFF2-40B4-BE49-F238E27FC236}">
                <a16:creationId xmlns:a16="http://schemas.microsoft.com/office/drawing/2014/main" id="{92AADB69-E5F4-C12A-F5E1-A0BD3A5AE2B6}"/>
              </a:ext>
            </a:extLst>
          </p:cNvPr>
          <p:cNvSpPr/>
          <p:nvPr/>
        </p:nvSpPr>
        <p:spPr>
          <a:xfrm rot="5400000">
            <a:off x="1813863" y="4067442"/>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983F6FBD-D1DE-4BEB-C64A-A9CA87FD6B7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091845" y="2991063"/>
            <a:ext cx="916236" cy="916237"/>
          </a:xfrm>
          <a:prstGeom prst="rect">
            <a:avLst/>
          </a:prstGeom>
        </p:spPr>
      </p:pic>
      <p:pic>
        <p:nvPicPr>
          <p:cNvPr id="26" name="Picture 25">
            <a:extLst>
              <a:ext uri="{FF2B5EF4-FFF2-40B4-BE49-F238E27FC236}">
                <a16:creationId xmlns:a16="http://schemas.microsoft.com/office/drawing/2014/main" id="{83077B88-9C55-2E1B-FFBC-F94476DD5DC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84596" y="2977531"/>
            <a:ext cx="916236" cy="916237"/>
          </a:xfrm>
          <a:prstGeom prst="rect">
            <a:avLst/>
          </a:prstGeom>
        </p:spPr>
      </p:pic>
      <p:sp>
        <p:nvSpPr>
          <p:cNvPr id="31" name="Right Arrow 30">
            <a:extLst>
              <a:ext uri="{FF2B5EF4-FFF2-40B4-BE49-F238E27FC236}">
                <a16:creationId xmlns:a16="http://schemas.microsoft.com/office/drawing/2014/main" id="{7F8F6D2D-A68F-6FDF-16FE-662E56CC4EC3}"/>
              </a:ext>
            </a:extLst>
          </p:cNvPr>
          <p:cNvSpPr/>
          <p:nvPr/>
        </p:nvSpPr>
        <p:spPr>
          <a:xfrm rot="5400000">
            <a:off x="2844700" y="4080092"/>
            <a:ext cx="366604" cy="224159"/>
          </a:xfrm>
          <a:prstGeom prst="rightArrow">
            <a:avLst/>
          </a:prstGeom>
          <a:solidFill>
            <a:schemeClr val="accent1">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C9B05698-4E83-B7FF-9B7D-6EED8E685E9B}"/>
              </a:ext>
            </a:extLst>
          </p:cNvPr>
          <p:cNvSpPr/>
          <p:nvPr/>
        </p:nvSpPr>
        <p:spPr>
          <a:xfrm rot="5400000">
            <a:off x="3974398" y="4087241"/>
            <a:ext cx="366604" cy="224159"/>
          </a:xfrm>
          <a:prstGeom prst="rightArrow">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48EB51F6-4849-99F3-6CCB-600272E0BEDC}"/>
              </a:ext>
            </a:extLst>
          </p:cNvPr>
          <p:cNvSpPr/>
          <p:nvPr/>
        </p:nvSpPr>
        <p:spPr>
          <a:xfrm rot="5400000">
            <a:off x="5030263" y="4087240"/>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EB257DB3-1871-E7B2-2340-EEA7C1FCB678}"/>
              </a:ext>
            </a:extLst>
          </p:cNvPr>
          <p:cNvSpPr/>
          <p:nvPr/>
        </p:nvSpPr>
        <p:spPr>
          <a:xfrm rot="5400000">
            <a:off x="6147480" y="4087241"/>
            <a:ext cx="366604" cy="224159"/>
          </a:xfrm>
          <a:prstGeom prst="rightArrow">
            <a:avLst/>
          </a:prstGeom>
          <a:solidFill>
            <a:schemeClr val="accent1">
              <a:alpha val="4071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0944E6F8-244D-5CC7-9B6E-5398B9C1ED3A}"/>
              </a:ext>
            </a:extLst>
          </p:cNvPr>
          <p:cNvSpPr/>
          <p:nvPr/>
        </p:nvSpPr>
        <p:spPr>
          <a:xfrm rot="5400000">
            <a:off x="7229389" y="4108022"/>
            <a:ext cx="366604" cy="224159"/>
          </a:xfrm>
          <a:prstGeom prst="rightArrow">
            <a:avLst/>
          </a:prstGeom>
          <a:solidFill>
            <a:schemeClr val="accent1">
              <a:alpha val="3938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8683D7F2-E9A5-D559-13DC-0BC59FF17B67}"/>
              </a:ext>
            </a:extLst>
          </p:cNvPr>
          <p:cNvSpPr/>
          <p:nvPr/>
        </p:nvSpPr>
        <p:spPr>
          <a:xfrm rot="5400000">
            <a:off x="8305341" y="4087240"/>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492E2B2B-897D-3F05-6EF6-207C11B02919}"/>
              </a:ext>
            </a:extLst>
          </p:cNvPr>
          <p:cNvSpPr/>
          <p:nvPr/>
        </p:nvSpPr>
        <p:spPr>
          <a:xfrm rot="5400000">
            <a:off x="9412634" y="4108021"/>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194B255E-39E9-637B-BA17-E80706A3376C}"/>
              </a:ext>
            </a:extLst>
          </p:cNvPr>
          <p:cNvPicPr>
            <a:picLocks noChangeAspect="1"/>
          </p:cNvPicPr>
          <p:nvPr/>
        </p:nvPicPr>
        <p:blipFill>
          <a:blip r:embed="rId3" cstate="email">
            <a:alphaModFix amt="39000"/>
            <a:extLst>
              <a:ext uri="{28A0092B-C50C-407E-A947-70E740481C1C}">
                <a14:useLocalDpi xmlns:a14="http://schemas.microsoft.com/office/drawing/2010/main"/>
              </a:ext>
            </a:extLst>
          </a:blip>
          <a:srcRect/>
          <a:stretch>
            <a:fillRect/>
          </a:stretch>
        </p:blipFill>
        <p:spPr>
          <a:xfrm>
            <a:off x="10277347" y="2992375"/>
            <a:ext cx="916236" cy="916237"/>
          </a:xfrm>
          <a:prstGeom prst="rect">
            <a:avLst/>
          </a:prstGeom>
        </p:spPr>
      </p:pic>
      <p:sp>
        <p:nvSpPr>
          <p:cNvPr id="65" name="Right Arrow 64">
            <a:extLst>
              <a:ext uri="{FF2B5EF4-FFF2-40B4-BE49-F238E27FC236}">
                <a16:creationId xmlns:a16="http://schemas.microsoft.com/office/drawing/2014/main" id="{FF6228B5-86EE-E83D-66B7-6550FF50AEEE}"/>
              </a:ext>
            </a:extLst>
          </p:cNvPr>
          <p:cNvSpPr/>
          <p:nvPr/>
        </p:nvSpPr>
        <p:spPr>
          <a:xfrm rot="5400000">
            <a:off x="10505385" y="4110990"/>
            <a:ext cx="366604" cy="224159"/>
          </a:xfrm>
          <a:prstGeom prst="rightArrow">
            <a:avLst/>
          </a:prstGeom>
          <a:solidFill>
            <a:schemeClr val="accent1">
              <a:alpha val="389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FF630676-5788-5BEE-47BC-715B83764F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38255" y="1550130"/>
            <a:ext cx="916237" cy="916237"/>
          </a:xfrm>
          <a:prstGeom prst="rect">
            <a:avLst/>
          </a:prstGeom>
        </p:spPr>
      </p:pic>
      <p:pic>
        <p:nvPicPr>
          <p:cNvPr id="69" name="Picture 68">
            <a:extLst>
              <a:ext uri="{FF2B5EF4-FFF2-40B4-BE49-F238E27FC236}">
                <a16:creationId xmlns:a16="http://schemas.microsoft.com/office/drawing/2014/main" id="{F9E6BDC2-CB31-6885-6B6E-6BF8E990C8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22628" y="1485577"/>
            <a:ext cx="932029" cy="932029"/>
          </a:xfrm>
          <a:prstGeom prst="rect">
            <a:avLst/>
          </a:prstGeom>
        </p:spPr>
      </p:pic>
      <p:pic>
        <p:nvPicPr>
          <p:cNvPr id="71" name="Picture 70">
            <a:extLst>
              <a:ext uri="{FF2B5EF4-FFF2-40B4-BE49-F238E27FC236}">
                <a16:creationId xmlns:a16="http://schemas.microsoft.com/office/drawing/2014/main" id="{6D6B488F-3D36-1512-7CD8-AF2A5D0981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0423" y="1501369"/>
            <a:ext cx="925060" cy="925060"/>
          </a:xfrm>
          <a:prstGeom prst="rect">
            <a:avLst/>
          </a:prstGeom>
        </p:spPr>
      </p:pic>
      <p:pic>
        <p:nvPicPr>
          <p:cNvPr id="73" name="Picture 72">
            <a:extLst>
              <a:ext uri="{FF2B5EF4-FFF2-40B4-BE49-F238E27FC236}">
                <a16:creationId xmlns:a16="http://schemas.microsoft.com/office/drawing/2014/main" id="{568D491F-078A-6C99-2C04-B4CD285574F1}"/>
              </a:ext>
            </a:extLst>
          </p:cNvPr>
          <p:cNvPicPr>
            <a:picLocks noChangeAspect="1"/>
          </p:cNvPicPr>
          <p:nvPr/>
        </p:nvPicPr>
        <p:blipFill>
          <a:blip r:embed="rId7" cstate="email">
            <a:alphaModFix amt="40000"/>
            <a:extLst>
              <a:ext uri="{28A0092B-C50C-407E-A947-70E740481C1C}">
                <a14:useLocalDpi xmlns:a14="http://schemas.microsoft.com/office/drawing/2010/main"/>
              </a:ext>
            </a:extLst>
          </a:blip>
          <a:stretch>
            <a:fillRect/>
          </a:stretch>
        </p:blipFill>
        <p:spPr>
          <a:xfrm>
            <a:off x="10335771" y="1566384"/>
            <a:ext cx="736750" cy="736750"/>
          </a:xfrm>
          <a:prstGeom prst="rect">
            <a:avLst/>
          </a:prstGeom>
        </p:spPr>
      </p:pic>
      <p:pic>
        <p:nvPicPr>
          <p:cNvPr id="75" name="Picture 74">
            <a:extLst>
              <a:ext uri="{FF2B5EF4-FFF2-40B4-BE49-F238E27FC236}">
                <a16:creationId xmlns:a16="http://schemas.microsoft.com/office/drawing/2014/main" id="{F7E3CCA7-A3E1-7860-1E72-EBD03987F4AB}"/>
              </a:ext>
            </a:extLst>
          </p:cNvPr>
          <p:cNvPicPr>
            <a:picLocks noChangeAspect="1"/>
          </p:cNvPicPr>
          <p:nvPr/>
        </p:nvPicPr>
        <p:blipFill>
          <a:blip r:embed="rId8" cstate="email">
            <a:alphaModFix amt="40000"/>
            <a:extLst>
              <a:ext uri="{28A0092B-C50C-407E-A947-70E740481C1C}">
                <a14:useLocalDpi xmlns:a14="http://schemas.microsoft.com/office/drawing/2010/main"/>
              </a:ext>
            </a:extLst>
          </a:blip>
          <a:stretch>
            <a:fillRect/>
          </a:stretch>
        </p:blipFill>
        <p:spPr>
          <a:xfrm>
            <a:off x="6797082" y="1402653"/>
            <a:ext cx="1007058" cy="1007058"/>
          </a:xfrm>
          <a:prstGeom prst="rect">
            <a:avLst/>
          </a:prstGeom>
        </p:spPr>
      </p:pic>
      <p:pic>
        <p:nvPicPr>
          <p:cNvPr id="77" name="Picture 76">
            <a:extLst>
              <a:ext uri="{FF2B5EF4-FFF2-40B4-BE49-F238E27FC236}">
                <a16:creationId xmlns:a16="http://schemas.microsoft.com/office/drawing/2014/main" id="{9AF06D18-D558-D58F-D41A-F903B2A26E47}"/>
              </a:ext>
            </a:extLst>
          </p:cNvPr>
          <p:cNvPicPr>
            <a:picLocks noChangeAspect="1"/>
          </p:cNvPicPr>
          <p:nvPr/>
        </p:nvPicPr>
        <p:blipFill>
          <a:blip r:embed="rId9" cstate="email">
            <a:alphaModFix amt="40000"/>
            <a:extLst>
              <a:ext uri="{28A0092B-C50C-407E-A947-70E740481C1C}">
                <a14:useLocalDpi xmlns:a14="http://schemas.microsoft.com/office/drawing/2010/main"/>
              </a:ext>
            </a:extLst>
          </a:blip>
          <a:stretch>
            <a:fillRect/>
          </a:stretch>
        </p:blipFill>
        <p:spPr>
          <a:xfrm>
            <a:off x="3658520" y="1501369"/>
            <a:ext cx="916237" cy="916237"/>
          </a:xfrm>
          <a:prstGeom prst="rect">
            <a:avLst/>
          </a:prstGeom>
        </p:spPr>
      </p:pic>
      <p:pic>
        <p:nvPicPr>
          <p:cNvPr id="79" name="Picture 78">
            <a:extLst>
              <a:ext uri="{FF2B5EF4-FFF2-40B4-BE49-F238E27FC236}">
                <a16:creationId xmlns:a16="http://schemas.microsoft.com/office/drawing/2014/main" id="{5E04DF63-5AA2-DE54-6CE2-5BA98A661AF9}"/>
              </a:ext>
            </a:extLst>
          </p:cNvPr>
          <p:cNvPicPr>
            <a:picLocks noChangeAspect="1"/>
          </p:cNvPicPr>
          <p:nvPr/>
        </p:nvPicPr>
        <p:blipFill>
          <a:blip r:embed="rId10" cstate="email">
            <a:alphaModFix amt="40000"/>
            <a:extLst>
              <a:ext uri="{28A0092B-C50C-407E-A947-70E740481C1C}">
                <a14:useLocalDpi xmlns:a14="http://schemas.microsoft.com/office/drawing/2010/main"/>
              </a:ext>
            </a:extLst>
          </a:blip>
          <a:stretch>
            <a:fillRect/>
          </a:stretch>
        </p:blipFill>
        <p:spPr>
          <a:xfrm>
            <a:off x="2519609" y="1579389"/>
            <a:ext cx="789739" cy="789739"/>
          </a:xfrm>
          <a:prstGeom prst="rect">
            <a:avLst/>
          </a:prstGeom>
          <a:effectLst>
            <a:glow>
              <a:schemeClr val="accent1"/>
            </a:glow>
            <a:reflection endPos="0" dist="50800" dir="5400000" sy="-100000" algn="bl" rotWithShape="0"/>
          </a:effectLst>
        </p:spPr>
      </p:pic>
      <p:pic>
        <p:nvPicPr>
          <p:cNvPr id="81" name="Picture 80">
            <a:extLst>
              <a:ext uri="{FF2B5EF4-FFF2-40B4-BE49-F238E27FC236}">
                <a16:creationId xmlns:a16="http://schemas.microsoft.com/office/drawing/2014/main" id="{403597E6-CDD5-7E1F-2623-2A6461EA69D2}"/>
              </a:ext>
            </a:extLst>
          </p:cNvPr>
          <p:cNvPicPr>
            <a:picLocks noChangeAspect="1"/>
          </p:cNvPicPr>
          <p:nvPr/>
        </p:nvPicPr>
        <p:blipFill>
          <a:blip r:embed="rId11" cstate="email">
            <a:alphaModFix amt="39000"/>
            <a:extLst>
              <a:ext uri="{28A0092B-C50C-407E-A947-70E740481C1C}">
                <a14:useLocalDpi xmlns:a14="http://schemas.microsoft.com/office/drawing/2010/main"/>
              </a:ext>
            </a:extLst>
          </a:blip>
          <a:stretch>
            <a:fillRect/>
          </a:stretch>
        </p:blipFill>
        <p:spPr>
          <a:xfrm>
            <a:off x="5879873" y="1550130"/>
            <a:ext cx="757382" cy="757382"/>
          </a:xfrm>
          <a:prstGeom prst="rect">
            <a:avLst/>
          </a:prstGeom>
        </p:spPr>
      </p:pic>
      <p:sp>
        <p:nvSpPr>
          <p:cNvPr id="84" name="Right Arrow 83">
            <a:extLst>
              <a:ext uri="{FF2B5EF4-FFF2-40B4-BE49-F238E27FC236}">
                <a16:creationId xmlns:a16="http://schemas.microsoft.com/office/drawing/2014/main" id="{0952BEEE-45F3-0618-FE6B-C96E082E9944}"/>
              </a:ext>
            </a:extLst>
          </p:cNvPr>
          <p:cNvSpPr/>
          <p:nvPr/>
        </p:nvSpPr>
        <p:spPr>
          <a:xfrm rot="5400000">
            <a:off x="1764386" y="2521669"/>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a:extLst>
              <a:ext uri="{FF2B5EF4-FFF2-40B4-BE49-F238E27FC236}">
                <a16:creationId xmlns:a16="http://schemas.microsoft.com/office/drawing/2014/main" id="{A1958450-0A83-3C05-3492-F0A49D2C873D}"/>
              </a:ext>
            </a:extLst>
          </p:cNvPr>
          <p:cNvSpPr/>
          <p:nvPr/>
        </p:nvSpPr>
        <p:spPr>
          <a:xfrm rot="5400000">
            <a:off x="2783348" y="2534319"/>
            <a:ext cx="366604" cy="224159"/>
          </a:xfrm>
          <a:prstGeom prst="rightArrow">
            <a:avLst/>
          </a:prstGeom>
          <a:solidFill>
            <a:schemeClr val="accent1">
              <a:alpha val="3993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a:extLst>
              <a:ext uri="{FF2B5EF4-FFF2-40B4-BE49-F238E27FC236}">
                <a16:creationId xmlns:a16="http://schemas.microsoft.com/office/drawing/2014/main" id="{1395948C-E995-3D26-6663-42799F7D0701}"/>
              </a:ext>
            </a:extLst>
          </p:cNvPr>
          <p:cNvSpPr/>
          <p:nvPr/>
        </p:nvSpPr>
        <p:spPr>
          <a:xfrm rot="5400000">
            <a:off x="3924921" y="2541468"/>
            <a:ext cx="366604" cy="224159"/>
          </a:xfrm>
          <a:prstGeom prst="rightArrow">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a:extLst>
              <a:ext uri="{FF2B5EF4-FFF2-40B4-BE49-F238E27FC236}">
                <a16:creationId xmlns:a16="http://schemas.microsoft.com/office/drawing/2014/main" id="{D9385B9F-07D6-B3D3-0747-096F1B6203B6}"/>
              </a:ext>
            </a:extLst>
          </p:cNvPr>
          <p:cNvSpPr/>
          <p:nvPr/>
        </p:nvSpPr>
        <p:spPr>
          <a:xfrm rot="5400000">
            <a:off x="4980786" y="2541467"/>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a:extLst>
              <a:ext uri="{FF2B5EF4-FFF2-40B4-BE49-F238E27FC236}">
                <a16:creationId xmlns:a16="http://schemas.microsoft.com/office/drawing/2014/main" id="{C84F9147-7A4A-AD3D-C605-4C55F88CAAE9}"/>
              </a:ext>
            </a:extLst>
          </p:cNvPr>
          <p:cNvSpPr/>
          <p:nvPr/>
        </p:nvSpPr>
        <p:spPr>
          <a:xfrm rot="5400000">
            <a:off x="6098003" y="2541468"/>
            <a:ext cx="366604" cy="224159"/>
          </a:xfrm>
          <a:prstGeom prst="rightArrow">
            <a:avLst/>
          </a:prstGeom>
          <a:solidFill>
            <a:schemeClr val="accent1">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a:extLst>
              <a:ext uri="{FF2B5EF4-FFF2-40B4-BE49-F238E27FC236}">
                <a16:creationId xmlns:a16="http://schemas.microsoft.com/office/drawing/2014/main" id="{78BF17DF-02CD-CBA1-C619-5638E37565D5}"/>
              </a:ext>
            </a:extLst>
          </p:cNvPr>
          <p:cNvSpPr/>
          <p:nvPr/>
        </p:nvSpPr>
        <p:spPr>
          <a:xfrm rot="5400000">
            <a:off x="7179912" y="2562249"/>
            <a:ext cx="366604" cy="224159"/>
          </a:xfrm>
          <a:prstGeom prst="rightArrow">
            <a:avLst/>
          </a:prstGeom>
          <a:solidFill>
            <a:schemeClr val="accent1">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Arrow 89">
            <a:extLst>
              <a:ext uri="{FF2B5EF4-FFF2-40B4-BE49-F238E27FC236}">
                <a16:creationId xmlns:a16="http://schemas.microsoft.com/office/drawing/2014/main" id="{3A8DC7DF-6E20-2745-A60F-CF556BF8DA01}"/>
              </a:ext>
            </a:extLst>
          </p:cNvPr>
          <p:cNvSpPr/>
          <p:nvPr/>
        </p:nvSpPr>
        <p:spPr>
          <a:xfrm rot="5400000">
            <a:off x="8255864" y="2541467"/>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a:extLst>
              <a:ext uri="{FF2B5EF4-FFF2-40B4-BE49-F238E27FC236}">
                <a16:creationId xmlns:a16="http://schemas.microsoft.com/office/drawing/2014/main" id="{D68E1E3A-B456-E3B8-918E-F155308EC54C}"/>
              </a:ext>
            </a:extLst>
          </p:cNvPr>
          <p:cNvSpPr/>
          <p:nvPr/>
        </p:nvSpPr>
        <p:spPr>
          <a:xfrm rot="5400000">
            <a:off x="9363157" y="2562248"/>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Arrow 91">
            <a:extLst>
              <a:ext uri="{FF2B5EF4-FFF2-40B4-BE49-F238E27FC236}">
                <a16:creationId xmlns:a16="http://schemas.microsoft.com/office/drawing/2014/main" id="{742B9FC3-BA79-B210-10E0-D457976A85B0}"/>
              </a:ext>
            </a:extLst>
          </p:cNvPr>
          <p:cNvSpPr/>
          <p:nvPr/>
        </p:nvSpPr>
        <p:spPr>
          <a:xfrm rot="5400000">
            <a:off x="10455908" y="2565217"/>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1348906C-E065-C0E9-F342-9913DB9D660D}"/>
              </a:ext>
            </a:extLst>
          </p:cNvPr>
          <p:cNvSpPr/>
          <p:nvPr/>
        </p:nvSpPr>
        <p:spPr>
          <a:xfrm>
            <a:off x="1538052" y="5310108"/>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76237090-FB32-13E1-AB0F-0FDB3D9B0EAE}"/>
              </a:ext>
            </a:extLst>
          </p:cNvPr>
          <p:cNvSpPr/>
          <p:nvPr/>
        </p:nvSpPr>
        <p:spPr>
          <a:xfrm>
            <a:off x="2628090" y="5301750"/>
            <a:ext cx="83472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958C4C51-EF9F-9A3B-E83B-9E968250B89C}"/>
              </a:ext>
            </a:extLst>
          </p:cNvPr>
          <p:cNvSpPr/>
          <p:nvPr/>
        </p:nvSpPr>
        <p:spPr>
          <a:xfrm>
            <a:off x="3707118" y="5310108"/>
            <a:ext cx="834720"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8D4E28C-53A8-A29E-D8DD-6A113276F405}"/>
              </a:ext>
            </a:extLst>
          </p:cNvPr>
          <p:cNvSpPr/>
          <p:nvPr/>
        </p:nvSpPr>
        <p:spPr>
          <a:xfrm>
            <a:off x="4796103" y="5309272"/>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61C17A51-1B32-FF96-FF4F-0E56B7A476B2}"/>
              </a:ext>
            </a:extLst>
          </p:cNvPr>
          <p:cNvSpPr/>
          <p:nvPr/>
        </p:nvSpPr>
        <p:spPr>
          <a:xfrm>
            <a:off x="5876184" y="5309271"/>
            <a:ext cx="197331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C200D88-7242-2C33-BC00-1728F518E58D}"/>
              </a:ext>
            </a:extLst>
          </p:cNvPr>
          <p:cNvSpPr/>
          <p:nvPr/>
        </p:nvSpPr>
        <p:spPr>
          <a:xfrm>
            <a:off x="8044197" y="5307870"/>
            <a:ext cx="197331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96595E2E-8C52-B5CC-40A3-D169A09B00E7}"/>
              </a:ext>
            </a:extLst>
          </p:cNvPr>
          <p:cNvSpPr/>
          <p:nvPr/>
        </p:nvSpPr>
        <p:spPr>
          <a:xfrm>
            <a:off x="10206928" y="5309270"/>
            <a:ext cx="865593"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Arrow Connector 121">
            <a:extLst>
              <a:ext uri="{FF2B5EF4-FFF2-40B4-BE49-F238E27FC236}">
                <a16:creationId xmlns:a16="http://schemas.microsoft.com/office/drawing/2014/main" id="{B573B121-FC3F-D718-EA28-18D29A68C8B3}"/>
              </a:ext>
            </a:extLst>
          </p:cNvPr>
          <p:cNvCxnSpPr>
            <a:cxnSpLocks/>
          </p:cNvCxnSpPr>
          <p:nvPr/>
        </p:nvCxnSpPr>
        <p:spPr>
          <a:xfrm>
            <a:off x="1972456" y="5507821"/>
            <a:ext cx="0" cy="312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4" name="Straight Arrow Connector 123">
            <a:extLst>
              <a:ext uri="{FF2B5EF4-FFF2-40B4-BE49-F238E27FC236}">
                <a16:creationId xmlns:a16="http://schemas.microsoft.com/office/drawing/2014/main" id="{E78736F0-6240-C92F-744E-990F8B63E6B9}"/>
              </a:ext>
            </a:extLst>
          </p:cNvPr>
          <p:cNvCxnSpPr>
            <a:cxnSpLocks/>
          </p:cNvCxnSpPr>
          <p:nvPr/>
        </p:nvCxnSpPr>
        <p:spPr>
          <a:xfrm>
            <a:off x="5189070" y="5519696"/>
            <a:ext cx="0" cy="312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E9B41513-A965-484D-1B70-C193D3F2EC2B}"/>
              </a:ext>
            </a:extLst>
          </p:cNvPr>
          <p:cNvCxnSpPr>
            <a:cxnSpLocks/>
          </p:cNvCxnSpPr>
          <p:nvPr/>
        </p:nvCxnSpPr>
        <p:spPr>
          <a:xfrm>
            <a:off x="8502648" y="5454207"/>
            <a:ext cx="2426" cy="338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98774C32-CEB5-C18B-265A-4632315CD879}"/>
              </a:ext>
            </a:extLst>
          </p:cNvPr>
          <p:cNvCxnSpPr>
            <a:cxnSpLocks/>
          </p:cNvCxnSpPr>
          <p:nvPr/>
        </p:nvCxnSpPr>
        <p:spPr>
          <a:xfrm>
            <a:off x="9560872" y="5465396"/>
            <a:ext cx="2426" cy="338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71197B7-8CFF-5423-2F25-E74397C59794}"/>
              </a:ext>
            </a:extLst>
          </p:cNvPr>
          <p:cNvSpPr txBox="1"/>
          <p:nvPr/>
        </p:nvSpPr>
        <p:spPr>
          <a:xfrm>
            <a:off x="2059768" y="5996676"/>
            <a:ext cx="3339570" cy="646331"/>
          </a:xfrm>
          <a:prstGeom prst="rect">
            <a:avLst/>
          </a:prstGeom>
          <a:noFill/>
        </p:spPr>
        <p:txBody>
          <a:bodyPr wrap="square" rtlCol="0">
            <a:spAutoFit/>
          </a:bodyPr>
          <a:lstStyle/>
          <a:p>
            <a:r>
              <a:rPr lang="en-US"/>
              <a:t>Feed these instances into one calibration algorithm    </a:t>
            </a:r>
          </a:p>
        </p:txBody>
      </p:sp>
      <p:sp>
        <p:nvSpPr>
          <p:cNvPr id="7" name="Google Shape;176;p22">
            <a:extLst>
              <a:ext uri="{FF2B5EF4-FFF2-40B4-BE49-F238E27FC236}">
                <a16:creationId xmlns:a16="http://schemas.microsoft.com/office/drawing/2014/main" id="{903705CC-3535-8F7A-CA54-5F7C839CB09C}"/>
              </a:ext>
            </a:extLst>
          </p:cNvPr>
          <p:cNvSpPr/>
          <p:nvPr/>
        </p:nvSpPr>
        <p:spPr>
          <a:xfrm>
            <a:off x="1308470" y="4470567"/>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8" name="Google Shape;176;p22">
            <a:extLst>
              <a:ext uri="{FF2B5EF4-FFF2-40B4-BE49-F238E27FC236}">
                <a16:creationId xmlns:a16="http://schemas.microsoft.com/office/drawing/2014/main" id="{37F3105D-142C-22C1-B4DD-9C4126D67261}"/>
              </a:ext>
            </a:extLst>
          </p:cNvPr>
          <p:cNvSpPr/>
          <p:nvPr/>
        </p:nvSpPr>
        <p:spPr>
          <a:xfrm>
            <a:off x="2566101" y="4484014"/>
            <a:ext cx="916236"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Surgery</a:t>
            </a:r>
            <a:endParaRPr sz="1500" kern="0">
              <a:solidFill>
                <a:srgbClr val="000000"/>
              </a:solidFill>
              <a:latin typeface="Arial"/>
              <a:cs typeface="Arial"/>
              <a:sym typeface="Arial"/>
            </a:endParaRPr>
          </a:p>
        </p:txBody>
      </p:sp>
      <p:sp>
        <p:nvSpPr>
          <p:cNvPr id="9" name="Google Shape;176;p22">
            <a:extLst>
              <a:ext uri="{FF2B5EF4-FFF2-40B4-BE49-F238E27FC236}">
                <a16:creationId xmlns:a16="http://schemas.microsoft.com/office/drawing/2014/main" id="{48B6EFB6-C429-BEFF-099B-48209AB7D528}"/>
              </a:ext>
            </a:extLst>
          </p:cNvPr>
          <p:cNvSpPr/>
          <p:nvPr/>
        </p:nvSpPr>
        <p:spPr>
          <a:xfrm>
            <a:off x="3544281" y="4499126"/>
            <a:ext cx="1122154"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Antibiotics</a:t>
            </a:r>
            <a:endParaRPr sz="1500" kern="0">
              <a:solidFill>
                <a:srgbClr val="000000"/>
              </a:solidFill>
              <a:latin typeface="Arial"/>
              <a:cs typeface="Arial"/>
              <a:sym typeface="Arial"/>
            </a:endParaRPr>
          </a:p>
        </p:txBody>
      </p:sp>
      <p:sp>
        <p:nvSpPr>
          <p:cNvPr id="10" name="Google Shape;176;p22">
            <a:extLst>
              <a:ext uri="{FF2B5EF4-FFF2-40B4-BE49-F238E27FC236}">
                <a16:creationId xmlns:a16="http://schemas.microsoft.com/office/drawing/2014/main" id="{ECCBBCCF-0EAE-20C7-CFA6-F8D3314B6DBB}"/>
              </a:ext>
            </a:extLst>
          </p:cNvPr>
          <p:cNvSpPr/>
          <p:nvPr/>
        </p:nvSpPr>
        <p:spPr>
          <a:xfrm>
            <a:off x="4719462" y="4499126"/>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11" name="Google Shape;176;p22">
            <a:extLst>
              <a:ext uri="{FF2B5EF4-FFF2-40B4-BE49-F238E27FC236}">
                <a16:creationId xmlns:a16="http://schemas.microsoft.com/office/drawing/2014/main" id="{DDCC8D11-6AFE-1C15-0200-2EF4C2B96591}"/>
              </a:ext>
            </a:extLst>
          </p:cNvPr>
          <p:cNvSpPr/>
          <p:nvPr/>
        </p:nvSpPr>
        <p:spPr>
          <a:xfrm>
            <a:off x="5954681" y="4499126"/>
            <a:ext cx="916236"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Surgery</a:t>
            </a:r>
            <a:endParaRPr sz="1500" kern="0">
              <a:solidFill>
                <a:srgbClr val="000000"/>
              </a:solidFill>
              <a:latin typeface="Arial"/>
              <a:cs typeface="Arial"/>
              <a:sym typeface="Arial"/>
            </a:endParaRPr>
          </a:p>
        </p:txBody>
      </p:sp>
      <p:sp>
        <p:nvSpPr>
          <p:cNvPr id="16" name="Google Shape;176;p22">
            <a:extLst>
              <a:ext uri="{FF2B5EF4-FFF2-40B4-BE49-F238E27FC236}">
                <a16:creationId xmlns:a16="http://schemas.microsoft.com/office/drawing/2014/main" id="{C14CC956-3C6B-AF2B-ADE1-A4340893B0BD}"/>
              </a:ext>
            </a:extLst>
          </p:cNvPr>
          <p:cNvSpPr/>
          <p:nvPr/>
        </p:nvSpPr>
        <p:spPr>
          <a:xfrm>
            <a:off x="6954573" y="4484014"/>
            <a:ext cx="916236"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Surgery</a:t>
            </a:r>
            <a:endParaRPr sz="1500" kern="0">
              <a:solidFill>
                <a:srgbClr val="000000"/>
              </a:solidFill>
              <a:latin typeface="Arial"/>
              <a:cs typeface="Arial"/>
              <a:sym typeface="Arial"/>
            </a:endParaRPr>
          </a:p>
        </p:txBody>
      </p:sp>
      <p:sp>
        <p:nvSpPr>
          <p:cNvPr id="17" name="Google Shape;176;p22">
            <a:extLst>
              <a:ext uri="{FF2B5EF4-FFF2-40B4-BE49-F238E27FC236}">
                <a16:creationId xmlns:a16="http://schemas.microsoft.com/office/drawing/2014/main" id="{40A64F91-C5E0-B4C4-2BFB-D1567C0E8401}"/>
              </a:ext>
            </a:extLst>
          </p:cNvPr>
          <p:cNvSpPr/>
          <p:nvPr/>
        </p:nvSpPr>
        <p:spPr>
          <a:xfrm>
            <a:off x="9030852" y="4470567"/>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18" name="Google Shape;176;p22">
            <a:extLst>
              <a:ext uri="{FF2B5EF4-FFF2-40B4-BE49-F238E27FC236}">
                <a16:creationId xmlns:a16="http://schemas.microsoft.com/office/drawing/2014/main" id="{956E8B7F-0185-8345-342F-770BF6C881FA}"/>
              </a:ext>
            </a:extLst>
          </p:cNvPr>
          <p:cNvSpPr/>
          <p:nvPr/>
        </p:nvSpPr>
        <p:spPr>
          <a:xfrm>
            <a:off x="7912600" y="4480756"/>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19" name="Google Shape;176;p22">
            <a:extLst>
              <a:ext uri="{FF2B5EF4-FFF2-40B4-BE49-F238E27FC236}">
                <a16:creationId xmlns:a16="http://schemas.microsoft.com/office/drawing/2014/main" id="{28013FF5-1F80-31FC-9DC0-997DE1C72AF9}"/>
              </a:ext>
            </a:extLst>
          </p:cNvPr>
          <p:cNvSpPr/>
          <p:nvPr/>
        </p:nvSpPr>
        <p:spPr>
          <a:xfrm>
            <a:off x="10078133" y="4460378"/>
            <a:ext cx="1122154"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Antibiotics</a:t>
            </a:r>
            <a:endParaRPr sz="1500" kern="0">
              <a:solidFill>
                <a:srgbClr val="000000"/>
              </a:solidFill>
              <a:latin typeface="Arial"/>
              <a:cs typeface="Arial"/>
              <a:sym typeface="Arial"/>
            </a:endParaRPr>
          </a:p>
        </p:txBody>
      </p:sp>
    </p:spTree>
    <p:extLst>
      <p:ext uri="{BB962C8B-B14F-4D97-AF65-F5344CB8AC3E}">
        <p14:creationId xmlns:p14="http://schemas.microsoft.com/office/powerpoint/2010/main" val="13709986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05C9D-B2BB-577F-34DA-FBEDB4E7A2D1}"/>
            </a:ext>
          </a:extLst>
        </p:cNvPr>
        <p:cNvGrpSpPr/>
        <p:nvPr/>
      </p:nvGrpSpPr>
      <p:grpSpPr>
        <a:xfrm>
          <a:off x="0" y="0"/>
          <a:ext cx="0" cy="0"/>
          <a:chOff x="0" y="0"/>
          <a:chExt cx="0" cy="0"/>
        </a:xfrm>
      </p:grpSpPr>
      <p:pic>
        <p:nvPicPr>
          <p:cNvPr id="83" name="Picture 82">
            <a:extLst>
              <a:ext uri="{FF2B5EF4-FFF2-40B4-BE49-F238E27FC236}">
                <a16:creationId xmlns:a16="http://schemas.microsoft.com/office/drawing/2014/main" id="{F52DA59C-3726-305F-C020-36C0D974C802}"/>
              </a:ext>
            </a:extLst>
          </p:cNvPr>
          <p:cNvPicPr>
            <a:picLocks noChangeAspect="1"/>
          </p:cNvPicPr>
          <p:nvPr/>
        </p:nvPicPr>
        <p:blipFill>
          <a:blip r:embed="rId2" cstate="email">
            <a:alphaModFix amt="40000"/>
            <a:extLst>
              <a:ext uri="{28A0092B-C50C-407E-A947-70E740481C1C}">
                <a14:useLocalDpi xmlns:a14="http://schemas.microsoft.com/office/drawing/2010/main"/>
              </a:ext>
            </a:extLst>
          </a:blip>
          <a:stretch>
            <a:fillRect/>
          </a:stretch>
        </p:blipFill>
        <p:spPr>
          <a:xfrm>
            <a:off x="1456534" y="1476640"/>
            <a:ext cx="916238" cy="916238"/>
          </a:xfrm>
          <a:prstGeom prst="rect">
            <a:avLst/>
          </a:prstGeom>
        </p:spPr>
      </p:pic>
      <p:sp>
        <p:nvSpPr>
          <p:cNvPr id="2" name="Title 1">
            <a:extLst>
              <a:ext uri="{FF2B5EF4-FFF2-40B4-BE49-F238E27FC236}">
                <a16:creationId xmlns:a16="http://schemas.microsoft.com/office/drawing/2014/main" id="{8C512027-250F-261A-CEDF-F1A2B08DA765}"/>
              </a:ext>
            </a:extLst>
          </p:cNvPr>
          <p:cNvSpPr>
            <a:spLocks noGrp="1"/>
          </p:cNvSpPr>
          <p:nvPr>
            <p:ph type="title"/>
          </p:nvPr>
        </p:nvSpPr>
        <p:spPr/>
        <p:txBody>
          <a:bodyPr/>
          <a:lstStyle/>
          <a:p>
            <a:r>
              <a:rPr lang="en-US"/>
              <a:t>Post-hoc decision calibration on your favorite predictor</a:t>
            </a:r>
          </a:p>
        </p:txBody>
      </p:sp>
      <p:pic>
        <p:nvPicPr>
          <p:cNvPr id="4" name="Picture 3">
            <a:extLst>
              <a:ext uri="{FF2B5EF4-FFF2-40B4-BE49-F238E27FC236}">
                <a16:creationId xmlns:a16="http://schemas.microsoft.com/office/drawing/2014/main" id="{B0177ADD-7A2C-D47E-CA1E-2A29D302972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628090" y="2997669"/>
            <a:ext cx="916236" cy="916237"/>
          </a:xfrm>
          <a:prstGeom prst="rect">
            <a:avLst/>
          </a:prstGeom>
        </p:spPr>
      </p:pic>
      <p:pic>
        <p:nvPicPr>
          <p:cNvPr id="6" name="Picture 5">
            <a:extLst>
              <a:ext uri="{FF2B5EF4-FFF2-40B4-BE49-F238E27FC236}">
                <a16:creationId xmlns:a16="http://schemas.microsoft.com/office/drawing/2014/main" id="{93EA81B0-8649-481F-E82F-6C244C84F4D3}"/>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a:stretch>
            <a:fillRect/>
          </a:stretch>
        </p:blipFill>
        <p:spPr>
          <a:xfrm>
            <a:off x="3720841" y="2975950"/>
            <a:ext cx="916236" cy="916237"/>
          </a:xfrm>
          <a:prstGeom prst="rect">
            <a:avLst/>
          </a:prstGeom>
        </p:spPr>
      </p:pic>
      <p:pic>
        <p:nvPicPr>
          <p:cNvPr id="12" name="Picture 11">
            <a:extLst>
              <a:ext uri="{FF2B5EF4-FFF2-40B4-BE49-F238E27FC236}">
                <a16:creationId xmlns:a16="http://schemas.microsoft.com/office/drawing/2014/main" id="{A465CF0E-A8EA-E67F-DB13-CAE57DE8285C}"/>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a:stretch>
            <a:fillRect/>
          </a:stretch>
        </p:blipFill>
        <p:spPr>
          <a:xfrm>
            <a:off x="4813592" y="2991062"/>
            <a:ext cx="916236" cy="916237"/>
          </a:xfrm>
          <a:prstGeom prst="rect">
            <a:avLst/>
          </a:prstGeom>
        </p:spPr>
      </p:pic>
      <p:pic>
        <p:nvPicPr>
          <p:cNvPr id="13" name="Picture 12">
            <a:extLst>
              <a:ext uri="{FF2B5EF4-FFF2-40B4-BE49-F238E27FC236}">
                <a16:creationId xmlns:a16="http://schemas.microsoft.com/office/drawing/2014/main" id="{F2717FE5-09EC-8BB0-AAA7-114D92BD9EE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906343" y="2996403"/>
            <a:ext cx="916236" cy="916237"/>
          </a:xfrm>
          <a:prstGeom prst="rect">
            <a:avLst/>
          </a:prstGeom>
        </p:spPr>
      </p:pic>
      <p:pic>
        <p:nvPicPr>
          <p:cNvPr id="14" name="Picture 13">
            <a:extLst>
              <a:ext uri="{FF2B5EF4-FFF2-40B4-BE49-F238E27FC236}">
                <a16:creationId xmlns:a16="http://schemas.microsoft.com/office/drawing/2014/main" id="{E6959A3B-EDCE-6407-B296-D4084723995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999094" y="2991062"/>
            <a:ext cx="916236" cy="916237"/>
          </a:xfrm>
          <a:prstGeom prst="rect">
            <a:avLst/>
          </a:prstGeom>
        </p:spPr>
      </p:pic>
      <p:pic>
        <p:nvPicPr>
          <p:cNvPr id="15" name="Picture 14">
            <a:extLst>
              <a:ext uri="{FF2B5EF4-FFF2-40B4-BE49-F238E27FC236}">
                <a16:creationId xmlns:a16="http://schemas.microsoft.com/office/drawing/2014/main" id="{175522F0-BB7B-B628-E293-1E595CCD1FD8}"/>
              </a:ext>
            </a:extLst>
          </p:cNvPr>
          <p:cNvPicPr>
            <a:picLocks noChangeAspect="1"/>
          </p:cNvPicPr>
          <p:nvPr/>
        </p:nvPicPr>
        <p:blipFill>
          <a:blip r:embed="rId3" cstate="email">
            <a:alphaModFix amt="40000"/>
            <a:extLst>
              <a:ext uri="{28A0092B-C50C-407E-A947-70E740481C1C}">
                <a14:useLocalDpi xmlns:a14="http://schemas.microsoft.com/office/drawing/2010/main"/>
              </a:ext>
            </a:extLst>
          </a:blip>
          <a:srcRect/>
          <a:stretch>
            <a:fillRect/>
          </a:stretch>
        </p:blipFill>
        <p:spPr>
          <a:xfrm>
            <a:off x="1538052" y="2997669"/>
            <a:ext cx="916236" cy="916237"/>
          </a:xfrm>
          <a:prstGeom prst="rect">
            <a:avLst/>
          </a:prstGeom>
        </p:spPr>
      </p:pic>
      <p:sp>
        <p:nvSpPr>
          <p:cNvPr id="20" name="Right Arrow 19">
            <a:extLst>
              <a:ext uri="{FF2B5EF4-FFF2-40B4-BE49-F238E27FC236}">
                <a16:creationId xmlns:a16="http://schemas.microsoft.com/office/drawing/2014/main" id="{B122C440-FCFD-5CF5-2A9A-7EF28B12BC1B}"/>
              </a:ext>
            </a:extLst>
          </p:cNvPr>
          <p:cNvSpPr/>
          <p:nvPr/>
        </p:nvSpPr>
        <p:spPr>
          <a:xfrm rot="5400000">
            <a:off x="1766363" y="4067442"/>
            <a:ext cx="366604" cy="224159"/>
          </a:xfrm>
          <a:prstGeom prst="rightArrow">
            <a:avLst/>
          </a:prstGeom>
          <a:solidFill>
            <a:schemeClr val="accent1">
              <a:alpha val="385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1DE69103-2553-8B52-AA84-AF0541BF5E76}"/>
              </a:ext>
            </a:extLst>
          </p:cNvPr>
          <p:cNvPicPr>
            <a:picLocks noChangeAspect="1"/>
          </p:cNvPicPr>
          <p:nvPr/>
        </p:nvPicPr>
        <p:blipFill>
          <a:blip r:embed="rId3" cstate="email">
            <a:alphaModFix amt="39000"/>
            <a:extLst>
              <a:ext uri="{28A0092B-C50C-407E-A947-70E740481C1C}">
                <a14:useLocalDpi xmlns:a14="http://schemas.microsoft.com/office/drawing/2010/main"/>
              </a:ext>
            </a:extLst>
          </a:blip>
          <a:srcRect/>
          <a:stretch>
            <a:fillRect/>
          </a:stretch>
        </p:blipFill>
        <p:spPr>
          <a:xfrm>
            <a:off x="8091845" y="2991063"/>
            <a:ext cx="916236" cy="916237"/>
          </a:xfrm>
          <a:prstGeom prst="rect">
            <a:avLst/>
          </a:prstGeom>
        </p:spPr>
      </p:pic>
      <p:pic>
        <p:nvPicPr>
          <p:cNvPr id="26" name="Picture 25">
            <a:extLst>
              <a:ext uri="{FF2B5EF4-FFF2-40B4-BE49-F238E27FC236}">
                <a16:creationId xmlns:a16="http://schemas.microsoft.com/office/drawing/2014/main" id="{639467C1-4B98-196A-FED9-F072151719B4}"/>
              </a:ext>
            </a:extLst>
          </p:cNvPr>
          <p:cNvPicPr>
            <a:picLocks noChangeAspect="1"/>
          </p:cNvPicPr>
          <p:nvPr/>
        </p:nvPicPr>
        <p:blipFill>
          <a:blip r:embed="rId3" cstate="email">
            <a:alphaModFix amt="39000"/>
            <a:extLst>
              <a:ext uri="{28A0092B-C50C-407E-A947-70E740481C1C}">
                <a14:useLocalDpi xmlns:a14="http://schemas.microsoft.com/office/drawing/2010/main"/>
              </a:ext>
            </a:extLst>
          </a:blip>
          <a:srcRect/>
          <a:stretch>
            <a:fillRect/>
          </a:stretch>
        </p:blipFill>
        <p:spPr>
          <a:xfrm>
            <a:off x="9184596" y="2977531"/>
            <a:ext cx="916236" cy="916237"/>
          </a:xfrm>
          <a:prstGeom prst="rect">
            <a:avLst/>
          </a:prstGeom>
        </p:spPr>
      </p:pic>
      <p:sp>
        <p:nvSpPr>
          <p:cNvPr id="31" name="Right Arrow 30">
            <a:extLst>
              <a:ext uri="{FF2B5EF4-FFF2-40B4-BE49-F238E27FC236}">
                <a16:creationId xmlns:a16="http://schemas.microsoft.com/office/drawing/2014/main" id="{F8D485ED-54C0-420C-1D77-067EB14B4282}"/>
              </a:ext>
            </a:extLst>
          </p:cNvPr>
          <p:cNvSpPr/>
          <p:nvPr/>
        </p:nvSpPr>
        <p:spPr>
          <a:xfrm rot="5400000">
            <a:off x="2844700" y="4080092"/>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E838EA8D-80A8-BEBD-827E-05279572D886}"/>
              </a:ext>
            </a:extLst>
          </p:cNvPr>
          <p:cNvSpPr/>
          <p:nvPr/>
        </p:nvSpPr>
        <p:spPr>
          <a:xfrm rot="5400000">
            <a:off x="3974398" y="4087241"/>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98699E9B-B46F-EE11-24A1-3249563BD81B}"/>
              </a:ext>
            </a:extLst>
          </p:cNvPr>
          <p:cNvSpPr/>
          <p:nvPr/>
        </p:nvSpPr>
        <p:spPr>
          <a:xfrm rot="5400000">
            <a:off x="5030263" y="4087240"/>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20A2BE60-C450-771E-B9C7-CD4E77D24106}"/>
              </a:ext>
            </a:extLst>
          </p:cNvPr>
          <p:cNvSpPr/>
          <p:nvPr/>
        </p:nvSpPr>
        <p:spPr>
          <a:xfrm rot="5400000">
            <a:off x="6147480" y="4087241"/>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4D738290-B108-447D-F7BB-9AF89054143E}"/>
              </a:ext>
            </a:extLst>
          </p:cNvPr>
          <p:cNvSpPr/>
          <p:nvPr/>
        </p:nvSpPr>
        <p:spPr>
          <a:xfrm rot="5400000">
            <a:off x="7229389" y="4108022"/>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C0BE614F-7499-BD5A-4BA5-A98728BE3C4B}"/>
              </a:ext>
            </a:extLst>
          </p:cNvPr>
          <p:cNvSpPr/>
          <p:nvPr/>
        </p:nvSpPr>
        <p:spPr>
          <a:xfrm rot="5400000">
            <a:off x="8305341" y="4087240"/>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A5BD0B9E-992F-B67D-33CF-F993EF6EFE8B}"/>
              </a:ext>
            </a:extLst>
          </p:cNvPr>
          <p:cNvSpPr/>
          <p:nvPr/>
        </p:nvSpPr>
        <p:spPr>
          <a:xfrm rot="5400000">
            <a:off x="9412634" y="4108021"/>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73B9A6D0-A6C4-30A3-E025-DC72984FFE78}"/>
              </a:ext>
            </a:extLst>
          </p:cNvPr>
          <p:cNvPicPr>
            <a:picLocks noChangeAspect="1"/>
          </p:cNvPicPr>
          <p:nvPr/>
        </p:nvPicPr>
        <p:blipFill>
          <a:blip r:embed="rId3" cstate="email">
            <a:alphaModFix amt="39000"/>
            <a:extLst>
              <a:ext uri="{28A0092B-C50C-407E-A947-70E740481C1C}">
                <a14:useLocalDpi xmlns:a14="http://schemas.microsoft.com/office/drawing/2010/main"/>
              </a:ext>
            </a:extLst>
          </a:blip>
          <a:srcRect/>
          <a:stretch>
            <a:fillRect/>
          </a:stretch>
        </p:blipFill>
        <p:spPr>
          <a:xfrm>
            <a:off x="10277347" y="2992375"/>
            <a:ext cx="916236" cy="916237"/>
          </a:xfrm>
          <a:prstGeom prst="rect">
            <a:avLst/>
          </a:prstGeom>
        </p:spPr>
      </p:pic>
      <p:sp>
        <p:nvSpPr>
          <p:cNvPr id="65" name="Right Arrow 64">
            <a:extLst>
              <a:ext uri="{FF2B5EF4-FFF2-40B4-BE49-F238E27FC236}">
                <a16:creationId xmlns:a16="http://schemas.microsoft.com/office/drawing/2014/main" id="{B8A82E00-962D-3D6F-998D-C6DDB103C257}"/>
              </a:ext>
            </a:extLst>
          </p:cNvPr>
          <p:cNvSpPr/>
          <p:nvPr/>
        </p:nvSpPr>
        <p:spPr>
          <a:xfrm rot="5400000">
            <a:off x="10505385" y="4110990"/>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DC0590E2-DCFD-E885-3059-E5F038DEB0A0}"/>
              </a:ext>
            </a:extLst>
          </p:cNvPr>
          <p:cNvPicPr>
            <a:picLocks noChangeAspect="1"/>
          </p:cNvPicPr>
          <p:nvPr/>
        </p:nvPicPr>
        <p:blipFill>
          <a:blip r:embed="rId4" cstate="email">
            <a:alphaModFix amt="39000"/>
            <a:extLst>
              <a:ext uri="{28A0092B-C50C-407E-A947-70E740481C1C}">
                <a14:useLocalDpi xmlns:a14="http://schemas.microsoft.com/office/drawing/2010/main"/>
              </a:ext>
            </a:extLst>
          </a:blip>
          <a:stretch>
            <a:fillRect/>
          </a:stretch>
        </p:blipFill>
        <p:spPr>
          <a:xfrm>
            <a:off x="9138255" y="1550130"/>
            <a:ext cx="916237" cy="916237"/>
          </a:xfrm>
          <a:prstGeom prst="rect">
            <a:avLst/>
          </a:prstGeom>
        </p:spPr>
      </p:pic>
      <p:pic>
        <p:nvPicPr>
          <p:cNvPr id="69" name="Picture 68">
            <a:extLst>
              <a:ext uri="{FF2B5EF4-FFF2-40B4-BE49-F238E27FC236}">
                <a16:creationId xmlns:a16="http://schemas.microsoft.com/office/drawing/2014/main" id="{3893EEC9-9F86-1921-C94D-0EDC978D2E18}"/>
              </a:ext>
            </a:extLst>
          </p:cNvPr>
          <p:cNvPicPr>
            <a:picLocks noChangeAspect="1"/>
          </p:cNvPicPr>
          <p:nvPr/>
        </p:nvPicPr>
        <p:blipFill>
          <a:blip r:embed="rId5" cstate="email">
            <a:alphaModFix amt="39000"/>
            <a:extLst>
              <a:ext uri="{28A0092B-C50C-407E-A947-70E740481C1C}">
                <a14:useLocalDpi xmlns:a14="http://schemas.microsoft.com/office/drawing/2010/main"/>
              </a:ext>
            </a:extLst>
          </a:blip>
          <a:stretch>
            <a:fillRect/>
          </a:stretch>
        </p:blipFill>
        <p:spPr>
          <a:xfrm>
            <a:off x="8022628" y="1485577"/>
            <a:ext cx="932029" cy="932029"/>
          </a:xfrm>
          <a:prstGeom prst="rect">
            <a:avLst/>
          </a:prstGeom>
        </p:spPr>
      </p:pic>
      <p:pic>
        <p:nvPicPr>
          <p:cNvPr id="71" name="Picture 70">
            <a:extLst>
              <a:ext uri="{FF2B5EF4-FFF2-40B4-BE49-F238E27FC236}">
                <a16:creationId xmlns:a16="http://schemas.microsoft.com/office/drawing/2014/main" id="{98120D98-F4B7-A73C-E2E4-17F3A0E5BFF0}"/>
              </a:ext>
            </a:extLst>
          </p:cNvPr>
          <p:cNvPicPr>
            <a:picLocks noChangeAspect="1"/>
          </p:cNvPicPr>
          <p:nvPr/>
        </p:nvPicPr>
        <p:blipFill>
          <a:blip r:embed="rId6" cstate="email">
            <a:alphaModFix amt="40000"/>
            <a:extLst>
              <a:ext uri="{28A0092B-C50C-407E-A947-70E740481C1C}">
                <a14:useLocalDpi xmlns:a14="http://schemas.microsoft.com/office/drawing/2010/main"/>
              </a:ext>
            </a:extLst>
          </a:blip>
          <a:stretch>
            <a:fillRect/>
          </a:stretch>
        </p:blipFill>
        <p:spPr>
          <a:xfrm>
            <a:off x="4780423" y="1501369"/>
            <a:ext cx="925060" cy="925060"/>
          </a:xfrm>
          <a:prstGeom prst="rect">
            <a:avLst/>
          </a:prstGeom>
        </p:spPr>
      </p:pic>
      <p:pic>
        <p:nvPicPr>
          <p:cNvPr id="73" name="Picture 72">
            <a:extLst>
              <a:ext uri="{FF2B5EF4-FFF2-40B4-BE49-F238E27FC236}">
                <a16:creationId xmlns:a16="http://schemas.microsoft.com/office/drawing/2014/main" id="{BDC673FD-4B69-F5A8-4273-0375B557DA10}"/>
              </a:ext>
            </a:extLst>
          </p:cNvPr>
          <p:cNvPicPr>
            <a:picLocks noChangeAspect="1"/>
          </p:cNvPicPr>
          <p:nvPr/>
        </p:nvPicPr>
        <p:blipFill>
          <a:blip r:embed="rId7" cstate="email">
            <a:alphaModFix amt="39000"/>
            <a:extLst>
              <a:ext uri="{28A0092B-C50C-407E-A947-70E740481C1C}">
                <a14:useLocalDpi xmlns:a14="http://schemas.microsoft.com/office/drawing/2010/main"/>
              </a:ext>
            </a:extLst>
          </a:blip>
          <a:stretch>
            <a:fillRect/>
          </a:stretch>
        </p:blipFill>
        <p:spPr>
          <a:xfrm>
            <a:off x="10335771" y="1566384"/>
            <a:ext cx="736750" cy="736750"/>
          </a:xfrm>
          <a:prstGeom prst="rect">
            <a:avLst/>
          </a:prstGeom>
        </p:spPr>
      </p:pic>
      <p:pic>
        <p:nvPicPr>
          <p:cNvPr id="75" name="Picture 74">
            <a:extLst>
              <a:ext uri="{FF2B5EF4-FFF2-40B4-BE49-F238E27FC236}">
                <a16:creationId xmlns:a16="http://schemas.microsoft.com/office/drawing/2014/main" id="{B138229B-ADF0-39A7-D15A-A496D37DB0A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97082" y="1402653"/>
            <a:ext cx="1007058" cy="1007058"/>
          </a:xfrm>
          <a:prstGeom prst="rect">
            <a:avLst/>
          </a:prstGeom>
        </p:spPr>
      </p:pic>
      <p:pic>
        <p:nvPicPr>
          <p:cNvPr id="77" name="Picture 76">
            <a:extLst>
              <a:ext uri="{FF2B5EF4-FFF2-40B4-BE49-F238E27FC236}">
                <a16:creationId xmlns:a16="http://schemas.microsoft.com/office/drawing/2014/main" id="{0A279CE1-7F30-C98C-BC55-FA46082BF167}"/>
              </a:ext>
            </a:extLst>
          </p:cNvPr>
          <p:cNvPicPr>
            <a:picLocks noChangeAspect="1"/>
          </p:cNvPicPr>
          <p:nvPr/>
        </p:nvPicPr>
        <p:blipFill>
          <a:blip r:embed="rId9" cstate="email">
            <a:alphaModFix amt="40000"/>
            <a:extLst>
              <a:ext uri="{28A0092B-C50C-407E-A947-70E740481C1C}">
                <a14:useLocalDpi xmlns:a14="http://schemas.microsoft.com/office/drawing/2010/main"/>
              </a:ext>
            </a:extLst>
          </a:blip>
          <a:stretch>
            <a:fillRect/>
          </a:stretch>
        </p:blipFill>
        <p:spPr>
          <a:xfrm>
            <a:off x="3658520" y="1501369"/>
            <a:ext cx="916237" cy="916237"/>
          </a:xfrm>
          <a:prstGeom prst="rect">
            <a:avLst/>
          </a:prstGeom>
        </p:spPr>
      </p:pic>
      <p:pic>
        <p:nvPicPr>
          <p:cNvPr id="79" name="Picture 78">
            <a:extLst>
              <a:ext uri="{FF2B5EF4-FFF2-40B4-BE49-F238E27FC236}">
                <a16:creationId xmlns:a16="http://schemas.microsoft.com/office/drawing/2014/main" id="{CD0077DB-CCF7-9629-AB87-2EEFB45D97A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19609" y="1579389"/>
            <a:ext cx="789739" cy="789739"/>
          </a:xfrm>
          <a:prstGeom prst="rect">
            <a:avLst/>
          </a:prstGeom>
        </p:spPr>
      </p:pic>
      <p:pic>
        <p:nvPicPr>
          <p:cNvPr id="81" name="Picture 80">
            <a:extLst>
              <a:ext uri="{FF2B5EF4-FFF2-40B4-BE49-F238E27FC236}">
                <a16:creationId xmlns:a16="http://schemas.microsoft.com/office/drawing/2014/main" id="{780B07F4-E3D8-F90C-80F6-D9410CF3960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879873" y="1550130"/>
            <a:ext cx="757382" cy="757382"/>
          </a:xfrm>
          <a:prstGeom prst="rect">
            <a:avLst/>
          </a:prstGeom>
        </p:spPr>
      </p:pic>
      <p:sp>
        <p:nvSpPr>
          <p:cNvPr id="84" name="Right Arrow 83">
            <a:extLst>
              <a:ext uri="{FF2B5EF4-FFF2-40B4-BE49-F238E27FC236}">
                <a16:creationId xmlns:a16="http://schemas.microsoft.com/office/drawing/2014/main" id="{418341F4-3715-C581-3FA3-2E3FEABAA9A2}"/>
              </a:ext>
            </a:extLst>
          </p:cNvPr>
          <p:cNvSpPr/>
          <p:nvPr/>
        </p:nvSpPr>
        <p:spPr>
          <a:xfrm rot="5400000">
            <a:off x="1764386" y="2521669"/>
            <a:ext cx="366604" cy="224159"/>
          </a:xfrm>
          <a:prstGeom prst="rightArrow">
            <a:avLst/>
          </a:prstGeom>
          <a:solidFill>
            <a:schemeClr val="accent1">
              <a:alpha val="385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a:extLst>
              <a:ext uri="{FF2B5EF4-FFF2-40B4-BE49-F238E27FC236}">
                <a16:creationId xmlns:a16="http://schemas.microsoft.com/office/drawing/2014/main" id="{32AE5DC2-44DB-03C0-D3FC-626C110CE0D6}"/>
              </a:ext>
            </a:extLst>
          </p:cNvPr>
          <p:cNvSpPr/>
          <p:nvPr/>
        </p:nvSpPr>
        <p:spPr>
          <a:xfrm rot="5400000">
            <a:off x="2795223" y="2534319"/>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a:extLst>
              <a:ext uri="{FF2B5EF4-FFF2-40B4-BE49-F238E27FC236}">
                <a16:creationId xmlns:a16="http://schemas.microsoft.com/office/drawing/2014/main" id="{2EE70D32-B55C-1BE6-84E5-19811F9EDF2A}"/>
              </a:ext>
            </a:extLst>
          </p:cNvPr>
          <p:cNvSpPr/>
          <p:nvPr/>
        </p:nvSpPr>
        <p:spPr>
          <a:xfrm rot="5400000">
            <a:off x="3924921" y="2541468"/>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a:extLst>
              <a:ext uri="{FF2B5EF4-FFF2-40B4-BE49-F238E27FC236}">
                <a16:creationId xmlns:a16="http://schemas.microsoft.com/office/drawing/2014/main" id="{3F94F799-88EC-4A68-D05C-1E455244DE75}"/>
              </a:ext>
            </a:extLst>
          </p:cNvPr>
          <p:cNvSpPr/>
          <p:nvPr/>
        </p:nvSpPr>
        <p:spPr>
          <a:xfrm rot="5400000">
            <a:off x="4980786" y="2541467"/>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a:extLst>
              <a:ext uri="{FF2B5EF4-FFF2-40B4-BE49-F238E27FC236}">
                <a16:creationId xmlns:a16="http://schemas.microsoft.com/office/drawing/2014/main" id="{7E4CCFA0-CC77-CD73-4E36-49794A37B6D3}"/>
              </a:ext>
            </a:extLst>
          </p:cNvPr>
          <p:cNvSpPr/>
          <p:nvPr/>
        </p:nvSpPr>
        <p:spPr>
          <a:xfrm rot="5400000">
            <a:off x="6098003" y="2541468"/>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a:extLst>
              <a:ext uri="{FF2B5EF4-FFF2-40B4-BE49-F238E27FC236}">
                <a16:creationId xmlns:a16="http://schemas.microsoft.com/office/drawing/2014/main" id="{28542F2B-219B-2FAA-FDE9-21079017E773}"/>
              </a:ext>
            </a:extLst>
          </p:cNvPr>
          <p:cNvSpPr/>
          <p:nvPr/>
        </p:nvSpPr>
        <p:spPr>
          <a:xfrm rot="5400000">
            <a:off x="7179912" y="2562249"/>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Arrow 89">
            <a:extLst>
              <a:ext uri="{FF2B5EF4-FFF2-40B4-BE49-F238E27FC236}">
                <a16:creationId xmlns:a16="http://schemas.microsoft.com/office/drawing/2014/main" id="{898D3FFF-B482-DD5B-ADD8-82DB5C17B06B}"/>
              </a:ext>
            </a:extLst>
          </p:cNvPr>
          <p:cNvSpPr/>
          <p:nvPr/>
        </p:nvSpPr>
        <p:spPr>
          <a:xfrm rot="5400000">
            <a:off x="8255864" y="2541467"/>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a:extLst>
              <a:ext uri="{FF2B5EF4-FFF2-40B4-BE49-F238E27FC236}">
                <a16:creationId xmlns:a16="http://schemas.microsoft.com/office/drawing/2014/main" id="{92D338CF-C347-B004-7C6E-0B71A65D652C}"/>
              </a:ext>
            </a:extLst>
          </p:cNvPr>
          <p:cNvSpPr/>
          <p:nvPr/>
        </p:nvSpPr>
        <p:spPr>
          <a:xfrm rot="5400000">
            <a:off x="9363157" y="2562248"/>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Arrow 91">
            <a:extLst>
              <a:ext uri="{FF2B5EF4-FFF2-40B4-BE49-F238E27FC236}">
                <a16:creationId xmlns:a16="http://schemas.microsoft.com/office/drawing/2014/main" id="{53B96895-2727-D789-2A84-79BF2B9E0494}"/>
              </a:ext>
            </a:extLst>
          </p:cNvPr>
          <p:cNvSpPr/>
          <p:nvPr/>
        </p:nvSpPr>
        <p:spPr>
          <a:xfrm rot="5400000">
            <a:off x="10455908" y="2565217"/>
            <a:ext cx="366604" cy="224159"/>
          </a:xfrm>
          <a:prstGeom prst="rightArrow">
            <a:avLst/>
          </a:prstGeom>
          <a:solidFill>
            <a:schemeClr val="accent1">
              <a:alpha val="390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7CA5FAA4-8570-A6A8-9475-01058D633D73}"/>
              </a:ext>
            </a:extLst>
          </p:cNvPr>
          <p:cNvSpPr/>
          <p:nvPr/>
        </p:nvSpPr>
        <p:spPr>
          <a:xfrm>
            <a:off x="1538052" y="5310108"/>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E609E2D0-BAA1-036B-F20D-4B98323F99FC}"/>
              </a:ext>
            </a:extLst>
          </p:cNvPr>
          <p:cNvSpPr/>
          <p:nvPr/>
        </p:nvSpPr>
        <p:spPr>
          <a:xfrm>
            <a:off x="2628090" y="5301750"/>
            <a:ext cx="83472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68FAC015-FCFE-21FC-C50D-CA82EC39B46B}"/>
              </a:ext>
            </a:extLst>
          </p:cNvPr>
          <p:cNvSpPr/>
          <p:nvPr/>
        </p:nvSpPr>
        <p:spPr>
          <a:xfrm>
            <a:off x="3707118" y="5310108"/>
            <a:ext cx="834720"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10F626BC-F910-47A6-9B24-9B8CF51BE636}"/>
              </a:ext>
            </a:extLst>
          </p:cNvPr>
          <p:cNvSpPr/>
          <p:nvPr/>
        </p:nvSpPr>
        <p:spPr>
          <a:xfrm>
            <a:off x="4796103" y="5309272"/>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E3741C37-5499-8BE4-E6C6-ED8BD2A4FC75}"/>
              </a:ext>
            </a:extLst>
          </p:cNvPr>
          <p:cNvSpPr/>
          <p:nvPr/>
        </p:nvSpPr>
        <p:spPr>
          <a:xfrm>
            <a:off x="5876184" y="5309271"/>
            <a:ext cx="197331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94E09629-61B7-C2B7-2A38-F88C6B17A948}"/>
              </a:ext>
            </a:extLst>
          </p:cNvPr>
          <p:cNvSpPr/>
          <p:nvPr/>
        </p:nvSpPr>
        <p:spPr>
          <a:xfrm>
            <a:off x="8044197" y="5307870"/>
            <a:ext cx="197331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2302EC14-A5E1-645F-BDD2-387642D2AA49}"/>
              </a:ext>
            </a:extLst>
          </p:cNvPr>
          <p:cNvSpPr/>
          <p:nvPr/>
        </p:nvSpPr>
        <p:spPr>
          <a:xfrm>
            <a:off x="10206928" y="5309270"/>
            <a:ext cx="865593"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Arrow Connector 121">
            <a:extLst>
              <a:ext uri="{FF2B5EF4-FFF2-40B4-BE49-F238E27FC236}">
                <a16:creationId xmlns:a16="http://schemas.microsoft.com/office/drawing/2014/main" id="{81E2F4ED-3496-D89C-C509-8FF86DFFAC1C}"/>
              </a:ext>
            </a:extLst>
          </p:cNvPr>
          <p:cNvCxnSpPr>
            <a:cxnSpLocks/>
          </p:cNvCxnSpPr>
          <p:nvPr/>
        </p:nvCxnSpPr>
        <p:spPr>
          <a:xfrm>
            <a:off x="3090605" y="5507821"/>
            <a:ext cx="0" cy="312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4" name="Straight Arrow Connector 123">
            <a:extLst>
              <a:ext uri="{FF2B5EF4-FFF2-40B4-BE49-F238E27FC236}">
                <a16:creationId xmlns:a16="http://schemas.microsoft.com/office/drawing/2014/main" id="{89659098-2133-4F26-E1CB-BFEBB986743B}"/>
              </a:ext>
            </a:extLst>
          </p:cNvPr>
          <p:cNvCxnSpPr>
            <a:cxnSpLocks/>
          </p:cNvCxnSpPr>
          <p:nvPr/>
        </p:nvCxnSpPr>
        <p:spPr>
          <a:xfrm>
            <a:off x="6246402" y="5507821"/>
            <a:ext cx="0" cy="312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59E0E89F-1FBE-B934-B87D-B418D00C8AA5}"/>
              </a:ext>
            </a:extLst>
          </p:cNvPr>
          <p:cNvCxnSpPr>
            <a:cxnSpLocks/>
          </p:cNvCxnSpPr>
          <p:nvPr/>
        </p:nvCxnSpPr>
        <p:spPr>
          <a:xfrm>
            <a:off x="7384454" y="5507821"/>
            <a:ext cx="0" cy="312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562B1E6C-8749-84E6-76A6-67F88AC4E571}"/>
              </a:ext>
            </a:extLst>
          </p:cNvPr>
          <p:cNvSpPr txBox="1"/>
          <p:nvPr/>
        </p:nvSpPr>
        <p:spPr>
          <a:xfrm>
            <a:off x="3309347" y="6009400"/>
            <a:ext cx="3689741" cy="369332"/>
          </a:xfrm>
          <a:prstGeom prst="rect">
            <a:avLst/>
          </a:prstGeom>
          <a:noFill/>
        </p:spPr>
        <p:txBody>
          <a:bodyPr wrap="square" rtlCol="0">
            <a:spAutoFit/>
          </a:bodyPr>
          <a:lstStyle/>
          <a:p>
            <a:r>
              <a:rPr lang="en-US"/>
              <a:t>Feed these instances into another</a:t>
            </a:r>
          </a:p>
        </p:txBody>
      </p:sp>
      <p:sp>
        <p:nvSpPr>
          <p:cNvPr id="5" name="Google Shape;176;p22">
            <a:extLst>
              <a:ext uri="{FF2B5EF4-FFF2-40B4-BE49-F238E27FC236}">
                <a16:creationId xmlns:a16="http://schemas.microsoft.com/office/drawing/2014/main" id="{3951B674-E060-5E39-1E68-FCA8AFE2AE78}"/>
              </a:ext>
            </a:extLst>
          </p:cNvPr>
          <p:cNvSpPr/>
          <p:nvPr/>
        </p:nvSpPr>
        <p:spPr>
          <a:xfrm>
            <a:off x="1308470" y="4470567"/>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8" name="Google Shape;176;p22">
            <a:extLst>
              <a:ext uri="{FF2B5EF4-FFF2-40B4-BE49-F238E27FC236}">
                <a16:creationId xmlns:a16="http://schemas.microsoft.com/office/drawing/2014/main" id="{E0B64650-CF0C-0E42-3E3B-A51B093A7B13}"/>
              </a:ext>
            </a:extLst>
          </p:cNvPr>
          <p:cNvSpPr/>
          <p:nvPr/>
        </p:nvSpPr>
        <p:spPr>
          <a:xfrm>
            <a:off x="2566101" y="4484014"/>
            <a:ext cx="916236"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Surgery</a:t>
            </a:r>
            <a:endParaRPr sz="1500" kern="0">
              <a:solidFill>
                <a:srgbClr val="000000"/>
              </a:solidFill>
              <a:latin typeface="Arial"/>
              <a:cs typeface="Arial"/>
              <a:sym typeface="Arial"/>
            </a:endParaRPr>
          </a:p>
        </p:txBody>
      </p:sp>
      <p:sp>
        <p:nvSpPr>
          <p:cNvPr id="9" name="Google Shape;176;p22">
            <a:extLst>
              <a:ext uri="{FF2B5EF4-FFF2-40B4-BE49-F238E27FC236}">
                <a16:creationId xmlns:a16="http://schemas.microsoft.com/office/drawing/2014/main" id="{6EF3E0DC-1726-0964-1859-EA31BAF02A23}"/>
              </a:ext>
            </a:extLst>
          </p:cNvPr>
          <p:cNvSpPr/>
          <p:nvPr/>
        </p:nvSpPr>
        <p:spPr>
          <a:xfrm>
            <a:off x="3544281" y="4499126"/>
            <a:ext cx="1122154"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Antibiotics</a:t>
            </a:r>
            <a:endParaRPr sz="1500" kern="0">
              <a:solidFill>
                <a:srgbClr val="000000"/>
              </a:solidFill>
              <a:latin typeface="Arial"/>
              <a:cs typeface="Arial"/>
              <a:sym typeface="Arial"/>
            </a:endParaRPr>
          </a:p>
        </p:txBody>
      </p:sp>
      <p:sp>
        <p:nvSpPr>
          <p:cNvPr id="10" name="Google Shape;176;p22">
            <a:extLst>
              <a:ext uri="{FF2B5EF4-FFF2-40B4-BE49-F238E27FC236}">
                <a16:creationId xmlns:a16="http://schemas.microsoft.com/office/drawing/2014/main" id="{1C17DC50-21D8-49E3-8CA1-5867F8315CF3}"/>
              </a:ext>
            </a:extLst>
          </p:cNvPr>
          <p:cNvSpPr/>
          <p:nvPr/>
        </p:nvSpPr>
        <p:spPr>
          <a:xfrm>
            <a:off x="4719462" y="4499126"/>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11" name="Google Shape;176;p22">
            <a:extLst>
              <a:ext uri="{FF2B5EF4-FFF2-40B4-BE49-F238E27FC236}">
                <a16:creationId xmlns:a16="http://schemas.microsoft.com/office/drawing/2014/main" id="{CB4020FD-E58E-428D-E06D-2D0C452124E2}"/>
              </a:ext>
            </a:extLst>
          </p:cNvPr>
          <p:cNvSpPr/>
          <p:nvPr/>
        </p:nvSpPr>
        <p:spPr>
          <a:xfrm>
            <a:off x="5954681" y="4499126"/>
            <a:ext cx="916236"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Surgery</a:t>
            </a:r>
            <a:endParaRPr sz="1500" kern="0">
              <a:solidFill>
                <a:srgbClr val="000000"/>
              </a:solidFill>
              <a:latin typeface="Arial"/>
              <a:cs typeface="Arial"/>
              <a:sym typeface="Arial"/>
            </a:endParaRPr>
          </a:p>
        </p:txBody>
      </p:sp>
      <p:sp>
        <p:nvSpPr>
          <p:cNvPr id="16" name="Google Shape;176;p22">
            <a:extLst>
              <a:ext uri="{FF2B5EF4-FFF2-40B4-BE49-F238E27FC236}">
                <a16:creationId xmlns:a16="http://schemas.microsoft.com/office/drawing/2014/main" id="{AA4B621E-6B47-D74B-4C4C-0D29A244BACA}"/>
              </a:ext>
            </a:extLst>
          </p:cNvPr>
          <p:cNvSpPr/>
          <p:nvPr/>
        </p:nvSpPr>
        <p:spPr>
          <a:xfrm>
            <a:off x="6954573" y="4484014"/>
            <a:ext cx="916236"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Surgery</a:t>
            </a:r>
            <a:endParaRPr sz="1500" kern="0">
              <a:solidFill>
                <a:srgbClr val="000000"/>
              </a:solidFill>
              <a:latin typeface="Arial"/>
              <a:cs typeface="Arial"/>
              <a:sym typeface="Arial"/>
            </a:endParaRPr>
          </a:p>
        </p:txBody>
      </p:sp>
      <p:sp>
        <p:nvSpPr>
          <p:cNvPr id="17" name="Google Shape;176;p22">
            <a:extLst>
              <a:ext uri="{FF2B5EF4-FFF2-40B4-BE49-F238E27FC236}">
                <a16:creationId xmlns:a16="http://schemas.microsoft.com/office/drawing/2014/main" id="{B26C52DC-1D55-C565-A653-D6962E625B63}"/>
              </a:ext>
            </a:extLst>
          </p:cNvPr>
          <p:cNvSpPr/>
          <p:nvPr/>
        </p:nvSpPr>
        <p:spPr>
          <a:xfrm>
            <a:off x="9030852" y="4470567"/>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18" name="Google Shape;176;p22">
            <a:extLst>
              <a:ext uri="{FF2B5EF4-FFF2-40B4-BE49-F238E27FC236}">
                <a16:creationId xmlns:a16="http://schemas.microsoft.com/office/drawing/2014/main" id="{181D775D-0105-8BCE-5278-DD06699E053A}"/>
              </a:ext>
            </a:extLst>
          </p:cNvPr>
          <p:cNvSpPr/>
          <p:nvPr/>
        </p:nvSpPr>
        <p:spPr>
          <a:xfrm>
            <a:off x="7912600" y="4480756"/>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19" name="Google Shape;176;p22">
            <a:extLst>
              <a:ext uri="{FF2B5EF4-FFF2-40B4-BE49-F238E27FC236}">
                <a16:creationId xmlns:a16="http://schemas.microsoft.com/office/drawing/2014/main" id="{9EF08393-2E1E-4534-D9A9-4F1C29BDBA9A}"/>
              </a:ext>
            </a:extLst>
          </p:cNvPr>
          <p:cNvSpPr/>
          <p:nvPr/>
        </p:nvSpPr>
        <p:spPr>
          <a:xfrm>
            <a:off x="10078133" y="4460378"/>
            <a:ext cx="1122154"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Antibiotics</a:t>
            </a:r>
            <a:endParaRPr sz="1500" kern="0">
              <a:solidFill>
                <a:srgbClr val="000000"/>
              </a:solidFill>
              <a:latin typeface="Arial"/>
              <a:cs typeface="Arial"/>
              <a:sym typeface="Arial"/>
            </a:endParaRPr>
          </a:p>
        </p:txBody>
      </p:sp>
    </p:spTree>
    <p:extLst>
      <p:ext uri="{BB962C8B-B14F-4D97-AF65-F5344CB8AC3E}">
        <p14:creationId xmlns:p14="http://schemas.microsoft.com/office/powerpoint/2010/main" val="25838373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AEA4E-4AF2-5C1F-888D-490A315E6C09}"/>
            </a:ext>
          </a:extLst>
        </p:cNvPr>
        <p:cNvGrpSpPr/>
        <p:nvPr/>
      </p:nvGrpSpPr>
      <p:grpSpPr>
        <a:xfrm>
          <a:off x="0" y="0"/>
          <a:ext cx="0" cy="0"/>
          <a:chOff x="0" y="0"/>
          <a:chExt cx="0" cy="0"/>
        </a:xfrm>
      </p:grpSpPr>
      <p:pic>
        <p:nvPicPr>
          <p:cNvPr id="83" name="Picture 82">
            <a:extLst>
              <a:ext uri="{FF2B5EF4-FFF2-40B4-BE49-F238E27FC236}">
                <a16:creationId xmlns:a16="http://schemas.microsoft.com/office/drawing/2014/main" id="{0921418C-9F77-F416-538C-15A2972BB4BB}"/>
              </a:ext>
            </a:extLst>
          </p:cNvPr>
          <p:cNvPicPr>
            <a:picLocks noChangeAspect="1"/>
          </p:cNvPicPr>
          <p:nvPr/>
        </p:nvPicPr>
        <p:blipFill>
          <a:blip r:embed="rId2" cstate="email">
            <a:alphaModFix amt="39000"/>
            <a:extLst>
              <a:ext uri="{28A0092B-C50C-407E-A947-70E740481C1C}">
                <a14:useLocalDpi xmlns:a14="http://schemas.microsoft.com/office/drawing/2010/main"/>
              </a:ext>
            </a:extLst>
          </a:blip>
          <a:stretch>
            <a:fillRect/>
          </a:stretch>
        </p:blipFill>
        <p:spPr>
          <a:xfrm>
            <a:off x="1456534" y="1476640"/>
            <a:ext cx="916238" cy="916238"/>
          </a:xfrm>
          <a:prstGeom prst="rect">
            <a:avLst/>
          </a:prstGeom>
        </p:spPr>
      </p:pic>
      <p:sp>
        <p:nvSpPr>
          <p:cNvPr id="2" name="Title 1">
            <a:extLst>
              <a:ext uri="{FF2B5EF4-FFF2-40B4-BE49-F238E27FC236}">
                <a16:creationId xmlns:a16="http://schemas.microsoft.com/office/drawing/2014/main" id="{8A18C7C4-5CA6-A318-073F-816E5EAF37CD}"/>
              </a:ext>
            </a:extLst>
          </p:cNvPr>
          <p:cNvSpPr>
            <a:spLocks noGrp="1"/>
          </p:cNvSpPr>
          <p:nvPr>
            <p:ph type="title"/>
          </p:nvPr>
        </p:nvSpPr>
        <p:spPr/>
        <p:txBody>
          <a:bodyPr/>
          <a:lstStyle/>
          <a:p>
            <a:r>
              <a:rPr lang="en-US"/>
              <a:t>Post-hoc decision calibration on your favorite predictor</a:t>
            </a:r>
          </a:p>
        </p:txBody>
      </p:sp>
      <p:pic>
        <p:nvPicPr>
          <p:cNvPr id="4" name="Picture 3">
            <a:extLst>
              <a:ext uri="{FF2B5EF4-FFF2-40B4-BE49-F238E27FC236}">
                <a16:creationId xmlns:a16="http://schemas.microsoft.com/office/drawing/2014/main" id="{77A57405-F7A4-BD08-6D50-FD2B4A792249}"/>
              </a:ext>
            </a:extLst>
          </p:cNvPr>
          <p:cNvPicPr>
            <a:picLocks noChangeAspect="1"/>
          </p:cNvPicPr>
          <p:nvPr/>
        </p:nvPicPr>
        <p:blipFill>
          <a:blip r:embed="rId3" cstate="email">
            <a:alphaModFix amt="39000"/>
            <a:extLst>
              <a:ext uri="{28A0092B-C50C-407E-A947-70E740481C1C}">
                <a14:useLocalDpi xmlns:a14="http://schemas.microsoft.com/office/drawing/2010/main"/>
              </a:ext>
            </a:extLst>
          </a:blip>
          <a:srcRect/>
          <a:stretch>
            <a:fillRect/>
          </a:stretch>
        </p:blipFill>
        <p:spPr>
          <a:xfrm>
            <a:off x="2628090" y="2997669"/>
            <a:ext cx="916236" cy="916237"/>
          </a:xfrm>
          <a:prstGeom prst="rect">
            <a:avLst/>
          </a:prstGeom>
        </p:spPr>
      </p:pic>
      <p:pic>
        <p:nvPicPr>
          <p:cNvPr id="6" name="Picture 5">
            <a:extLst>
              <a:ext uri="{FF2B5EF4-FFF2-40B4-BE49-F238E27FC236}">
                <a16:creationId xmlns:a16="http://schemas.microsoft.com/office/drawing/2014/main" id="{8A54631F-0C0A-5796-4145-1BBA1159DAE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720841" y="2975950"/>
            <a:ext cx="916236" cy="916237"/>
          </a:xfrm>
          <a:prstGeom prst="rect">
            <a:avLst/>
          </a:prstGeom>
        </p:spPr>
      </p:pic>
      <p:pic>
        <p:nvPicPr>
          <p:cNvPr id="12" name="Picture 11">
            <a:extLst>
              <a:ext uri="{FF2B5EF4-FFF2-40B4-BE49-F238E27FC236}">
                <a16:creationId xmlns:a16="http://schemas.microsoft.com/office/drawing/2014/main" id="{6D738EA9-41ED-AF89-A179-08AA5FC552B7}"/>
              </a:ext>
            </a:extLst>
          </p:cNvPr>
          <p:cNvPicPr>
            <a:picLocks noChangeAspect="1"/>
          </p:cNvPicPr>
          <p:nvPr/>
        </p:nvPicPr>
        <p:blipFill>
          <a:blip r:embed="rId3" cstate="email">
            <a:alphaModFix amt="39000"/>
            <a:extLst>
              <a:ext uri="{28A0092B-C50C-407E-A947-70E740481C1C}">
                <a14:useLocalDpi xmlns:a14="http://schemas.microsoft.com/office/drawing/2010/main"/>
              </a:ext>
            </a:extLst>
          </a:blip>
          <a:srcRect/>
          <a:stretch>
            <a:fillRect/>
          </a:stretch>
        </p:blipFill>
        <p:spPr>
          <a:xfrm>
            <a:off x="4813592" y="2991062"/>
            <a:ext cx="916236" cy="916237"/>
          </a:xfrm>
          <a:prstGeom prst="rect">
            <a:avLst/>
          </a:prstGeom>
        </p:spPr>
      </p:pic>
      <p:pic>
        <p:nvPicPr>
          <p:cNvPr id="13" name="Picture 12">
            <a:extLst>
              <a:ext uri="{FF2B5EF4-FFF2-40B4-BE49-F238E27FC236}">
                <a16:creationId xmlns:a16="http://schemas.microsoft.com/office/drawing/2014/main" id="{55842059-4FD4-D7CE-6B44-424F8E0C61CB}"/>
              </a:ext>
            </a:extLst>
          </p:cNvPr>
          <p:cNvPicPr>
            <a:picLocks noChangeAspect="1"/>
          </p:cNvPicPr>
          <p:nvPr/>
        </p:nvPicPr>
        <p:blipFill>
          <a:blip r:embed="rId3" cstate="email">
            <a:alphaModFix amt="39000"/>
            <a:extLst>
              <a:ext uri="{28A0092B-C50C-407E-A947-70E740481C1C}">
                <a14:useLocalDpi xmlns:a14="http://schemas.microsoft.com/office/drawing/2010/main"/>
              </a:ext>
            </a:extLst>
          </a:blip>
          <a:srcRect/>
          <a:stretch>
            <a:fillRect/>
          </a:stretch>
        </p:blipFill>
        <p:spPr>
          <a:xfrm>
            <a:off x="5906343" y="2996403"/>
            <a:ext cx="916236" cy="916237"/>
          </a:xfrm>
          <a:prstGeom prst="rect">
            <a:avLst/>
          </a:prstGeom>
        </p:spPr>
      </p:pic>
      <p:pic>
        <p:nvPicPr>
          <p:cNvPr id="14" name="Picture 13">
            <a:extLst>
              <a:ext uri="{FF2B5EF4-FFF2-40B4-BE49-F238E27FC236}">
                <a16:creationId xmlns:a16="http://schemas.microsoft.com/office/drawing/2014/main" id="{E7768331-DDE6-DB96-00D4-E8D9FFE3D480}"/>
              </a:ext>
            </a:extLst>
          </p:cNvPr>
          <p:cNvPicPr>
            <a:picLocks noChangeAspect="1"/>
          </p:cNvPicPr>
          <p:nvPr/>
        </p:nvPicPr>
        <p:blipFill>
          <a:blip r:embed="rId3" cstate="email">
            <a:alphaModFix amt="39000"/>
            <a:extLst>
              <a:ext uri="{28A0092B-C50C-407E-A947-70E740481C1C}">
                <a14:useLocalDpi xmlns:a14="http://schemas.microsoft.com/office/drawing/2010/main"/>
              </a:ext>
            </a:extLst>
          </a:blip>
          <a:srcRect/>
          <a:stretch>
            <a:fillRect/>
          </a:stretch>
        </p:blipFill>
        <p:spPr>
          <a:xfrm>
            <a:off x="6999094" y="2991062"/>
            <a:ext cx="916236" cy="916237"/>
          </a:xfrm>
          <a:prstGeom prst="rect">
            <a:avLst/>
          </a:prstGeom>
        </p:spPr>
      </p:pic>
      <p:pic>
        <p:nvPicPr>
          <p:cNvPr id="15" name="Picture 14">
            <a:extLst>
              <a:ext uri="{FF2B5EF4-FFF2-40B4-BE49-F238E27FC236}">
                <a16:creationId xmlns:a16="http://schemas.microsoft.com/office/drawing/2014/main" id="{8C829836-1A89-02C8-4BFE-FCAFADB64C94}"/>
              </a:ext>
            </a:extLst>
          </p:cNvPr>
          <p:cNvPicPr>
            <a:picLocks noChangeAspect="1"/>
          </p:cNvPicPr>
          <p:nvPr/>
        </p:nvPicPr>
        <p:blipFill>
          <a:blip r:embed="rId3" cstate="email">
            <a:alphaModFix amt="39000"/>
            <a:extLst>
              <a:ext uri="{28A0092B-C50C-407E-A947-70E740481C1C}">
                <a14:useLocalDpi xmlns:a14="http://schemas.microsoft.com/office/drawing/2010/main"/>
              </a:ext>
            </a:extLst>
          </a:blip>
          <a:srcRect/>
          <a:stretch>
            <a:fillRect/>
          </a:stretch>
        </p:blipFill>
        <p:spPr>
          <a:xfrm>
            <a:off x="1538052" y="2997669"/>
            <a:ext cx="916236" cy="916237"/>
          </a:xfrm>
          <a:prstGeom prst="rect">
            <a:avLst/>
          </a:prstGeom>
        </p:spPr>
      </p:pic>
      <p:sp>
        <p:nvSpPr>
          <p:cNvPr id="20" name="Right Arrow 19">
            <a:extLst>
              <a:ext uri="{FF2B5EF4-FFF2-40B4-BE49-F238E27FC236}">
                <a16:creationId xmlns:a16="http://schemas.microsoft.com/office/drawing/2014/main" id="{87BB2AC7-ECB3-68E6-F239-86BC1458BEFF}"/>
              </a:ext>
            </a:extLst>
          </p:cNvPr>
          <p:cNvSpPr/>
          <p:nvPr/>
        </p:nvSpPr>
        <p:spPr>
          <a:xfrm rot="5400000">
            <a:off x="1813863" y="4067442"/>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CFBE2ADA-0106-431F-7B1F-CD0E8706B6C1}"/>
              </a:ext>
            </a:extLst>
          </p:cNvPr>
          <p:cNvPicPr>
            <a:picLocks noChangeAspect="1"/>
          </p:cNvPicPr>
          <p:nvPr/>
        </p:nvPicPr>
        <p:blipFill>
          <a:blip r:embed="rId3" cstate="email">
            <a:alphaModFix amt="39000"/>
            <a:extLst>
              <a:ext uri="{28A0092B-C50C-407E-A947-70E740481C1C}">
                <a14:useLocalDpi xmlns:a14="http://schemas.microsoft.com/office/drawing/2010/main"/>
              </a:ext>
            </a:extLst>
          </a:blip>
          <a:srcRect/>
          <a:stretch>
            <a:fillRect/>
          </a:stretch>
        </p:blipFill>
        <p:spPr>
          <a:xfrm>
            <a:off x="8091845" y="2991063"/>
            <a:ext cx="916236" cy="916237"/>
          </a:xfrm>
          <a:prstGeom prst="rect">
            <a:avLst/>
          </a:prstGeom>
        </p:spPr>
      </p:pic>
      <p:pic>
        <p:nvPicPr>
          <p:cNvPr id="26" name="Picture 25">
            <a:extLst>
              <a:ext uri="{FF2B5EF4-FFF2-40B4-BE49-F238E27FC236}">
                <a16:creationId xmlns:a16="http://schemas.microsoft.com/office/drawing/2014/main" id="{78A590E1-4333-10CE-B37E-AC1A6D08262A}"/>
              </a:ext>
            </a:extLst>
          </p:cNvPr>
          <p:cNvPicPr>
            <a:picLocks noChangeAspect="1"/>
          </p:cNvPicPr>
          <p:nvPr/>
        </p:nvPicPr>
        <p:blipFill>
          <a:blip r:embed="rId3" cstate="email">
            <a:alphaModFix amt="39000"/>
            <a:extLst>
              <a:ext uri="{28A0092B-C50C-407E-A947-70E740481C1C}">
                <a14:useLocalDpi xmlns:a14="http://schemas.microsoft.com/office/drawing/2010/main"/>
              </a:ext>
            </a:extLst>
          </a:blip>
          <a:srcRect/>
          <a:stretch>
            <a:fillRect/>
          </a:stretch>
        </p:blipFill>
        <p:spPr>
          <a:xfrm>
            <a:off x="9184596" y="2977531"/>
            <a:ext cx="916236" cy="916237"/>
          </a:xfrm>
          <a:prstGeom prst="rect">
            <a:avLst/>
          </a:prstGeom>
        </p:spPr>
      </p:pic>
      <p:sp>
        <p:nvSpPr>
          <p:cNvPr id="31" name="Right Arrow 30">
            <a:extLst>
              <a:ext uri="{FF2B5EF4-FFF2-40B4-BE49-F238E27FC236}">
                <a16:creationId xmlns:a16="http://schemas.microsoft.com/office/drawing/2014/main" id="{A7928A02-5D81-90C0-D221-1930242DFF72}"/>
              </a:ext>
            </a:extLst>
          </p:cNvPr>
          <p:cNvSpPr/>
          <p:nvPr/>
        </p:nvSpPr>
        <p:spPr>
          <a:xfrm rot="5400000">
            <a:off x="2844700" y="4080092"/>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305CA57D-06CF-3F30-F36E-4D9A3300899F}"/>
              </a:ext>
            </a:extLst>
          </p:cNvPr>
          <p:cNvSpPr/>
          <p:nvPr/>
        </p:nvSpPr>
        <p:spPr>
          <a:xfrm rot="5400000">
            <a:off x="3974398" y="4087241"/>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7CBB1E82-29AF-C80A-A31F-F9491962D9F5}"/>
              </a:ext>
            </a:extLst>
          </p:cNvPr>
          <p:cNvSpPr/>
          <p:nvPr/>
        </p:nvSpPr>
        <p:spPr>
          <a:xfrm rot="5400000">
            <a:off x="5030263" y="4087240"/>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252FCC6F-851D-124E-E89F-1708CE89038C}"/>
              </a:ext>
            </a:extLst>
          </p:cNvPr>
          <p:cNvSpPr/>
          <p:nvPr/>
        </p:nvSpPr>
        <p:spPr>
          <a:xfrm rot="5400000">
            <a:off x="6147480" y="4087241"/>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D9BD62D7-289F-BDA7-9AF9-790F9D64A6D7}"/>
              </a:ext>
            </a:extLst>
          </p:cNvPr>
          <p:cNvSpPr/>
          <p:nvPr/>
        </p:nvSpPr>
        <p:spPr>
          <a:xfrm rot="5400000">
            <a:off x="7229389" y="4108022"/>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99C7F4C1-6E8E-7F09-1234-18F51BAEEB1F}"/>
              </a:ext>
            </a:extLst>
          </p:cNvPr>
          <p:cNvSpPr/>
          <p:nvPr/>
        </p:nvSpPr>
        <p:spPr>
          <a:xfrm rot="5400000">
            <a:off x="8305341" y="4087240"/>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0CA0FFD2-520C-6749-383A-1CBDD1AFA9BB}"/>
              </a:ext>
            </a:extLst>
          </p:cNvPr>
          <p:cNvSpPr/>
          <p:nvPr/>
        </p:nvSpPr>
        <p:spPr>
          <a:xfrm rot="5400000">
            <a:off x="9412634" y="4108021"/>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E3F19C5D-F20C-01B5-3C6C-D6D487D0789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277347" y="2992375"/>
            <a:ext cx="916236" cy="916237"/>
          </a:xfrm>
          <a:prstGeom prst="rect">
            <a:avLst/>
          </a:prstGeom>
        </p:spPr>
      </p:pic>
      <p:sp>
        <p:nvSpPr>
          <p:cNvPr id="65" name="Right Arrow 64">
            <a:extLst>
              <a:ext uri="{FF2B5EF4-FFF2-40B4-BE49-F238E27FC236}">
                <a16:creationId xmlns:a16="http://schemas.microsoft.com/office/drawing/2014/main" id="{D32C9287-5935-5BC9-A769-177F47FD9964}"/>
              </a:ext>
            </a:extLst>
          </p:cNvPr>
          <p:cNvSpPr/>
          <p:nvPr/>
        </p:nvSpPr>
        <p:spPr>
          <a:xfrm rot="5400000">
            <a:off x="10505385" y="4110990"/>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B96C229B-13F9-A68E-E33F-DA37314DD13F}"/>
              </a:ext>
            </a:extLst>
          </p:cNvPr>
          <p:cNvPicPr>
            <a:picLocks noChangeAspect="1"/>
          </p:cNvPicPr>
          <p:nvPr/>
        </p:nvPicPr>
        <p:blipFill>
          <a:blip r:embed="rId4" cstate="email">
            <a:alphaModFix amt="39000"/>
            <a:extLst>
              <a:ext uri="{28A0092B-C50C-407E-A947-70E740481C1C}">
                <a14:useLocalDpi xmlns:a14="http://schemas.microsoft.com/office/drawing/2010/main"/>
              </a:ext>
            </a:extLst>
          </a:blip>
          <a:stretch>
            <a:fillRect/>
          </a:stretch>
        </p:blipFill>
        <p:spPr>
          <a:xfrm>
            <a:off x="9138255" y="1550130"/>
            <a:ext cx="916237" cy="916237"/>
          </a:xfrm>
          <a:prstGeom prst="rect">
            <a:avLst/>
          </a:prstGeom>
        </p:spPr>
      </p:pic>
      <p:pic>
        <p:nvPicPr>
          <p:cNvPr id="69" name="Picture 68">
            <a:extLst>
              <a:ext uri="{FF2B5EF4-FFF2-40B4-BE49-F238E27FC236}">
                <a16:creationId xmlns:a16="http://schemas.microsoft.com/office/drawing/2014/main" id="{0F1EB5CA-9527-735C-3A69-6F2D522FB6CF}"/>
              </a:ext>
            </a:extLst>
          </p:cNvPr>
          <p:cNvPicPr>
            <a:picLocks noChangeAspect="1"/>
          </p:cNvPicPr>
          <p:nvPr/>
        </p:nvPicPr>
        <p:blipFill>
          <a:blip r:embed="rId5" cstate="email">
            <a:alphaModFix amt="39000"/>
            <a:extLst>
              <a:ext uri="{28A0092B-C50C-407E-A947-70E740481C1C}">
                <a14:useLocalDpi xmlns:a14="http://schemas.microsoft.com/office/drawing/2010/main"/>
              </a:ext>
            </a:extLst>
          </a:blip>
          <a:stretch>
            <a:fillRect/>
          </a:stretch>
        </p:blipFill>
        <p:spPr>
          <a:xfrm>
            <a:off x="8022628" y="1485577"/>
            <a:ext cx="932029" cy="932029"/>
          </a:xfrm>
          <a:prstGeom prst="rect">
            <a:avLst/>
          </a:prstGeom>
        </p:spPr>
      </p:pic>
      <p:pic>
        <p:nvPicPr>
          <p:cNvPr id="71" name="Picture 70">
            <a:extLst>
              <a:ext uri="{FF2B5EF4-FFF2-40B4-BE49-F238E27FC236}">
                <a16:creationId xmlns:a16="http://schemas.microsoft.com/office/drawing/2014/main" id="{09BC0BBB-DD6C-26B5-E7B3-3088A6499B4E}"/>
              </a:ext>
            </a:extLst>
          </p:cNvPr>
          <p:cNvPicPr>
            <a:picLocks noChangeAspect="1"/>
          </p:cNvPicPr>
          <p:nvPr/>
        </p:nvPicPr>
        <p:blipFill>
          <a:blip r:embed="rId6" cstate="email">
            <a:alphaModFix amt="39000"/>
            <a:extLst>
              <a:ext uri="{28A0092B-C50C-407E-A947-70E740481C1C}">
                <a14:useLocalDpi xmlns:a14="http://schemas.microsoft.com/office/drawing/2010/main"/>
              </a:ext>
            </a:extLst>
          </a:blip>
          <a:stretch>
            <a:fillRect/>
          </a:stretch>
        </p:blipFill>
        <p:spPr>
          <a:xfrm>
            <a:off x="4780423" y="1501369"/>
            <a:ext cx="925060" cy="925060"/>
          </a:xfrm>
          <a:prstGeom prst="rect">
            <a:avLst/>
          </a:prstGeom>
        </p:spPr>
      </p:pic>
      <p:pic>
        <p:nvPicPr>
          <p:cNvPr id="73" name="Picture 72">
            <a:extLst>
              <a:ext uri="{FF2B5EF4-FFF2-40B4-BE49-F238E27FC236}">
                <a16:creationId xmlns:a16="http://schemas.microsoft.com/office/drawing/2014/main" id="{0350502B-6096-B006-97E2-EE355E55F56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35771" y="1566384"/>
            <a:ext cx="736750" cy="736750"/>
          </a:xfrm>
          <a:prstGeom prst="rect">
            <a:avLst/>
          </a:prstGeom>
        </p:spPr>
      </p:pic>
      <p:pic>
        <p:nvPicPr>
          <p:cNvPr id="75" name="Picture 74">
            <a:extLst>
              <a:ext uri="{FF2B5EF4-FFF2-40B4-BE49-F238E27FC236}">
                <a16:creationId xmlns:a16="http://schemas.microsoft.com/office/drawing/2014/main" id="{C2544AB2-66F0-29D9-CBBF-578BA236E56F}"/>
              </a:ext>
            </a:extLst>
          </p:cNvPr>
          <p:cNvPicPr>
            <a:picLocks noChangeAspect="1"/>
          </p:cNvPicPr>
          <p:nvPr/>
        </p:nvPicPr>
        <p:blipFill>
          <a:blip r:embed="rId8" cstate="email">
            <a:alphaModFix amt="39000"/>
            <a:extLst>
              <a:ext uri="{28A0092B-C50C-407E-A947-70E740481C1C}">
                <a14:useLocalDpi xmlns:a14="http://schemas.microsoft.com/office/drawing/2010/main"/>
              </a:ext>
            </a:extLst>
          </a:blip>
          <a:stretch>
            <a:fillRect/>
          </a:stretch>
        </p:blipFill>
        <p:spPr>
          <a:xfrm>
            <a:off x="6797082" y="1402653"/>
            <a:ext cx="1007058" cy="1007058"/>
          </a:xfrm>
          <a:prstGeom prst="rect">
            <a:avLst/>
          </a:prstGeom>
        </p:spPr>
      </p:pic>
      <p:pic>
        <p:nvPicPr>
          <p:cNvPr id="77" name="Picture 76">
            <a:extLst>
              <a:ext uri="{FF2B5EF4-FFF2-40B4-BE49-F238E27FC236}">
                <a16:creationId xmlns:a16="http://schemas.microsoft.com/office/drawing/2014/main" id="{94116143-7088-5A2E-B6AF-C4989995521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58520" y="1501369"/>
            <a:ext cx="916237" cy="916237"/>
          </a:xfrm>
          <a:prstGeom prst="rect">
            <a:avLst/>
          </a:prstGeom>
        </p:spPr>
      </p:pic>
      <p:pic>
        <p:nvPicPr>
          <p:cNvPr id="79" name="Picture 78">
            <a:extLst>
              <a:ext uri="{FF2B5EF4-FFF2-40B4-BE49-F238E27FC236}">
                <a16:creationId xmlns:a16="http://schemas.microsoft.com/office/drawing/2014/main" id="{41D17AF0-7B4F-C4F5-FDC6-374F5D1E00C2}"/>
              </a:ext>
            </a:extLst>
          </p:cNvPr>
          <p:cNvPicPr>
            <a:picLocks noChangeAspect="1"/>
          </p:cNvPicPr>
          <p:nvPr/>
        </p:nvPicPr>
        <p:blipFill>
          <a:blip r:embed="rId10" cstate="email">
            <a:alphaModFix amt="39000"/>
            <a:extLst>
              <a:ext uri="{28A0092B-C50C-407E-A947-70E740481C1C}">
                <a14:useLocalDpi xmlns:a14="http://schemas.microsoft.com/office/drawing/2010/main"/>
              </a:ext>
            </a:extLst>
          </a:blip>
          <a:stretch>
            <a:fillRect/>
          </a:stretch>
        </p:blipFill>
        <p:spPr>
          <a:xfrm>
            <a:off x="2519609" y="1579389"/>
            <a:ext cx="789739" cy="789739"/>
          </a:xfrm>
          <a:prstGeom prst="rect">
            <a:avLst/>
          </a:prstGeom>
        </p:spPr>
      </p:pic>
      <p:pic>
        <p:nvPicPr>
          <p:cNvPr id="81" name="Picture 80">
            <a:extLst>
              <a:ext uri="{FF2B5EF4-FFF2-40B4-BE49-F238E27FC236}">
                <a16:creationId xmlns:a16="http://schemas.microsoft.com/office/drawing/2014/main" id="{C49DE4C6-FE54-8D80-CEA8-76F94461AAED}"/>
              </a:ext>
            </a:extLst>
          </p:cNvPr>
          <p:cNvPicPr>
            <a:picLocks noChangeAspect="1"/>
          </p:cNvPicPr>
          <p:nvPr/>
        </p:nvPicPr>
        <p:blipFill>
          <a:blip r:embed="rId11" cstate="email">
            <a:alphaModFix amt="39000"/>
            <a:extLst>
              <a:ext uri="{28A0092B-C50C-407E-A947-70E740481C1C}">
                <a14:useLocalDpi xmlns:a14="http://schemas.microsoft.com/office/drawing/2010/main"/>
              </a:ext>
            </a:extLst>
          </a:blip>
          <a:stretch>
            <a:fillRect/>
          </a:stretch>
        </p:blipFill>
        <p:spPr>
          <a:xfrm>
            <a:off x="5879873" y="1550130"/>
            <a:ext cx="757382" cy="757382"/>
          </a:xfrm>
          <a:prstGeom prst="rect">
            <a:avLst/>
          </a:prstGeom>
        </p:spPr>
      </p:pic>
      <p:sp>
        <p:nvSpPr>
          <p:cNvPr id="84" name="Right Arrow 83">
            <a:extLst>
              <a:ext uri="{FF2B5EF4-FFF2-40B4-BE49-F238E27FC236}">
                <a16:creationId xmlns:a16="http://schemas.microsoft.com/office/drawing/2014/main" id="{DDB57CB9-AEFB-221A-0D00-C77519ED30B3}"/>
              </a:ext>
            </a:extLst>
          </p:cNvPr>
          <p:cNvSpPr/>
          <p:nvPr/>
        </p:nvSpPr>
        <p:spPr>
          <a:xfrm rot="5400000">
            <a:off x="1764386" y="2521669"/>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a:extLst>
              <a:ext uri="{FF2B5EF4-FFF2-40B4-BE49-F238E27FC236}">
                <a16:creationId xmlns:a16="http://schemas.microsoft.com/office/drawing/2014/main" id="{2006D4DC-34A7-19B4-5C6D-72CC52DF30CA}"/>
              </a:ext>
            </a:extLst>
          </p:cNvPr>
          <p:cNvSpPr/>
          <p:nvPr/>
        </p:nvSpPr>
        <p:spPr>
          <a:xfrm rot="5400000">
            <a:off x="2795223" y="2534319"/>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a:extLst>
              <a:ext uri="{FF2B5EF4-FFF2-40B4-BE49-F238E27FC236}">
                <a16:creationId xmlns:a16="http://schemas.microsoft.com/office/drawing/2014/main" id="{5A8EC9EB-49B6-524C-A330-7723C1954262}"/>
              </a:ext>
            </a:extLst>
          </p:cNvPr>
          <p:cNvSpPr/>
          <p:nvPr/>
        </p:nvSpPr>
        <p:spPr>
          <a:xfrm rot="5400000">
            <a:off x="3924921" y="2541468"/>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a:extLst>
              <a:ext uri="{FF2B5EF4-FFF2-40B4-BE49-F238E27FC236}">
                <a16:creationId xmlns:a16="http://schemas.microsoft.com/office/drawing/2014/main" id="{70C2A988-279C-65F2-C101-896CB51B63F8}"/>
              </a:ext>
            </a:extLst>
          </p:cNvPr>
          <p:cNvSpPr/>
          <p:nvPr/>
        </p:nvSpPr>
        <p:spPr>
          <a:xfrm rot="5400000">
            <a:off x="4980786" y="2541467"/>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a:extLst>
              <a:ext uri="{FF2B5EF4-FFF2-40B4-BE49-F238E27FC236}">
                <a16:creationId xmlns:a16="http://schemas.microsoft.com/office/drawing/2014/main" id="{4ADD78B2-E479-D7C8-26F2-5B7BBFD6D332}"/>
              </a:ext>
            </a:extLst>
          </p:cNvPr>
          <p:cNvSpPr/>
          <p:nvPr/>
        </p:nvSpPr>
        <p:spPr>
          <a:xfrm rot="5400000">
            <a:off x="6098003" y="2541468"/>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a:extLst>
              <a:ext uri="{FF2B5EF4-FFF2-40B4-BE49-F238E27FC236}">
                <a16:creationId xmlns:a16="http://schemas.microsoft.com/office/drawing/2014/main" id="{A9CEA608-587E-E427-5905-510EFAD44A96}"/>
              </a:ext>
            </a:extLst>
          </p:cNvPr>
          <p:cNvSpPr/>
          <p:nvPr/>
        </p:nvSpPr>
        <p:spPr>
          <a:xfrm rot="5400000">
            <a:off x="7179912" y="2562249"/>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Arrow 89">
            <a:extLst>
              <a:ext uri="{FF2B5EF4-FFF2-40B4-BE49-F238E27FC236}">
                <a16:creationId xmlns:a16="http://schemas.microsoft.com/office/drawing/2014/main" id="{FFC3CCD4-C322-58D5-A7B2-E554D5FB2A61}"/>
              </a:ext>
            </a:extLst>
          </p:cNvPr>
          <p:cNvSpPr/>
          <p:nvPr/>
        </p:nvSpPr>
        <p:spPr>
          <a:xfrm rot="5400000">
            <a:off x="8255864" y="2541467"/>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a:extLst>
              <a:ext uri="{FF2B5EF4-FFF2-40B4-BE49-F238E27FC236}">
                <a16:creationId xmlns:a16="http://schemas.microsoft.com/office/drawing/2014/main" id="{3DEDE8D1-3AA4-D00E-8AC2-66CC928D8E0D}"/>
              </a:ext>
            </a:extLst>
          </p:cNvPr>
          <p:cNvSpPr/>
          <p:nvPr/>
        </p:nvSpPr>
        <p:spPr>
          <a:xfrm rot="5400000">
            <a:off x="9363157" y="2562248"/>
            <a:ext cx="366604" cy="224159"/>
          </a:xfrm>
          <a:prstGeom prst="rightArrow">
            <a:avLst/>
          </a:prstGeom>
          <a:solidFill>
            <a:schemeClr val="accent1">
              <a:alpha val="402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Arrow 91">
            <a:extLst>
              <a:ext uri="{FF2B5EF4-FFF2-40B4-BE49-F238E27FC236}">
                <a16:creationId xmlns:a16="http://schemas.microsoft.com/office/drawing/2014/main" id="{7529B978-5BCF-7C59-8DF5-4CC434F09F57}"/>
              </a:ext>
            </a:extLst>
          </p:cNvPr>
          <p:cNvSpPr/>
          <p:nvPr/>
        </p:nvSpPr>
        <p:spPr>
          <a:xfrm rot="5400000">
            <a:off x="10455908" y="2565217"/>
            <a:ext cx="366604" cy="22415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CB4E8A94-E8EB-E6B0-A22C-436A7E854FD9}"/>
              </a:ext>
            </a:extLst>
          </p:cNvPr>
          <p:cNvSpPr/>
          <p:nvPr/>
        </p:nvSpPr>
        <p:spPr>
          <a:xfrm>
            <a:off x="1538052" y="5310108"/>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582ED291-7807-C8EF-15AE-F8AB441EB5B9}"/>
              </a:ext>
            </a:extLst>
          </p:cNvPr>
          <p:cNvSpPr/>
          <p:nvPr/>
        </p:nvSpPr>
        <p:spPr>
          <a:xfrm>
            <a:off x="2628090" y="5301750"/>
            <a:ext cx="83472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3AE01FE3-FA46-1425-73B1-4208CADF147E}"/>
              </a:ext>
            </a:extLst>
          </p:cNvPr>
          <p:cNvSpPr/>
          <p:nvPr/>
        </p:nvSpPr>
        <p:spPr>
          <a:xfrm>
            <a:off x="3707118" y="5310108"/>
            <a:ext cx="834720"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B32F5492-4C76-9F1D-6402-A0D7C1496DBF}"/>
              </a:ext>
            </a:extLst>
          </p:cNvPr>
          <p:cNvSpPr/>
          <p:nvPr/>
        </p:nvSpPr>
        <p:spPr>
          <a:xfrm>
            <a:off x="4796103" y="5309272"/>
            <a:ext cx="83472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C364A64B-5400-1B2C-A124-7B85D2C0D36C}"/>
              </a:ext>
            </a:extLst>
          </p:cNvPr>
          <p:cNvSpPr/>
          <p:nvPr/>
        </p:nvSpPr>
        <p:spPr>
          <a:xfrm>
            <a:off x="5876184" y="5309271"/>
            <a:ext cx="1973310" cy="4571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9FEF8F21-1B8D-FFBB-EB70-D5E9D5359633}"/>
              </a:ext>
            </a:extLst>
          </p:cNvPr>
          <p:cNvSpPr/>
          <p:nvPr/>
        </p:nvSpPr>
        <p:spPr>
          <a:xfrm>
            <a:off x="8044197" y="5307870"/>
            <a:ext cx="1973310" cy="45719"/>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CDD19375-C5C8-49C1-1A78-7F577DCDE301}"/>
              </a:ext>
            </a:extLst>
          </p:cNvPr>
          <p:cNvSpPr/>
          <p:nvPr/>
        </p:nvSpPr>
        <p:spPr>
          <a:xfrm>
            <a:off x="10206928" y="5309270"/>
            <a:ext cx="865593" cy="45719"/>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Arrow Connector 121">
            <a:extLst>
              <a:ext uri="{FF2B5EF4-FFF2-40B4-BE49-F238E27FC236}">
                <a16:creationId xmlns:a16="http://schemas.microsoft.com/office/drawing/2014/main" id="{CEEFEE7E-4744-2919-AF88-7DC60FACB8B5}"/>
              </a:ext>
            </a:extLst>
          </p:cNvPr>
          <p:cNvCxnSpPr>
            <a:cxnSpLocks/>
          </p:cNvCxnSpPr>
          <p:nvPr/>
        </p:nvCxnSpPr>
        <p:spPr>
          <a:xfrm>
            <a:off x="4118024" y="5481519"/>
            <a:ext cx="0" cy="312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D3F73F89-1547-DE8A-4B06-5F46A8D299A4}"/>
              </a:ext>
            </a:extLst>
          </p:cNvPr>
          <p:cNvCxnSpPr>
            <a:cxnSpLocks/>
          </p:cNvCxnSpPr>
          <p:nvPr/>
        </p:nvCxnSpPr>
        <p:spPr>
          <a:xfrm>
            <a:off x="10686261" y="5434351"/>
            <a:ext cx="2426" cy="338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5532146-B3BD-9319-B806-240ABA21DFFC}"/>
              </a:ext>
            </a:extLst>
          </p:cNvPr>
          <p:cNvSpPr txBox="1"/>
          <p:nvPr/>
        </p:nvSpPr>
        <p:spPr>
          <a:xfrm>
            <a:off x="3720841" y="6009400"/>
            <a:ext cx="3339570" cy="369332"/>
          </a:xfrm>
          <a:prstGeom prst="rect">
            <a:avLst/>
          </a:prstGeom>
          <a:noFill/>
        </p:spPr>
        <p:txBody>
          <a:bodyPr wrap="square" rtlCol="0">
            <a:spAutoFit/>
          </a:bodyPr>
          <a:lstStyle/>
          <a:p>
            <a:r>
              <a:rPr lang="en-US"/>
              <a:t>…and so on</a:t>
            </a:r>
          </a:p>
        </p:txBody>
      </p:sp>
      <p:sp>
        <p:nvSpPr>
          <p:cNvPr id="5" name="Google Shape;176;p22">
            <a:extLst>
              <a:ext uri="{FF2B5EF4-FFF2-40B4-BE49-F238E27FC236}">
                <a16:creationId xmlns:a16="http://schemas.microsoft.com/office/drawing/2014/main" id="{4CE99F5F-6023-E5E5-FD65-A4A025956E05}"/>
              </a:ext>
            </a:extLst>
          </p:cNvPr>
          <p:cNvSpPr/>
          <p:nvPr/>
        </p:nvSpPr>
        <p:spPr>
          <a:xfrm>
            <a:off x="1308470" y="4470567"/>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7" name="Google Shape;176;p22">
            <a:extLst>
              <a:ext uri="{FF2B5EF4-FFF2-40B4-BE49-F238E27FC236}">
                <a16:creationId xmlns:a16="http://schemas.microsoft.com/office/drawing/2014/main" id="{2F154D11-9419-CC7B-4F5D-17E1A5BA4BD1}"/>
              </a:ext>
            </a:extLst>
          </p:cNvPr>
          <p:cNvSpPr/>
          <p:nvPr/>
        </p:nvSpPr>
        <p:spPr>
          <a:xfrm>
            <a:off x="2566101" y="4484014"/>
            <a:ext cx="916236"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Surgery</a:t>
            </a:r>
            <a:endParaRPr sz="1500" kern="0">
              <a:solidFill>
                <a:srgbClr val="000000"/>
              </a:solidFill>
              <a:latin typeface="Arial"/>
              <a:cs typeface="Arial"/>
              <a:sym typeface="Arial"/>
            </a:endParaRPr>
          </a:p>
        </p:txBody>
      </p:sp>
      <p:sp>
        <p:nvSpPr>
          <p:cNvPr id="8" name="Google Shape;176;p22">
            <a:extLst>
              <a:ext uri="{FF2B5EF4-FFF2-40B4-BE49-F238E27FC236}">
                <a16:creationId xmlns:a16="http://schemas.microsoft.com/office/drawing/2014/main" id="{298998A0-8567-01A6-083D-712FBF709A45}"/>
              </a:ext>
            </a:extLst>
          </p:cNvPr>
          <p:cNvSpPr/>
          <p:nvPr/>
        </p:nvSpPr>
        <p:spPr>
          <a:xfrm>
            <a:off x="3544281" y="4499126"/>
            <a:ext cx="1122154"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Antibiotics</a:t>
            </a:r>
            <a:endParaRPr sz="1500" kern="0">
              <a:solidFill>
                <a:srgbClr val="000000"/>
              </a:solidFill>
              <a:latin typeface="Arial"/>
              <a:cs typeface="Arial"/>
              <a:sym typeface="Arial"/>
            </a:endParaRPr>
          </a:p>
        </p:txBody>
      </p:sp>
      <p:sp>
        <p:nvSpPr>
          <p:cNvPr id="9" name="Google Shape;176;p22">
            <a:extLst>
              <a:ext uri="{FF2B5EF4-FFF2-40B4-BE49-F238E27FC236}">
                <a16:creationId xmlns:a16="http://schemas.microsoft.com/office/drawing/2014/main" id="{4EAE2C98-4F4A-55E2-669B-41A6B5ED8E18}"/>
              </a:ext>
            </a:extLst>
          </p:cNvPr>
          <p:cNvSpPr/>
          <p:nvPr/>
        </p:nvSpPr>
        <p:spPr>
          <a:xfrm>
            <a:off x="4719462" y="4499126"/>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10" name="Google Shape;176;p22">
            <a:extLst>
              <a:ext uri="{FF2B5EF4-FFF2-40B4-BE49-F238E27FC236}">
                <a16:creationId xmlns:a16="http://schemas.microsoft.com/office/drawing/2014/main" id="{F573DA45-C836-5182-5724-8152291C822B}"/>
              </a:ext>
            </a:extLst>
          </p:cNvPr>
          <p:cNvSpPr/>
          <p:nvPr/>
        </p:nvSpPr>
        <p:spPr>
          <a:xfrm>
            <a:off x="5954681" y="4499126"/>
            <a:ext cx="916236"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Surgery</a:t>
            </a:r>
            <a:endParaRPr sz="1500" kern="0">
              <a:solidFill>
                <a:srgbClr val="000000"/>
              </a:solidFill>
              <a:latin typeface="Arial"/>
              <a:cs typeface="Arial"/>
              <a:sym typeface="Arial"/>
            </a:endParaRPr>
          </a:p>
        </p:txBody>
      </p:sp>
      <p:sp>
        <p:nvSpPr>
          <p:cNvPr id="11" name="Google Shape;176;p22">
            <a:extLst>
              <a:ext uri="{FF2B5EF4-FFF2-40B4-BE49-F238E27FC236}">
                <a16:creationId xmlns:a16="http://schemas.microsoft.com/office/drawing/2014/main" id="{69AD3D8C-163E-3BDD-6AC8-D461B6C00571}"/>
              </a:ext>
            </a:extLst>
          </p:cNvPr>
          <p:cNvSpPr/>
          <p:nvPr/>
        </p:nvSpPr>
        <p:spPr>
          <a:xfrm>
            <a:off x="6954573" y="4484014"/>
            <a:ext cx="916236"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Surgery</a:t>
            </a:r>
            <a:endParaRPr sz="1500" kern="0">
              <a:solidFill>
                <a:srgbClr val="000000"/>
              </a:solidFill>
              <a:latin typeface="Arial"/>
              <a:cs typeface="Arial"/>
              <a:sym typeface="Arial"/>
            </a:endParaRPr>
          </a:p>
        </p:txBody>
      </p:sp>
      <p:sp>
        <p:nvSpPr>
          <p:cNvPr id="16" name="Google Shape;176;p22">
            <a:extLst>
              <a:ext uri="{FF2B5EF4-FFF2-40B4-BE49-F238E27FC236}">
                <a16:creationId xmlns:a16="http://schemas.microsoft.com/office/drawing/2014/main" id="{F779C423-8314-E770-254B-8A9806C04C92}"/>
              </a:ext>
            </a:extLst>
          </p:cNvPr>
          <p:cNvSpPr/>
          <p:nvPr/>
        </p:nvSpPr>
        <p:spPr>
          <a:xfrm>
            <a:off x="9030852" y="4470567"/>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17" name="Google Shape;176;p22">
            <a:extLst>
              <a:ext uri="{FF2B5EF4-FFF2-40B4-BE49-F238E27FC236}">
                <a16:creationId xmlns:a16="http://schemas.microsoft.com/office/drawing/2014/main" id="{C273F69A-3D4E-68AB-C67E-F733598FB722}"/>
              </a:ext>
            </a:extLst>
          </p:cNvPr>
          <p:cNvSpPr/>
          <p:nvPr/>
        </p:nvSpPr>
        <p:spPr>
          <a:xfrm>
            <a:off x="7912600" y="4480756"/>
            <a:ext cx="1212365"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1400" kern="0">
                <a:solidFill>
                  <a:srgbClr val="000000"/>
                </a:solidFill>
                <a:latin typeface="Arial"/>
                <a:cs typeface="Arial"/>
                <a:sym typeface="Arial"/>
              </a:rPr>
              <a:t>No intervention</a:t>
            </a:r>
          </a:p>
        </p:txBody>
      </p:sp>
      <p:sp>
        <p:nvSpPr>
          <p:cNvPr id="18" name="Google Shape;176;p22">
            <a:extLst>
              <a:ext uri="{FF2B5EF4-FFF2-40B4-BE49-F238E27FC236}">
                <a16:creationId xmlns:a16="http://schemas.microsoft.com/office/drawing/2014/main" id="{D74B713C-98A6-CCC3-0924-44449EE5166B}"/>
              </a:ext>
            </a:extLst>
          </p:cNvPr>
          <p:cNvSpPr/>
          <p:nvPr/>
        </p:nvSpPr>
        <p:spPr>
          <a:xfrm>
            <a:off x="10078133" y="4460378"/>
            <a:ext cx="1122154" cy="61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500" kern="0">
                <a:solidFill>
                  <a:srgbClr val="000000"/>
                </a:solidFill>
                <a:latin typeface="Arial"/>
                <a:cs typeface="Arial"/>
                <a:sym typeface="Arial"/>
              </a:rPr>
              <a:t>Antibiotics</a:t>
            </a:r>
            <a:endParaRPr sz="1500" kern="0">
              <a:solidFill>
                <a:srgbClr val="000000"/>
              </a:solidFill>
              <a:latin typeface="Arial"/>
              <a:cs typeface="Arial"/>
              <a:sym typeface="Arial"/>
            </a:endParaRPr>
          </a:p>
        </p:txBody>
      </p:sp>
    </p:spTree>
    <p:extLst>
      <p:ext uri="{BB962C8B-B14F-4D97-AF65-F5344CB8AC3E}">
        <p14:creationId xmlns:p14="http://schemas.microsoft.com/office/powerpoint/2010/main" val="6681233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6C0F1-4DB6-86DC-3C3B-6577AF3064A6}"/>
              </a:ext>
            </a:extLst>
          </p:cNvPr>
          <p:cNvSpPr>
            <a:spLocks noGrp="1"/>
          </p:cNvSpPr>
          <p:nvPr>
            <p:ph type="title"/>
          </p:nvPr>
        </p:nvSpPr>
        <p:spPr/>
        <p:txBody>
          <a:bodyPr/>
          <a:lstStyle/>
          <a:p>
            <a:r>
              <a:rPr lang="en-US"/>
              <a:t>Post-hoc decision calibration on your favorite predictor</a:t>
            </a:r>
          </a:p>
        </p:txBody>
      </p:sp>
      <p:pic>
        <p:nvPicPr>
          <p:cNvPr id="4" name="Picture 3">
            <a:extLst>
              <a:ext uri="{FF2B5EF4-FFF2-40B4-BE49-F238E27FC236}">
                <a16:creationId xmlns:a16="http://schemas.microsoft.com/office/drawing/2014/main" id="{4BFEA1DF-9D07-E3AA-6208-E1D31F12F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268" y="2944403"/>
            <a:ext cx="2463605" cy="3284806"/>
          </a:xfrm>
          <a:prstGeom prst="rect">
            <a:avLst/>
          </a:prstGeom>
        </p:spPr>
      </p:pic>
      <p:pic>
        <p:nvPicPr>
          <p:cNvPr id="6" name="Picture 5">
            <a:extLst>
              <a:ext uri="{FF2B5EF4-FFF2-40B4-BE49-F238E27FC236}">
                <a16:creationId xmlns:a16="http://schemas.microsoft.com/office/drawing/2014/main" id="{C556CF6C-B57C-D218-FE0A-1B66B74102F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933381" y="3163008"/>
            <a:ext cx="1792454" cy="1792456"/>
          </a:xfrm>
          <a:prstGeom prst="rect">
            <a:avLst/>
          </a:prstGeom>
        </p:spPr>
      </p:pic>
      <p:sp>
        <p:nvSpPr>
          <p:cNvPr id="7" name="TextBox 6">
            <a:extLst>
              <a:ext uri="{FF2B5EF4-FFF2-40B4-BE49-F238E27FC236}">
                <a16:creationId xmlns:a16="http://schemas.microsoft.com/office/drawing/2014/main" id="{CB0B528B-6FB4-BC61-8D6C-22F4BB53A746}"/>
              </a:ext>
            </a:extLst>
          </p:cNvPr>
          <p:cNvSpPr txBox="1"/>
          <p:nvPr/>
        </p:nvSpPr>
        <p:spPr>
          <a:xfrm>
            <a:off x="2462200" y="2009513"/>
            <a:ext cx="7267599" cy="800219"/>
          </a:xfrm>
          <a:prstGeom prst="rect">
            <a:avLst/>
          </a:prstGeom>
          <a:noFill/>
        </p:spPr>
        <p:txBody>
          <a:bodyPr wrap="square" rtlCol="0">
            <a:spAutoFit/>
          </a:bodyPr>
          <a:lstStyle/>
          <a:p>
            <a:r>
              <a:rPr lang="en-US" sz="2300"/>
              <a:t>On average over the times I take a given action, it was the </a:t>
            </a:r>
            <a:r>
              <a:rPr lang="en-US" sz="2300" i="1"/>
              <a:t>most</a:t>
            </a:r>
            <a:r>
              <a:rPr lang="en-US" sz="2300"/>
              <a:t> effective action…</a:t>
            </a:r>
          </a:p>
        </p:txBody>
      </p:sp>
      <p:sp>
        <p:nvSpPr>
          <p:cNvPr id="9" name="TextBox 8">
            <a:extLst>
              <a:ext uri="{FF2B5EF4-FFF2-40B4-BE49-F238E27FC236}">
                <a16:creationId xmlns:a16="http://schemas.microsoft.com/office/drawing/2014/main" id="{0152A6A3-3D26-7EC2-C7B0-927E60B661A9}"/>
              </a:ext>
            </a:extLst>
          </p:cNvPr>
          <p:cNvSpPr txBox="1"/>
          <p:nvPr/>
        </p:nvSpPr>
        <p:spPr>
          <a:xfrm>
            <a:off x="2563873" y="2970304"/>
            <a:ext cx="6583095" cy="800219"/>
          </a:xfrm>
          <a:prstGeom prst="rect">
            <a:avLst/>
          </a:prstGeom>
          <a:noFill/>
        </p:spPr>
        <p:txBody>
          <a:bodyPr wrap="square">
            <a:spAutoFit/>
          </a:bodyPr>
          <a:lstStyle/>
          <a:p>
            <a:r>
              <a:rPr lang="en-US" sz="2300"/>
              <a:t>And my medical interventions are at least as effective as those proposed by my favorite model!</a:t>
            </a:r>
          </a:p>
        </p:txBody>
      </p:sp>
    </p:spTree>
    <p:extLst>
      <p:ext uri="{BB962C8B-B14F-4D97-AF65-F5344CB8AC3E}">
        <p14:creationId xmlns:p14="http://schemas.microsoft.com/office/powerpoint/2010/main" val="80741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A821E-5D1F-4257-99CF-4F1EBD58EC96}"/>
              </a:ext>
            </a:extLst>
          </p:cNvPr>
          <p:cNvSpPr>
            <a:spLocks noGrp="1"/>
          </p:cNvSpPr>
          <p:nvPr>
            <p:ph type="title"/>
          </p:nvPr>
        </p:nvSpPr>
        <p:spPr/>
        <p:txBody>
          <a:bodyPr/>
          <a:lstStyle/>
          <a:p>
            <a:r>
              <a:rPr lang="en-US"/>
              <a:t>But what if I want to compete with </a:t>
            </a:r>
            <a:r>
              <a:rPr lang="en-US" i="1"/>
              <a:t>multiple </a:t>
            </a:r>
            <a:r>
              <a:rPr lang="en-US"/>
              <a:t>predictors?</a:t>
            </a:r>
          </a:p>
        </p:txBody>
      </p:sp>
      <p:pic>
        <p:nvPicPr>
          <p:cNvPr id="5" name="Content Placeholder 4">
            <a:extLst>
              <a:ext uri="{FF2B5EF4-FFF2-40B4-BE49-F238E27FC236}">
                <a16:creationId xmlns:a16="http://schemas.microsoft.com/office/drawing/2014/main" id="{1C62E0C5-D6C6-6A0B-DDE4-9E43CD273E3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635693" y="1862924"/>
            <a:ext cx="2998501" cy="2998501"/>
          </a:xfrm>
          <a:prstGeom prst="rect">
            <a:avLst/>
          </a:prstGeom>
        </p:spPr>
      </p:pic>
      <p:pic>
        <p:nvPicPr>
          <p:cNvPr id="7" name="Picture 6">
            <a:extLst>
              <a:ext uri="{FF2B5EF4-FFF2-40B4-BE49-F238E27FC236}">
                <a16:creationId xmlns:a16="http://schemas.microsoft.com/office/drawing/2014/main" id="{08143CA3-5B0D-90F9-A469-693573EE27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4120" y="1644285"/>
            <a:ext cx="3417760" cy="3417760"/>
          </a:xfrm>
          <a:prstGeom prst="rect">
            <a:avLst/>
          </a:prstGeom>
        </p:spPr>
      </p:pic>
      <p:pic>
        <p:nvPicPr>
          <p:cNvPr id="10" name="Picture 9">
            <a:extLst>
              <a:ext uri="{FF2B5EF4-FFF2-40B4-BE49-F238E27FC236}">
                <a16:creationId xmlns:a16="http://schemas.microsoft.com/office/drawing/2014/main" id="{14BDA382-A0C6-B98C-83FF-075C96419E9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656845" y="1985661"/>
            <a:ext cx="2559587" cy="2559590"/>
          </a:xfrm>
          <a:prstGeom prst="rect">
            <a:avLst/>
          </a:prstGeom>
        </p:spPr>
      </p:pic>
      <p:sp>
        <p:nvSpPr>
          <p:cNvPr id="13" name="Rounded Rectangle 12">
            <a:extLst>
              <a:ext uri="{FF2B5EF4-FFF2-40B4-BE49-F238E27FC236}">
                <a16:creationId xmlns:a16="http://schemas.microsoft.com/office/drawing/2014/main" id="{9507DDDB-69E4-3692-E6BE-536FE097E696}"/>
              </a:ext>
            </a:extLst>
          </p:cNvPr>
          <p:cNvSpPr/>
          <p:nvPr/>
        </p:nvSpPr>
        <p:spPr>
          <a:xfrm>
            <a:off x="932688" y="5062045"/>
            <a:ext cx="10515599" cy="1279160"/>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Could do the same trick with </a:t>
            </a:r>
            <a:r>
              <a:rPr lang="en-US" sz="2800" i="1">
                <a:solidFill>
                  <a:schemeClr val="tx1"/>
                </a:solidFill>
              </a:rPr>
              <a:t>intersections</a:t>
            </a:r>
            <a:r>
              <a:rPr lang="en-US" sz="2800">
                <a:solidFill>
                  <a:schemeClr val="tx1"/>
                </a:solidFill>
              </a:rPr>
              <a:t> of outputs… </a:t>
            </a:r>
          </a:p>
          <a:p>
            <a:pPr algn="ctr"/>
            <a:r>
              <a:rPr lang="en-US" sz="2800">
                <a:solidFill>
                  <a:schemeClr val="tx1"/>
                </a:solidFill>
              </a:rPr>
              <a:t>but the # of intersections scales </a:t>
            </a:r>
            <a:r>
              <a:rPr lang="en-US" sz="2800" b="1">
                <a:solidFill>
                  <a:schemeClr val="tx1"/>
                </a:solidFill>
              </a:rPr>
              <a:t>exponentially</a:t>
            </a:r>
            <a:r>
              <a:rPr lang="en-US" sz="2800">
                <a:solidFill>
                  <a:schemeClr val="tx1"/>
                </a:solidFill>
              </a:rPr>
              <a:t> with # of predictors </a:t>
            </a:r>
          </a:p>
        </p:txBody>
      </p:sp>
    </p:spTree>
    <p:extLst>
      <p:ext uri="{BB962C8B-B14F-4D97-AF65-F5344CB8AC3E}">
        <p14:creationId xmlns:p14="http://schemas.microsoft.com/office/powerpoint/2010/main" val="41606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4D96D-7183-F088-D403-7867589C6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0C1B1-A41F-BB14-4D92-A1771E122A85}"/>
              </a:ext>
            </a:extLst>
          </p:cNvPr>
          <p:cNvSpPr>
            <a:spLocks noGrp="1"/>
          </p:cNvSpPr>
          <p:nvPr>
            <p:ph type="title"/>
          </p:nvPr>
        </p:nvSpPr>
        <p:spPr/>
        <p:txBody>
          <a:bodyPr/>
          <a:lstStyle/>
          <a:p>
            <a:r>
              <a:rPr lang="en-US"/>
              <a:t>But what if I want to compete with </a:t>
            </a:r>
            <a:r>
              <a:rPr lang="en-US" i="1"/>
              <a:t>multiple </a:t>
            </a:r>
            <a:r>
              <a:rPr lang="en-US"/>
              <a:t>predictors?</a:t>
            </a:r>
          </a:p>
        </p:txBody>
      </p:sp>
      <p:pic>
        <p:nvPicPr>
          <p:cNvPr id="5" name="Content Placeholder 4">
            <a:extLst>
              <a:ext uri="{FF2B5EF4-FFF2-40B4-BE49-F238E27FC236}">
                <a16:creationId xmlns:a16="http://schemas.microsoft.com/office/drawing/2014/main" id="{56C5A628-34D0-BB2B-1B27-10135D36464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635693" y="1862924"/>
            <a:ext cx="2998501" cy="2998501"/>
          </a:xfrm>
          <a:prstGeom prst="rect">
            <a:avLst/>
          </a:prstGeom>
        </p:spPr>
      </p:pic>
      <p:pic>
        <p:nvPicPr>
          <p:cNvPr id="7" name="Picture 6">
            <a:extLst>
              <a:ext uri="{FF2B5EF4-FFF2-40B4-BE49-F238E27FC236}">
                <a16:creationId xmlns:a16="http://schemas.microsoft.com/office/drawing/2014/main" id="{7F1BD1E5-165C-51B6-8A6E-0210B8E2DB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4120" y="1644285"/>
            <a:ext cx="3417760" cy="3417760"/>
          </a:xfrm>
          <a:prstGeom prst="rect">
            <a:avLst/>
          </a:prstGeom>
        </p:spPr>
      </p:pic>
      <p:pic>
        <p:nvPicPr>
          <p:cNvPr id="10" name="Picture 9">
            <a:extLst>
              <a:ext uri="{FF2B5EF4-FFF2-40B4-BE49-F238E27FC236}">
                <a16:creationId xmlns:a16="http://schemas.microsoft.com/office/drawing/2014/main" id="{B081E83D-18B3-816A-FA6D-057B379332F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656845" y="1985661"/>
            <a:ext cx="2559587" cy="2559590"/>
          </a:xfrm>
          <a:prstGeom prst="rect">
            <a:avLst/>
          </a:prstGeom>
        </p:spPr>
      </p:pic>
      <p:sp>
        <p:nvSpPr>
          <p:cNvPr id="13" name="Rounded Rectangle 12">
            <a:extLst>
              <a:ext uri="{FF2B5EF4-FFF2-40B4-BE49-F238E27FC236}">
                <a16:creationId xmlns:a16="http://schemas.microsoft.com/office/drawing/2014/main" id="{1B173CB1-E557-F6D3-75DD-3743647447C3}"/>
              </a:ext>
            </a:extLst>
          </p:cNvPr>
          <p:cNvSpPr/>
          <p:nvPr/>
        </p:nvSpPr>
        <p:spPr>
          <a:xfrm>
            <a:off x="932688" y="5062045"/>
            <a:ext cx="10515599" cy="1279160"/>
          </a:xfrm>
          <a:prstGeom prst="roundRect">
            <a:avLst/>
          </a:prstGeom>
          <a:solidFill>
            <a:srgbClr val="FEF5DE"/>
          </a:solidFill>
          <a:ln w="15875">
            <a:solidFill>
              <a:srgbClr val="B894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More general trick: outperforming any given predictor is just another </a:t>
            </a:r>
            <a:r>
              <a:rPr lang="en-US" sz="2800" b="1">
                <a:solidFill>
                  <a:schemeClr val="tx1"/>
                </a:solidFill>
              </a:rPr>
              <a:t>outcome indistinguishability test</a:t>
            </a:r>
          </a:p>
        </p:txBody>
      </p:sp>
    </p:spTree>
    <p:extLst>
      <p:ext uri="{BB962C8B-B14F-4D97-AF65-F5344CB8AC3E}">
        <p14:creationId xmlns:p14="http://schemas.microsoft.com/office/powerpoint/2010/main" val="35102154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54DDB-D9CF-72AF-1DED-11385A24C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00001C-6D99-3A56-F569-909A6CF52938}"/>
              </a:ext>
            </a:extLst>
          </p:cNvPr>
          <p:cNvSpPr>
            <a:spLocks noGrp="1"/>
          </p:cNvSpPr>
          <p:nvPr>
            <p:ph type="title"/>
          </p:nvPr>
        </p:nvSpPr>
        <p:spPr/>
        <p:txBody>
          <a:bodyPr/>
          <a:lstStyle/>
          <a:p>
            <a:r>
              <a:rPr lang="en-US"/>
              <a:t>But what if I want to compete with </a:t>
            </a:r>
            <a:r>
              <a:rPr lang="en-US" i="1"/>
              <a:t>multiple </a:t>
            </a:r>
            <a:r>
              <a:rPr lang="en-US"/>
              <a:t>predictors?</a:t>
            </a:r>
          </a:p>
        </p:txBody>
      </p:sp>
      <p:pic>
        <p:nvPicPr>
          <p:cNvPr id="5" name="Content Placeholder 4">
            <a:extLst>
              <a:ext uri="{FF2B5EF4-FFF2-40B4-BE49-F238E27FC236}">
                <a16:creationId xmlns:a16="http://schemas.microsoft.com/office/drawing/2014/main" id="{467F5569-BA80-CDBB-61CB-AEDE6B1A419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677580" y="1140051"/>
            <a:ext cx="1773837" cy="1773837"/>
          </a:xfrm>
          <a:prstGeom prst="rect">
            <a:avLst/>
          </a:prstGeom>
        </p:spPr>
      </p:pic>
      <p:pic>
        <p:nvPicPr>
          <p:cNvPr id="4" name="Picture 3">
            <a:extLst>
              <a:ext uri="{FF2B5EF4-FFF2-40B4-BE49-F238E27FC236}">
                <a16:creationId xmlns:a16="http://schemas.microsoft.com/office/drawing/2014/main" id="{BF305C75-8F8C-1C96-0D0C-3F68B484CB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2670" y="3412912"/>
            <a:ext cx="2009635" cy="2679513"/>
          </a:xfrm>
          <a:prstGeom prst="rect">
            <a:avLst/>
          </a:prstGeom>
        </p:spPr>
      </p:pic>
      <p:pic>
        <p:nvPicPr>
          <p:cNvPr id="6" name="Picture 5">
            <a:extLst>
              <a:ext uri="{FF2B5EF4-FFF2-40B4-BE49-F238E27FC236}">
                <a16:creationId xmlns:a16="http://schemas.microsoft.com/office/drawing/2014/main" id="{7A1B1131-467C-A790-F0D8-053FC65FBF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7891" y="1987550"/>
            <a:ext cx="2895887" cy="2882900"/>
          </a:xfrm>
          <a:prstGeom prst="rect">
            <a:avLst/>
          </a:prstGeom>
        </p:spPr>
      </p:pic>
      <p:sp>
        <p:nvSpPr>
          <p:cNvPr id="8" name="TextBox 7">
            <a:extLst>
              <a:ext uri="{FF2B5EF4-FFF2-40B4-BE49-F238E27FC236}">
                <a16:creationId xmlns:a16="http://schemas.microsoft.com/office/drawing/2014/main" id="{1089DE1B-C845-D9FF-B1FC-D14E1FB8A014}"/>
              </a:ext>
            </a:extLst>
          </p:cNvPr>
          <p:cNvSpPr txBox="1"/>
          <p:nvPr/>
        </p:nvSpPr>
        <p:spPr>
          <a:xfrm>
            <a:off x="2229639" y="4886358"/>
            <a:ext cx="1232389" cy="369332"/>
          </a:xfrm>
          <a:prstGeom prst="rect">
            <a:avLst/>
          </a:prstGeom>
          <a:noFill/>
        </p:spPr>
        <p:txBody>
          <a:bodyPr wrap="none" rtlCol="0">
            <a:spAutoFit/>
          </a:bodyPr>
          <a:lstStyle/>
          <a:p>
            <a:r>
              <a:rPr lang="en-US"/>
              <a:t>Real world</a:t>
            </a:r>
          </a:p>
        </p:txBody>
      </p:sp>
      <p:pic>
        <p:nvPicPr>
          <p:cNvPr id="9" name="Picture 8">
            <a:extLst>
              <a:ext uri="{FF2B5EF4-FFF2-40B4-BE49-F238E27FC236}">
                <a16:creationId xmlns:a16="http://schemas.microsoft.com/office/drawing/2014/main" id="{2E850C28-CF6F-2609-1C9E-B6BAF47878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1417" y="1987550"/>
            <a:ext cx="2794000" cy="2882900"/>
          </a:xfrm>
          <a:prstGeom prst="rect">
            <a:avLst/>
          </a:prstGeom>
        </p:spPr>
      </p:pic>
      <p:sp>
        <p:nvSpPr>
          <p:cNvPr id="11" name="TextBox 10">
            <a:extLst>
              <a:ext uri="{FF2B5EF4-FFF2-40B4-BE49-F238E27FC236}">
                <a16:creationId xmlns:a16="http://schemas.microsoft.com/office/drawing/2014/main" id="{AB17A226-4151-4BFD-F079-E7CAF9F231C3}"/>
              </a:ext>
            </a:extLst>
          </p:cNvPr>
          <p:cNvSpPr txBox="1"/>
          <p:nvPr/>
        </p:nvSpPr>
        <p:spPr>
          <a:xfrm>
            <a:off x="9349185" y="4905182"/>
            <a:ext cx="1348959" cy="369332"/>
          </a:xfrm>
          <a:prstGeom prst="rect">
            <a:avLst/>
          </a:prstGeom>
          <a:noFill/>
        </p:spPr>
        <p:txBody>
          <a:bodyPr wrap="none" rtlCol="0">
            <a:spAutoFit/>
          </a:bodyPr>
          <a:lstStyle/>
          <a:p>
            <a:r>
              <a:rPr lang="en-US" err="1"/>
              <a:t>Optimistica</a:t>
            </a:r>
            <a:endParaRPr lang="en-US"/>
          </a:p>
        </p:txBody>
      </p:sp>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077E30C5-CDD6-3A1C-ABB7-9444B07642CA}"/>
                  </a:ext>
                </a:extLst>
              </p:cNvPr>
              <p:cNvSpPr/>
              <p:nvPr/>
            </p:nvSpPr>
            <p:spPr>
              <a:xfrm>
                <a:off x="929630" y="5896928"/>
                <a:ext cx="10315787" cy="77886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For outperforming a model M: The Real World and </a:t>
                </a:r>
                <a:r>
                  <a:rPr lang="en-US" err="1">
                    <a:solidFill>
                      <a:schemeClr val="tx1"/>
                    </a:solidFill>
                  </a:rPr>
                  <a:t>Optimistica</a:t>
                </a:r>
                <a:r>
                  <a:rPr lang="en-US">
                    <a:solidFill>
                      <a:schemeClr val="tx1"/>
                    </a:solidFill>
                  </a:rPr>
                  <a:t> should be indistinguishable with respect to </a:t>
                </a:r>
                <a14:m>
                  <m:oMath xmlns:m="http://schemas.openxmlformats.org/officeDocument/2006/math">
                    <m:r>
                      <a:rPr lang="en-US" i="1">
                        <a:solidFill>
                          <a:schemeClr val="accent1"/>
                        </a:solidFill>
                        <a:latin typeface="Cambria Math" panose="02040503050406030204" pitchFamily="18" charset="0"/>
                      </a:rPr>
                      <m:t>𝔼</m:t>
                    </m:r>
                    <m:r>
                      <a:rPr lang="en-US" b="0" i="1" smtClean="0">
                        <a:solidFill>
                          <a:schemeClr val="accent1"/>
                        </a:solidFill>
                        <a:latin typeface="Cambria Math" panose="02040503050406030204" pitchFamily="18" charset="0"/>
                      </a:rPr>
                      <m:t>[</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𝑀</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𝑥</m:t>
                            </m:r>
                          </m:e>
                        </m:d>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𝑓</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𝑥</m:t>
                            </m:r>
                          </m:e>
                        </m:d>
                      </m:e>
                    </m:d>
                    <m:r>
                      <a:rPr lang="en-US" b="0" i="1" smtClean="0">
                        <a:solidFill>
                          <a:schemeClr val="accent1"/>
                        </a:solidFill>
                        <a:latin typeface="Cambria Math" panose="02040503050406030204" pitchFamily="18" charset="0"/>
                      </a:rPr>
                      <m:t>𝑦</m:t>
                    </m:r>
                    <m:r>
                      <a:rPr lang="en-US" i="1">
                        <a:solidFill>
                          <a:schemeClr val="accent1"/>
                        </a:solidFill>
                        <a:latin typeface="Cambria Math" panose="02040503050406030204" pitchFamily="18" charset="0"/>
                      </a:rPr>
                      <m:t>]</m:t>
                    </m:r>
                  </m:oMath>
                </a14:m>
                <a:endParaRPr lang="en-US">
                  <a:solidFill>
                    <a:schemeClr val="tx1"/>
                  </a:solidFill>
                </a:endParaRPr>
              </a:p>
            </p:txBody>
          </p:sp>
        </mc:Choice>
        <mc:Fallback xmlns="">
          <p:sp>
            <p:nvSpPr>
              <p:cNvPr id="12" name="Rectangle: Rounded Corners 11">
                <a:extLst>
                  <a:ext uri="{FF2B5EF4-FFF2-40B4-BE49-F238E27FC236}">
                    <a16:creationId xmlns:a16="http://schemas.microsoft.com/office/drawing/2014/main" id="{077E30C5-CDD6-3A1C-ABB7-9444B07642CA}"/>
                  </a:ext>
                </a:extLst>
              </p:cNvPr>
              <p:cNvSpPr>
                <a:spLocks noRot="1" noChangeAspect="1" noMove="1" noResize="1" noEditPoints="1" noAdjustHandles="1" noChangeArrowheads="1" noChangeShapeType="1" noTextEdit="1"/>
              </p:cNvSpPr>
              <p:nvPr/>
            </p:nvSpPr>
            <p:spPr>
              <a:xfrm>
                <a:off x="929630" y="5896928"/>
                <a:ext cx="10315787" cy="778868"/>
              </a:xfrm>
              <a:prstGeom prst="roundRect">
                <a:avLst/>
              </a:prstGeom>
              <a:blipFill>
                <a:blip r:embed="rId6"/>
                <a:stretch>
                  <a:fillRect r="-368" b="-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59978B4-1C4D-4B1D-226F-5C2C2EF7CEE1}"/>
                  </a:ext>
                </a:extLst>
              </p:cNvPr>
              <p:cNvSpPr txBox="1"/>
              <p:nvPr/>
            </p:nvSpPr>
            <p:spPr>
              <a:xfrm>
                <a:off x="4954507" y="2951247"/>
                <a:ext cx="3389376" cy="923330"/>
              </a:xfrm>
              <a:prstGeom prst="rect">
                <a:avLst/>
              </a:prstGeom>
              <a:noFill/>
            </p:spPr>
            <p:txBody>
              <a:bodyPr wrap="square" rtlCol="0">
                <a:spAutoFit/>
              </a:bodyPr>
              <a:lstStyle/>
              <a:p>
                <a14:m>
                  <m:oMath xmlns:m="http://schemas.openxmlformats.org/officeDocument/2006/math">
                    <m:r>
                      <a:rPr lang="en-US" i="1" smtClean="0">
                        <a:solidFill>
                          <a:schemeClr val="accent1"/>
                        </a:solidFill>
                        <a:latin typeface="Cambria Math" panose="02040503050406030204" pitchFamily="18" charset="0"/>
                      </a:rPr>
                      <m:t>𝔼</m:t>
                    </m:r>
                    <m:sSup>
                      <m:sSupPr>
                        <m:ctrlPr>
                          <a:rPr lang="en-US" i="1" dirty="0">
                            <a:latin typeface="Cambria Math" panose="02040503050406030204" pitchFamily="18" charset="0"/>
                          </a:rPr>
                        </m:ctrlPr>
                      </m:sSupPr>
                      <m:e>
                        <m:r>
                          <a:rPr lang="en-US" i="1">
                            <a:solidFill>
                              <a:schemeClr val="accent1"/>
                            </a:solidFill>
                            <a:latin typeface="Cambria Math" panose="02040503050406030204" pitchFamily="18" charset="0"/>
                          </a:rPr>
                          <m:t>[</m:t>
                        </m:r>
                        <m:r>
                          <a:rPr lang="en-US" i="1" dirty="0">
                            <a:latin typeface="Cambria Math" panose="02040503050406030204" pitchFamily="18" charset="0"/>
                          </a:rPr>
                          <m:t>(</m:t>
                        </m:r>
                        <m:r>
                          <a:rPr lang="en-US" b="0" i="1" dirty="0" smtClean="0">
                            <a:latin typeface="Cambria Math" panose="02040503050406030204" pitchFamily="18" charset="0"/>
                          </a:rPr>
                          <m:t>𝑀</m:t>
                        </m:r>
                        <m:r>
                          <a:rPr lang="en-US" i="1" dirty="0" smtClean="0">
                            <a:latin typeface="Cambria Math" panose="02040503050406030204" pitchFamily="18" charset="0"/>
                          </a:rPr>
                          <m:t> </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r>
                          <a:rPr lang="en-US" b="0" i="1" dirty="0" smtClean="0">
                            <a:latin typeface="Cambria Math" panose="02040503050406030204" pitchFamily="18" charset="0"/>
                          </a:rPr>
                          <m:t>𝑦</m:t>
                        </m:r>
                        <m:r>
                          <a:rPr lang="en-US" i="1" dirty="0">
                            <a:latin typeface="Cambria Math" panose="02040503050406030204" pitchFamily="18" charset="0"/>
                          </a:rPr>
                          <m:t>)</m:t>
                        </m:r>
                      </m:e>
                      <m:sup>
                        <m:r>
                          <a:rPr lang="en-US" i="1" dirty="0">
                            <a:latin typeface="Cambria Math" panose="02040503050406030204" pitchFamily="18" charset="0"/>
                          </a:rPr>
                          <m:t>2</m:t>
                        </m:r>
                      </m:sup>
                    </m:sSup>
                    <m:r>
                      <a:rPr lang="en-US" b="0" i="1" dirty="0" smtClean="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m:t>
                        </m:r>
                        <m:r>
                          <a:rPr lang="en-US" b="0" i="1" dirty="0" smtClean="0">
                            <a:latin typeface="Cambria Math" panose="02040503050406030204" pitchFamily="18" charset="0"/>
                          </a:rPr>
                          <m:t>𝑓</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r>
                          <a:rPr lang="en-US" b="0" i="1" dirty="0" smtClean="0">
                            <a:latin typeface="Cambria Math" panose="02040503050406030204" pitchFamily="18" charset="0"/>
                          </a:rPr>
                          <m:t>𝑦</m:t>
                        </m:r>
                        <m:r>
                          <a:rPr lang="en-US" i="1" dirty="0">
                            <a:latin typeface="Cambria Math" panose="02040503050406030204" pitchFamily="18" charset="0"/>
                          </a:rPr>
                          <m:t>)</m:t>
                        </m:r>
                      </m:e>
                      <m:sup>
                        <m:r>
                          <a:rPr lang="en-US" i="1" dirty="0">
                            <a:latin typeface="Cambria Math" panose="02040503050406030204" pitchFamily="18" charset="0"/>
                          </a:rPr>
                          <m:t>2</m:t>
                        </m:r>
                      </m:sup>
                    </m:sSup>
                    <m:r>
                      <a:rPr lang="en-US" i="1">
                        <a:solidFill>
                          <a:schemeClr val="accent1"/>
                        </a:solidFill>
                        <a:latin typeface="Cambria Math" panose="02040503050406030204" pitchFamily="18" charset="0"/>
                      </a:rPr>
                      <m:t>]</m:t>
                    </m:r>
                  </m:oMath>
                </a14:m>
                <a:r>
                  <a:rPr lang="en-US"/>
                  <a:t> should look the same in both worlds</a:t>
                </a:r>
              </a:p>
            </p:txBody>
          </p:sp>
        </mc:Choice>
        <mc:Fallback xmlns="">
          <p:sp>
            <p:nvSpPr>
              <p:cNvPr id="14" name="TextBox 13">
                <a:extLst>
                  <a:ext uri="{FF2B5EF4-FFF2-40B4-BE49-F238E27FC236}">
                    <a16:creationId xmlns:a16="http://schemas.microsoft.com/office/drawing/2014/main" id="{859978B4-1C4D-4B1D-226F-5C2C2EF7CEE1}"/>
                  </a:ext>
                </a:extLst>
              </p:cNvPr>
              <p:cNvSpPr txBox="1">
                <a:spLocks noRot="1" noChangeAspect="1" noMove="1" noResize="1" noEditPoints="1" noAdjustHandles="1" noChangeArrowheads="1" noChangeShapeType="1" noTextEdit="1"/>
              </p:cNvSpPr>
              <p:nvPr/>
            </p:nvSpPr>
            <p:spPr>
              <a:xfrm>
                <a:off x="4954507" y="2951247"/>
                <a:ext cx="3389376" cy="923330"/>
              </a:xfrm>
              <a:prstGeom prst="rect">
                <a:avLst/>
              </a:prstGeom>
              <a:blipFill>
                <a:blip r:embed="rId7"/>
                <a:stretch>
                  <a:fillRect l="-1866" b="-8108"/>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3E04BB2-651A-506B-1D22-10498FAB2EF4}"/>
              </a:ext>
            </a:extLst>
          </p:cNvPr>
          <p:cNvSpPr txBox="1"/>
          <p:nvPr/>
        </p:nvSpPr>
        <p:spPr>
          <a:xfrm>
            <a:off x="1371910" y="5532689"/>
            <a:ext cx="2540760" cy="369332"/>
          </a:xfrm>
          <a:prstGeom prst="rect">
            <a:avLst/>
          </a:prstGeom>
          <a:noFill/>
        </p:spPr>
        <p:txBody>
          <a:bodyPr wrap="none" rtlCol="0">
            <a:spAutoFit/>
          </a:bodyPr>
          <a:lstStyle/>
          <a:p>
            <a:r>
              <a:rPr lang="en-US"/>
              <a:t>In our standard OI form:</a:t>
            </a:r>
          </a:p>
        </p:txBody>
      </p:sp>
      <p:sp>
        <p:nvSpPr>
          <p:cNvPr id="3" name="TextBox 2">
            <a:extLst>
              <a:ext uri="{FF2B5EF4-FFF2-40B4-BE49-F238E27FC236}">
                <a16:creationId xmlns:a16="http://schemas.microsoft.com/office/drawing/2014/main" id="{ED781CD8-BE4F-9F49-A9F9-97F8E797EAA4}"/>
              </a:ext>
            </a:extLst>
          </p:cNvPr>
          <p:cNvSpPr txBox="1"/>
          <p:nvPr/>
        </p:nvSpPr>
        <p:spPr>
          <a:xfrm>
            <a:off x="7755427" y="5492864"/>
            <a:ext cx="3384388" cy="369332"/>
          </a:xfrm>
          <a:prstGeom prst="rect">
            <a:avLst/>
          </a:prstGeom>
          <a:noFill/>
        </p:spPr>
        <p:txBody>
          <a:bodyPr wrap="none" rtlCol="0">
            <a:spAutoFit/>
          </a:bodyPr>
          <a:lstStyle/>
          <a:p>
            <a:r>
              <a:rPr lang="en-US"/>
              <a:t>For n predictors, requires n tests</a:t>
            </a:r>
          </a:p>
        </p:txBody>
      </p:sp>
    </p:spTree>
    <p:extLst>
      <p:ext uri="{BB962C8B-B14F-4D97-AF65-F5344CB8AC3E}">
        <p14:creationId xmlns:p14="http://schemas.microsoft.com/office/powerpoint/2010/main" val="200877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3" grpId="0"/>
      <p:bldP spid="3" grpId="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06A25-265B-E980-B0F8-59AEF6423D25}"/>
              </a:ext>
            </a:extLst>
          </p:cNvPr>
          <p:cNvSpPr>
            <a:spLocks noGrp="1"/>
          </p:cNvSpPr>
          <p:nvPr>
            <p:ph type="title"/>
          </p:nvPr>
        </p:nvSpPr>
        <p:spPr/>
        <p:txBody>
          <a:bodyPr/>
          <a:lstStyle/>
          <a:p>
            <a:r>
              <a:rPr lang="en-US" err="1"/>
              <a:t>Calibeating</a:t>
            </a:r>
            <a:r>
              <a:rPr lang="en-US"/>
              <a: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69DF803-7648-20AF-5019-11F17B81B908}"/>
                  </a:ext>
                </a:extLst>
              </p:cNvPr>
              <p:cNvSpPr>
                <a:spLocks noGrp="1"/>
              </p:cNvSpPr>
              <p:nvPr>
                <p:ph idx="1"/>
              </p:nvPr>
            </p:nvSpPr>
            <p:spPr>
              <a:xfrm>
                <a:off x="838199" y="1825624"/>
                <a:ext cx="10780059" cy="4481047"/>
              </a:xfrm>
            </p:spPr>
            <p:txBody>
              <a:bodyPr>
                <a:normAutofit/>
              </a:bodyPr>
              <a:lstStyle/>
              <a:p>
                <a:r>
                  <a:rPr lang="en-US"/>
                  <a:t>Note that the previous argument was quite lossy…</a:t>
                </a:r>
              </a:p>
              <a:p>
                <a:r>
                  <a:rPr lang="en-US"/>
                  <a:t>There are formal ways in which the described procedure is even better than just </a:t>
                </a:r>
                <a:r>
                  <a:rPr lang="en-US" i="1"/>
                  <a:t>do no harm</a:t>
                </a:r>
              </a:p>
              <a:p>
                <a:r>
                  <a:rPr lang="en-US"/>
                  <a:t>Specifically, for our new predictor p, </a:t>
                </a:r>
              </a:p>
              <a:p>
                <a:pPr marL="0" indent="0">
                  <a:buNone/>
                </a:pPr>
                <a:r>
                  <a:rPr lang="en-US"/>
                  <a:t>                                   </a:t>
                </a:r>
                <a:r>
                  <a:rPr lang="en-US" err="1"/>
                  <a:t>SQErr</a:t>
                </a:r>
                <a:r>
                  <a:rPr lang="en-US"/>
                  <a:t>(p) </a:t>
                </a:r>
                <a14:m>
                  <m:oMath xmlns:m="http://schemas.openxmlformats.org/officeDocument/2006/math">
                    <m:r>
                      <a:rPr lang="en-US" b="0" i="1" smtClean="0">
                        <a:latin typeface="Cambria Math" panose="02040503050406030204" pitchFamily="18" charset="0"/>
                      </a:rPr>
                      <m:t>≤</m:t>
                    </m:r>
                  </m:oMath>
                </a14:m>
                <a:r>
                  <a:rPr lang="en-US"/>
                  <a:t>  </a:t>
                </a:r>
                <a:r>
                  <a:rPr lang="en-US" err="1"/>
                  <a:t>SQErr</a:t>
                </a:r>
                <a:r>
                  <a:rPr lang="en-US"/>
                  <a:t>(      ) – </a:t>
                </a:r>
                <a:r>
                  <a:rPr lang="en-US" err="1"/>
                  <a:t>CalErr</a:t>
                </a:r>
                <a:r>
                  <a:rPr lang="en-US"/>
                  <a:t>(      )</a:t>
                </a:r>
              </a:p>
              <a:p>
                <a:r>
                  <a:rPr lang="en-US"/>
                  <a:t>The new predictor </a:t>
                </a:r>
                <a:r>
                  <a:rPr lang="en-US" i="1"/>
                  <a:t>improves </a:t>
                </a:r>
                <a:r>
                  <a:rPr lang="en-US"/>
                  <a:t>over the old one by at least the old predictor’s calibration error </a:t>
                </a:r>
                <a:endParaRPr lang="en-US" i="1"/>
              </a:p>
              <a:p>
                <a:r>
                  <a:rPr lang="en-US"/>
                  <a:t>This is a notion called </a:t>
                </a:r>
                <a:r>
                  <a:rPr lang="en-US" i="1" err="1"/>
                  <a:t>calibeating</a:t>
                </a:r>
                <a:r>
                  <a:rPr lang="en-US"/>
                  <a:t>, introduced in [Foster, Hart 2023]</a:t>
                </a:r>
              </a:p>
            </p:txBody>
          </p:sp>
        </mc:Choice>
        <mc:Fallback xmlns="">
          <p:sp>
            <p:nvSpPr>
              <p:cNvPr id="3" name="Content Placeholder 2">
                <a:extLst>
                  <a:ext uri="{FF2B5EF4-FFF2-40B4-BE49-F238E27FC236}">
                    <a16:creationId xmlns:a16="http://schemas.microsoft.com/office/drawing/2014/main" id="{B69DF803-7648-20AF-5019-11F17B81B908}"/>
                  </a:ext>
                </a:extLst>
              </p:cNvPr>
              <p:cNvSpPr>
                <a:spLocks noGrp="1" noRot="1" noChangeAspect="1" noMove="1" noResize="1" noEditPoints="1" noAdjustHandles="1" noChangeArrowheads="1" noChangeShapeType="1" noTextEdit="1"/>
              </p:cNvSpPr>
              <p:nvPr>
                <p:ph idx="1"/>
              </p:nvPr>
            </p:nvSpPr>
            <p:spPr>
              <a:xfrm>
                <a:off x="838199" y="1825624"/>
                <a:ext cx="10780059" cy="4481047"/>
              </a:xfrm>
              <a:blipFill>
                <a:blip r:embed="rId2"/>
                <a:stretch>
                  <a:fillRect l="-941" t="-226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CF0819F-7F78-6037-3A8A-D476229F80B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258619" y="3724835"/>
            <a:ext cx="467697" cy="467698"/>
          </a:xfrm>
          <a:prstGeom prst="rect">
            <a:avLst/>
          </a:prstGeom>
        </p:spPr>
      </p:pic>
      <p:pic>
        <p:nvPicPr>
          <p:cNvPr id="5" name="Picture 4">
            <a:extLst>
              <a:ext uri="{FF2B5EF4-FFF2-40B4-BE49-F238E27FC236}">
                <a16:creationId xmlns:a16="http://schemas.microsoft.com/office/drawing/2014/main" id="{DFEC0CE7-F1E9-6EC7-9F55-8404ED28574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199338" y="3724835"/>
            <a:ext cx="467697" cy="467698"/>
          </a:xfrm>
          <a:prstGeom prst="rect">
            <a:avLst/>
          </a:prstGeom>
        </p:spPr>
      </p:pic>
    </p:spTree>
    <p:extLst>
      <p:ext uri="{BB962C8B-B14F-4D97-AF65-F5344CB8AC3E}">
        <p14:creationId xmlns:p14="http://schemas.microsoft.com/office/powerpoint/2010/main" val="276990659"/>
      </p:ext>
    </p:extLst>
  </p:cSld>
  <p:clrMapOvr>
    <a:masterClrMapping/>
  </p:clrMapOvr>
</p:sld>
</file>

<file path=ppt/theme/theme1.xml><?xml version="1.0" encoding="utf-8"?>
<a:theme xmlns:a="http://schemas.openxmlformats.org/drawingml/2006/main" name="Office Theme">
  <a:themeElements>
    <a:clrScheme name="Custom 8">
      <a:dk1>
        <a:srgbClr val="373838"/>
      </a:dk1>
      <a:lt1>
        <a:srgbClr val="FFFFFF"/>
      </a:lt1>
      <a:dk2>
        <a:srgbClr val="6D7070"/>
      </a:dk2>
      <a:lt2>
        <a:srgbClr val="FCFBFA"/>
      </a:lt2>
      <a:accent1>
        <a:srgbClr val="2F4F78"/>
      </a:accent1>
      <a:accent2>
        <a:srgbClr val="E7ECF2"/>
      </a:accent2>
      <a:accent3>
        <a:srgbClr val="9A5238"/>
      </a:accent3>
      <a:accent4>
        <a:srgbClr val="F1E4DB"/>
      </a:accent4>
      <a:accent5>
        <a:srgbClr val="3E6848"/>
      </a:accent5>
      <a:accent6>
        <a:srgbClr val="E3EBE4"/>
      </a:accent6>
      <a:hlink>
        <a:srgbClr val="8E58B6"/>
      </a:hlink>
      <a:folHlink>
        <a:srgbClr val="7F6F6F"/>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noFill/>
        </a:ln>
      </a:spPr>
      <a:bodyPr rtlCol="0" anchor="ctr"/>
      <a:lstStyle>
        <a:defPPr algn="ctr">
          <a:defRPr sz="1300">
            <a:solidFill>
              <a:schemeClr val="tx1">
                <a:lumMod val="40000"/>
                <a:lumOff val="60000"/>
              </a:schemeClr>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TotalTime>
  <Words>8137</Words>
  <Application>Microsoft Macintosh PowerPoint</Application>
  <PresentationFormat>Widescreen</PresentationFormat>
  <Paragraphs>1539</Paragraphs>
  <Slides>177</Slides>
  <Notes>69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177</vt:i4>
      </vt:variant>
    </vt:vector>
  </HeadingPairs>
  <TitlesOfParts>
    <vt:vector size="186" baseType="lpstr">
      <vt:lpstr>Aptos</vt:lpstr>
      <vt:lpstr>Aptos Display</vt:lpstr>
      <vt:lpstr>Arial</vt:lpstr>
      <vt:lpstr>Calibri</vt:lpstr>
      <vt:lpstr>Cambria Math</vt:lpstr>
      <vt:lpstr>Courier New</vt:lpstr>
      <vt:lpstr>Helvetica Neue</vt:lpstr>
      <vt:lpstr>Wingdings</vt:lpstr>
      <vt:lpstr>Office Theme</vt:lpstr>
      <vt:lpstr>Calibration, Decisions, and Collaboration in Learning</vt:lpstr>
      <vt:lpstr>Machine learning is about making predictions</vt:lpstr>
      <vt:lpstr>Machine learning is about making predictions</vt:lpstr>
      <vt:lpstr>Machine learning is about making predictions</vt:lpstr>
      <vt:lpstr>Machine learning is about making predictions</vt:lpstr>
      <vt:lpstr>How can we make sense of probabilities?</vt:lpstr>
      <vt:lpstr>How can we make sense of probabilities?</vt:lpstr>
      <vt:lpstr>How can we make sense of probabilities?</vt:lpstr>
      <vt:lpstr>How can we make sense of probabilities?</vt:lpstr>
      <vt:lpstr>So we can’t be sure we’ve learned “true probabilities”…</vt:lpstr>
      <vt:lpstr>What can we do? </vt:lpstr>
      <vt:lpstr>What can we do? </vt:lpstr>
      <vt:lpstr>What can we do? </vt:lpstr>
      <vt:lpstr>Are we back to predicting individual probabilities?</vt:lpstr>
      <vt:lpstr>Are we back to predicting individual probabilities?</vt:lpstr>
      <vt:lpstr>Goal: Predictions which have same useful properties as true probabilities</vt:lpstr>
      <vt:lpstr>The trick: clever debiasing</vt:lpstr>
      <vt:lpstr>We use clever debiasing to interpret probabilities…</vt:lpstr>
      <vt:lpstr>We use clever debiasing to interpret probabilities…</vt:lpstr>
      <vt:lpstr>…to give guarantees for downstream decisions…</vt:lpstr>
      <vt:lpstr>…to give guarantees for downstream decisions…</vt:lpstr>
      <vt:lpstr>…and to reason about collaborative settings!</vt:lpstr>
      <vt:lpstr>Clever debiasing is an efficient post-hoc process</vt:lpstr>
      <vt:lpstr>Overarching Goal </vt:lpstr>
      <vt:lpstr>Roadmap</vt:lpstr>
      <vt:lpstr>Getting Started</vt:lpstr>
      <vt:lpstr>What is Calibration [Dawid '82]?</vt:lpstr>
      <vt:lpstr>What is Calibration [Dawid '82]?</vt:lpstr>
      <vt:lpstr>What is Calibration [Dawid '82]?</vt:lpstr>
      <vt:lpstr>What is Calibration [Dawid '82]?</vt:lpstr>
      <vt:lpstr>What is Calibration [Dawid '82]?</vt:lpstr>
      <vt:lpstr>Calibration: Self-Referential Consistency [Dawid '82]</vt:lpstr>
      <vt:lpstr>Approximate Calibration Error?</vt:lpstr>
      <vt:lpstr>Calibration Instills Trust in Predictions</vt:lpstr>
      <vt:lpstr>Calibration Instills Trust in Predictions</vt:lpstr>
      <vt:lpstr>Calibration Instills Trust in Predictions</vt:lpstr>
      <vt:lpstr>But wait! Calibration Alone is Weak.</vt:lpstr>
      <vt:lpstr>The Catch</vt:lpstr>
      <vt:lpstr>Multicalibration  [Hebert-Johnson, Kim, Reingold, Rothblum, ICML ‘18]</vt:lpstr>
      <vt:lpstr>Multicalibration</vt:lpstr>
      <vt:lpstr>Multicalibration  [Hebert-Johnson, Kim, Reingold, Rothblum, ICML ‘18]</vt:lpstr>
      <vt:lpstr>More generally… Outcome Indistinguishability [Dwork, Kim, Reingold, Rothblum, Yona ‘21]</vt:lpstr>
      <vt:lpstr>Outcome Indistinguishability</vt:lpstr>
      <vt:lpstr>Outcome Indistinguishability is statistically/computationally feasible. </vt:lpstr>
      <vt:lpstr>The Sequential/Adversarial Prediction Setting</vt:lpstr>
      <vt:lpstr>An Interlude: Zero Sum Games</vt:lpstr>
      <vt:lpstr>Where does the optimal rate come from?</vt:lpstr>
      <vt:lpstr>Where does the optimal rate come from?</vt:lpstr>
      <vt:lpstr>Where does the optimal rate come from?</vt:lpstr>
      <vt:lpstr>The trick: clever debiasing</vt:lpstr>
      <vt:lpstr>Making the Algorithm Efficient</vt:lpstr>
      <vt:lpstr>Making the Algorithm Efficient</vt:lpstr>
      <vt:lpstr>Making the Algorithm Efficient</vt:lpstr>
      <vt:lpstr>Making the Algorithm Efficient</vt:lpstr>
      <vt:lpstr>Making the Algorithm Efficient</vt:lpstr>
      <vt:lpstr>The final online adversarial algorithm</vt:lpstr>
      <vt:lpstr>Online to Batch Reduction</vt:lpstr>
      <vt:lpstr>How does multicalibration fit? </vt:lpstr>
      <vt:lpstr>How does multicalibration fit? </vt:lpstr>
      <vt:lpstr>Complicating the Running Example</vt:lpstr>
      <vt:lpstr>Downstream Decisions</vt:lpstr>
      <vt:lpstr>The trick: clever debiasing</vt:lpstr>
      <vt:lpstr>The trick: clever debiasing</vt:lpstr>
      <vt:lpstr>What Makes a Decision “good?”</vt:lpstr>
      <vt:lpstr>Interlude: Swap Regret</vt:lpstr>
      <vt:lpstr>Interlude: Swap Regret</vt:lpstr>
      <vt:lpstr>Interlude: Swap Regret</vt:lpstr>
      <vt:lpstr>Interlude: Swap Regret</vt:lpstr>
      <vt:lpstr>Interlude: Swap Regret</vt:lpstr>
      <vt:lpstr>Interlude: Swap Regret</vt:lpstr>
      <vt:lpstr>Interlude: Swap Regret</vt:lpstr>
      <vt:lpstr>What OI tests do we really need to pass here?</vt:lpstr>
      <vt:lpstr>What OI tests do we really need to pass here?</vt:lpstr>
      <vt:lpstr>Decision Calibration</vt:lpstr>
      <vt:lpstr>Getting Decision Calibration</vt:lpstr>
      <vt:lpstr>But wait…</vt:lpstr>
      <vt:lpstr>The trick: clever debiasing</vt:lpstr>
      <vt:lpstr>The trick: clever debiasing</vt:lpstr>
      <vt:lpstr>Warm-up: Post-hoc calibration on your favorite predictor</vt:lpstr>
      <vt:lpstr>Warm-up: Post-hoc calibration on your favorite predictor</vt:lpstr>
      <vt:lpstr>Warm-up: Post-hoc calibration on your favorite predictor</vt:lpstr>
      <vt:lpstr>Warm-up: Post-hoc calibration on your favorite predictor</vt:lpstr>
      <vt:lpstr>Warm-up: Post-hoc calibration on your favorite predictor</vt:lpstr>
      <vt:lpstr>Warm-up: Post-hoc calibration on your favorite predictor</vt:lpstr>
      <vt:lpstr>Post-hoc calibration only decreases squared error</vt:lpstr>
      <vt:lpstr>Post-hoc calibration only decreases squared error</vt:lpstr>
      <vt:lpstr>Post-hoc calibration only decreases squared error</vt:lpstr>
      <vt:lpstr>Post-hoc calibration only decreases squared error</vt:lpstr>
      <vt:lpstr>Post-hoc calibration only decreases squared error</vt:lpstr>
      <vt:lpstr>Post-hoc decision calibration on your favorite predictor</vt:lpstr>
      <vt:lpstr>Post-hoc decision calibration on your favorite predictor</vt:lpstr>
      <vt:lpstr>Post-hoc decision calibration on your favorite predictor</vt:lpstr>
      <vt:lpstr>Post-hoc decision calibration on your favorite predictor</vt:lpstr>
      <vt:lpstr>Post-hoc decision calibration on your favorite predictor</vt:lpstr>
      <vt:lpstr>Post-hoc decision calibration on your favorite predictor</vt:lpstr>
      <vt:lpstr>But what if I want to compete with multiple predictors?</vt:lpstr>
      <vt:lpstr>But what if I want to compete with multiple predictors?</vt:lpstr>
      <vt:lpstr>But what if I want to compete with multiple predictors?</vt:lpstr>
      <vt:lpstr>Calibeating </vt:lpstr>
      <vt:lpstr>Tractable Agreement and Information Aggregation</vt:lpstr>
      <vt:lpstr>In reality, we use ML tools collaboratively</vt:lpstr>
      <vt:lpstr>In reality, we use ML tools collaboratively</vt:lpstr>
      <vt:lpstr>A Model for Human-AI Collaboration</vt:lpstr>
      <vt:lpstr>A Model for Human-AI Collaboration</vt:lpstr>
      <vt:lpstr>A Model for Human-AI Collaboration</vt:lpstr>
      <vt:lpstr>A Model for Human-AI Collaboration</vt:lpstr>
      <vt:lpstr>A Model for Human-AI Collaboration</vt:lpstr>
      <vt:lpstr>A Model for Human-AI Collaboration</vt:lpstr>
      <vt:lpstr>A Model for Human-AI Collaboration</vt:lpstr>
      <vt:lpstr>A Model for Human-AI Collaboration</vt:lpstr>
      <vt:lpstr>A Model for Human-AI Collaboration</vt:lpstr>
      <vt:lpstr>A Model for Human-AI Collaboration</vt:lpstr>
      <vt:lpstr>A Model for Human-AI Collaboration</vt:lpstr>
      <vt:lpstr>An Interactive Model for Human-AI Collaboration</vt:lpstr>
      <vt:lpstr>An Interactive Model for Human-AI Collaboration</vt:lpstr>
      <vt:lpstr>Why might interaction until agreement help? </vt:lpstr>
      <vt:lpstr>Why might interaction until agreement help? </vt:lpstr>
      <vt:lpstr>Why might interaction until agreement help? </vt:lpstr>
      <vt:lpstr>Why might interaction until agreement help? </vt:lpstr>
      <vt:lpstr>Why might interaction until agreement help? </vt:lpstr>
      <vt:lpstr>Limitations of the Bayesian setting</vt:lpstr>
      <vt:lpstr>Limitations of the Bayesian setting</vt:lpstr>
      <vt:lpstr>What should our goals be? </vt:lpstr>
      <vt:lpstr>What should our goals be? </vt:lpstr>
      <vt:lpstr>Online Agreement and Information Aggregation</vt:lpstr>
      <vt:lpstr>Online Agreement and Information Aggregation</vt:lpstr>
      <vt:lpstr>Online Agreement and Information Aggregation</vt:lpstr>
      <vt:lpstr>Goal 1:Tractable Agreement </vt:lpstr>
      <vt:lpstr>What should our conditioning event be?</vt:lpstr>
      <vt:lpstr>We could try to be unbiased conditional on all possible interactions in previous rounds…</vt:lpstr>
      <vt:lpstr>We could try to be unbiased conditional on all possible interactions in previous rounds…</vt:lpstr>
      <vt:lpstr>Or try to be unbiased conditional on our predictions per round…</vt:lpstr>
      <vt:lpstr>Or just try to be unbiased conditional on our predictions per round…</vt:lpstr>
      <vt:lpstr>Conversation calibration conditions over adjacent rounds</vt:lpstr>
      <vt:lpstr>PowerPoint Presentation</vt:lpstr>
      <vt:lpstr>PowerPoint Presentation</vt:lpstr>
      <vt:lpstr>PowerPoint Presentation</vt:lpstr>
      <vt:lpstr>Conversation calibration</vt:lpstr>
      <vt:lpstr>Conversation Calibration ⇒ Fast Agreement </vt:lpstr>
      <vt:lpstr>So, we have obtained tractable agreement by enforcing conversation calibration! </vt:lpstr>
      <vt:lpstr>But did we agree on something good? </vt:lpstr>
      <vt:lpstr>Goal 2: Information Aggregation </vt:lpstr>
      <vt:lpstr>Collaboration does no harm. </vt:lpstr>
      <vt:lpstr>Collaboration does no harm. </vt:lpstr>
      <vt:lpstr>Goal 2: Information Aggregation </vt:lpstr>
      <vt:lpstr>PowerPoint Presentation</vt:lpstr>
      <vt:lpstr>PowerPoint Presentation</vt:lpstr>
      <vt:lpstr>PowerPoint Presentation</vt:lpstr>
      <vt:lpstr>PowerPoint Presentation</vt:lpstr>
      <vt:lpstr>Remember Swap Regret?!</vt:lpstr>
      <vt:lpstr>Remember Swap Regret?! </vt:lpstr>
      <vt:lpstr>Remember Swap Regret?! </vt:lpstr>
      <vt:lpstr>Remember Swap Regret?! </vt:lpstr>
      <vt:lpstr>Remember Swap Regret?! </vt:lpstr>
      <vt:lpstr>Conversation swap regret wrt H</vt:lpstr>
      <vt:lpstr>Conversation swap regret wrt H</vt:lpstr>
      <vt:lpstr>Conversation swap regret wrt H</vt:lpstr>
      <vt:lpstr>Conversation swap regret wrt H</vt:lpstr>
      <vt:lpstr>PowerPoint Presentation</vt:lpstr>
      <vt:lpstr>Remember, the goal is to have collaboration help: the agents should learn from their interaction when possible.</vt:lpstr>
      <vt:lpstr>Goal: Get no swap regret on H_m∪H_h </vt:lpstr>
      <vt:lpstr>Goal: get swap regret wrt H_m∪H_h </vt:lpstr>
      <vt:lpstr>Goal: get swap regret wrt H_m∪H_h </vt:lpstr>
      <vt:lpstr>PowerPoint Presentation</vt:lpstr>
      <vt:lpstr>Final result: a weak learning condition on H_m and H_h such that low conversation swap regret implies you are competitive with H_J.</vt:lpstr>
      <vt:lpstr>Final result: a weak learning condition on H_m and H_h such that low conversation swap regret implies you are competitive with H_J.</vt:lpstr>
      <vt:lpstr>So now we know to reach agreement, and when it will make us better off! </vt:lpstr>
      <vt:lpstr>And we saw the power of clever debiasing!</vt:lpstr>
      <vt:lpstr>More Beyond</vt:lpstr>
      <vt:lpstr>Other Calibration Metrics</vt:lpstr>
      <vt:lpstr>Truthful Calibration Metrics</vt:lpstr>
      <vt:lpstr>High Dimensional Prediction</vt:lpstr>
      <vt:lpstr>Calibration Beyond the Worst Case</vt:lpstr>
      <vt:lpstr>Multicalibration As Robustness to Distribution Shift</vt:lpstr>
      <vt:lpstr>Boosting and Hard Core Sets</vt:lpstr>
      <vt:lpstr>Calibration Beyond Means and Conformal Prediction</vt:lpstr>
      <vt:lpstr>Thank you --- and Questions Please!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Ira Globus-Harris</cp:lastModifiedBy>
  <cp:revision>6</cp:revision>
  <dcterms:created xsi:type="dcterms:W3CDTF">2026-05-15T16:47:27Z</dcterms:created>
  <dcterms:modified xsi:type="dcterms:W3CDTF">2026-07-05T13:13:50Z</dcterms:modified>
</cp:coreProperties>
</file>